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9" r:id="rId2"/>
    <p:sldId id="270" r:id="rId3"/>
    <p:sldId id="271" r:id="rId4"/>
    <p:sldId id="272" r:id="rId5"/>
    <p:sldId id="260" r:id="rId6"/>
    <p:sldId id="278" r:id="rId7"/>
    <p:sldId id="258" r:id="rId8"/>
    <p:sldId id="257" r:id="rId9"/>
    <p:sldId id="287" r:id="rId10"/>
    <p:sldId id="277" r:id="rId11"/>
    <p:sldId id="259" r:id="rId12"/>
    <p:sldId id="261" r:id="rId13"/>
    <p:sldId id="262" r:id="rId14"/>
    <p:sldId id="263" r:id="rId15"/>
    <p:sldId id="273" r:id="rId16"/>
    <p:sldId id="264" r:id="rId17"/>
    <p:sldId id="268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8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3167A-5B40-4BD6-B4AF-36441811025F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33BB-9061-4516-B2B7-EFA10FDAB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8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81DC-7725-4582-8C0F-3FCAC4F1F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1A31C-6497-4DC5-87D2-FF3E611CB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58447-AB4B-4A56-B51A-CF19FD41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EEA8F-1E3D-4170-AC24-A03CE17E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CDAFA-A685-4E4C-95B6-A5137A7C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3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67BF-5D81-405E-B99B-E6B680C8E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5A0AC-8FF0-4188-B914-E505E3423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67A50-7564-4556-9FF0-999F5207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F6D8F-0A99-4AB7-8685-8346E25A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3D6F2-305F-41AA-AB81-20DC3631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4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AD333-3A42-4A8A-B51E-F391D2B3B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19876-5CE6-4D74-B0B0-FBA493966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78543-078C-48C3-92F2-F7EE66BA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5728C-248E-44A3-9B2A-14F1CE48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13F80-45F9-4AEA-B10E-1DCF72AD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84F0-7953-4519-B377-605FE0EB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DEDF-3D5C-440C-A600-39B60A8F7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A674A-6811-4F20-AE7F-CFCFBCC1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D034D-5B7B-4E75-810E-ECEC4883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FF857-2BFE-4431-B46D-A466CC51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4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E93F-FF30-4AFF-8CF4-AB0E7A2D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36395-76AC-49B0-85AB-8BB5B4CF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93095-B8CD-4B25-932E-3A49C5B7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3FF95-D3C1-41F8-AE4B-2BEC7431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2A7DD-5A24-407F-8E2E-0698AA3A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2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799B-266D-41EA-BBDB-77906441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3A01D-5F5C-4D3D-9B1F-9F591BC9D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6EC89-F66A-47B3-9F58-F40F084B4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F787-4189-4136-AC7F-CEE1BBA1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6444E-5D38-4820-9540-6A8FAFD8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191CB-F06F-42D8-9414-2EB4D14A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9E44-411E-4045-A80B-FFD0E43A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C4ECE-F980-4A9D-8362-4E919739A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608FC-DEA4-4569-B6BF-F446819EC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FDC80-72AA-4543-AA84-E67AF51EA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83E88-EAE5-4262-A758-D7DE5FFDC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2D49-6929-4677-BD5C-BFB43A72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D62FE2-90BB-42DA-B5D7-4B770070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2DC70-08B7-46C6-B5D3-26FB0F80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2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CB09-2A61-4AF5-9C77-D43481C4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A2651-0F88-482C-8980-5658316C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DF90C-9901-4FB5-8DCE-E8F86BDF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98B27-EFB7-487A-B06C-D301C3D5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17EA8-7E42-4746-9768-19465E80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C4670-0F9D-4AC0-A4AA-4152EA4D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27F35-4398-4BCF-A173-7AB8B721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1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BB56-F735-4C4F-94CD-4D3F7184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1B8F-8A4F-4BA1-A87D-E1A0C9F68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DB9FE-50DD-4B17-9481-6C639BCEF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B5C11-0B91-40C3-AB4E-5A84D736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AE26B-73B9-48B5-A5A6-A592F7A9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ABDD7-1CB9-4BAD-8C4F-A21FD6B8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E39C-5B4E-4D61-A555-FE1F6B5A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07FB3-14F0-4B9D-B887-9CA8B5BE5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7596B-36A5-4F63-95EF-A1CBD7722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1DA09-3CF7-48A0-97EB-BF0E2D47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BD595-2392-40F2-88C1-A5EE61E9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A2E1-9935-4FA8-B605-5F31A096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87EF5-7B09-462F-85E3-486F0A0F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769E-0355-4801-91EB-C7D83CC20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ED66D-A106-4ACA-AFBA-04C5F889A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EB6BC-A7BD-40C3-A636-22EBEA91487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E9463-BA15-41DE-BCCD-29D19A7E5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B4A70-E32F-468C-8A9A-E0681BBE3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C97B-A0F4-4AB4-825B-A18F1A7A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6C707-55FC-4907-AB28-2198E1525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" b="6380"/>
          <a:stretch/>
        </p:blipFill>
        <p:spPr>
          <a:xfrm>
            <a:off x="1554480" y="235634"/>
            <a:ext cx="9083040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7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53797E-C284-4560-BDE6-DA0C43ADDC5D}"/>
              </a:ext>
            </a:extLst>
          </p:cNvPr>
          <p:cNvSpPr txBox="1"/>
          <p:nvPr/>
        </p:nvSpPr>
        <p:spPr>
          <a:xfrm>
            <a:off x="379827" y="2217758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ধুম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62B46-792B-4907-8F1F-5673373B3658}"/>
              </a:ext>
            </a:extLst>
          </p:cNvPr>
          <p:cNvSpPr txBox="1"/>
          <p:nvPr/>
        </p:nvSpPr>
        <p:spPr>
          <a:xfrm>
            <a:off x="182880" y="3337244"/>
            <a:ext cx="157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390A3-5954-41E1-A8A6-7E03D747F4B6}"/>
              </a:ext>
            </a:extLst>
          </p:cNvPr>
          <p:cNvSpPr txBox="1"/>
          <p:nvPr/>
        </p:nvSpPr>
        <p:spPr>
          <a:xfrm>
            <a:off x="56270" y="4247899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1403F-F501-4B0B-B9B9-157CCF33AF64}"/>
              </a:ext>
            </a:extLst>
          </p:cNvPr>
          <p:cNvSpPr txBox="1"/>
          <p:nvPr/>
        </p:nvSpPr>
        <p:spPr>
          <a:xfrm>
            <a:off x="0" y="5892281"/>
            <a:ext cx="230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50DA8FD-D769-4CA7-ACAA-597DD472A816}"/>
              </a:ext>
            </a:extLst>
          </p:cNvPr>
          <p:cNvSpPr/>
          <p:nvPr/>
        </p:nvSpPr>
        <p:spPr>
          <a:xfrm>
            <a:off x="1547443" y="2315368"/>
            <a:ext cx="618978" cy="3130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9A319AA-1465-44AE-A95A-322CA08057B3}"/>
              </a:ext>
            </a:extLst>
          </p:cNvPr>
          <p:cNvSpPr/>
          <p:nvPr/>
        </p:nvSpPr>
        <p:spPr>
          <a:xfrm>
            <a:off x="1538066" y="3474126"/>
            <a:ext cx="618978" cy="3130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1838C97-3412-410F-B2D5-7F10E46D3C79}"/>
              </a:ext>
            </a:extLst>
          </p:cNvPr>
          <p:cNvSpPr/>
          <p:nvPr/>
        </p:nvSpPr>
        <p:spPr>
          <a:xfrm>
            <a:off x="1538066" y="4414533"/>
            <a:ext cx="618978" cy="3130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10D8DAB-BE0C-4BF5-A168-55EE25D0D5B0}"/>
              </a:ext>
            </a:extLst>
          </p:cNvPr>
          <p:cNvSpPr/>
          <p:nvPr/>
        </p:nvSpPr>
        <p:spPr>
          <a:xfrm>
            <a:off x="1392701" y="6034323"/>
            <a:ext cx="618978" cy="3130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03A80-B74C-404C-86C5-C132C5D0AB41}"/>
              </a:ext>
            </a:extLst>
          </p:cNvPr>
          <p:cNvSpPr txBox="1"/>
          <p:nvPr/>
        </p:nvSpPr>
        <p:spPr>
          <a:xfrm>
            <a:off x="2546251" y="4414533"/>
            <a:ext cx="2729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উৎসব 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0C4839-7F4B-40E0-9585-F323E3CE74B1}"/>
              </a:ext>
            </a:extLst>
          </p:cNvPr>
          <p:cNvSpPr txBox="1"/>
          <p:nvPr/>
        </p:nvSpPr>
        <p:spPr>
          <a:xfrm>
            <a:off x="2546251" y="2162169"/>
            <a:ext cx="230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জাঁকজমক।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EF8D1-0217-4E39-A7CE-43289FE46F16}"/>
              </a:ext>
            </a:extLst>
          </p:cNvPr>
          <p:cNvSpPr txBox="1"/>
          <p:nvPr/>
        </p:nvSpPr>
        <p:spPr>
          <a:xfrm>
            <a:off x="2419643" y="3337244"/>
            <a:ext cx="3676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শস্য থেকে খোসা বা তুষ ছাড়িয়ে নেওয়া।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9EC386-00D2-4EB5-9541-DC3DE01282B6}"/>
              </a:ext>
            </a:extLst>
          </p:cNvPr>
          <p:cNvSpPr txBox="1"/>
          <p:nvPr/>
        </p:nvSpPr>
        <p:spPr>
          <a:xfrm>
            <a:off x="2307101" y="5927552"/>
            <a:ext cx="250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ভালো বা উত্তম।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DBE6CD-FF40-4611-8F46-566C85795D3D}"/>
              </a:ext>
            </a:extLst>
          </p:cNvPr>
          <p:cNvSpPr txBox="1"/>
          <p:nvPr/>
        </p:nvSpPr>
        <p:spPr>
          <a:xfrm>
            <a:off x="4543865" y="529265"/>
            <a:ext cx="367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B0C3B-BDB3-4DA7-95F8-F7EAF5F888AE}"/>
              </a:ext>
            </a:extLst>
          </p:cNvPr>
          <p:cNvSpPr txBox="1"/>
          <p:nvPr/>
        </p:nvSpPr>
        <p:spPr>
          <a:xfrm>
            <a:off x="393893" y="1420837"/>
            <a:ext cx="80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15D9B-D2FD-4DA0-B680-9A801BC9F4C9}"/>
              </a:ext>
            </a:extLst>
          </p:cNvPr>
          <p:cNvSpPr txBox="1"/>
          <p:nvPr/>
        </p:nvSpPr>
        <p:spPr>
          <a:xfrm>
            <a:off x="2546251" y="1420837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42B50-D4CF-42EA-AF38-726E335D0023}"/>
              </a:ext>
            </a:extLst>
          </p:cNvPr>
          <p:cNvSpPr txBox="1"/>
          <p:nvPr/>
        </p:nvSpPr>
        <p:spPr>
          <a:xfrm>
            <a:off x="7816948" y="1286923"/>
            <a:ext cx="266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ব্যবহার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8F512-4BDD-425C-BF00-65A1E14B64BA}"/>
              </a:ext>
            </a:extLst>
          </p:cNvPr>
          <p:cNvSpPr txBox="1"/>
          <p:nvPr/>
        </p:nvSpPr>
        <p:spPr>
          <a:xfrm>
            <a:off x="7076049" y="2056939"/>
            <a:ext cx="389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পিঠা খাওয়ার ধুম পড়েছে।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710E8B-D159-4D06-9B11-ADFF20D7132E}"/>
              </a:ext>
            </a:extLst>
          </p:cNvPr>
          <p:cNvSpPr txBox="1"/>
          <p:nvPr/>
        </p:nvSpPr>
        <p:spPr>
          <a:xfrm>
            <a:off x="7076049" y="3454976"/>
            <a:ext cx="367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ঢেঁকিতে ধান ভানা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43F749-68E9-48FE-A733-8C593028196A}"/>
              </a:ext>
            </a:extLst>
          </p:cNvPr>
          <p:cNvSpPr txBox="1"/>
          <p:nvPr/>
        </p:nvSpPr>
        <p:spPr>
          <a:xfrm>
            <a:off x="6916617" y="4472714"/>
            <a:ext cx="5115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শীত কালে বিভিন্ন অনুষ্ঠানে মজার পিঠা তৈরি করা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0CE14-6559-44F8-8BDB-20E55336E3F6}"/>
              </a:ext>
            </a:extLst>
          </p:cNvPr>
          <p:cNvSpPr txBox="1"/>
          <p:nvPr/>
        </p:nvSpPr>
        <p:spPr>
          <a:xfrm>
            <a:off x="7076049" y="5921339"/>
            <a:ext cx="5331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নকশী পিঠা দেখতে অনেক সুন্দর।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6A7FF1E-88EC-4D33-8429-04F505AEF9DB}"/>
              </a:ext>
            </a:extLst>
          </p:cNvPr>
          <p:cNvSpPr/>
          <p:nvPr/>
        </p:nvSpPr>
        <p:spPr>
          <a:xfrm>
            <a:off x="6025666" y="5997360"/>
            <a:ext cx="618978" cy="3130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44634DB-4277-4AC0-A427-4101F4E0A42A}"/>
              </a:ext>
            </a:extLst>
          </p:cNvPr>
          <p:cNvSpPr/>
          <p:nvPr/>
        </p:nvSpPr>
        <p:spPr>
          <a:xfrm>
            <a:off x="6142895" y="4519612"/>
            <a:ext cx="618978" cy="3130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B2220C-5733-492A-B834-7FC11E3724F7}"/>
              </a:ext>
            </a:extLst>
          </p:cNvPr>
          <p:cNvSpPr/>
          <p:nvPr/>
        </p:nvSpPr>
        <p:spPr>
          <a:xfrm>
            <a:off x="6217917" y="3474126"/>
            <a:ext cx="618978" cy="3130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87C58C3-1405-417E-9B63-B3CA1C26F1D2}"/>
              </a:ext>
            </a:extLst>
          </p:cNvPr>
          <p:cNvSpPr/>
          <p:nvPr/>
        </p:nvSpPr>
        <p:spPr>
          <a:xfrm>
            <a:off x="6217917" y="2134422"/>
            <a:ext cx="618978" cy="3130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/>
      <p:bldP spid="16" grpId="0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84845441_de97ff60f9.jpg">
            <a:extLst>
              <a:ext uri="{FF2B5EF4-FFF2-40B4-BE49-F238E27FC236}">
                <a16:creationId xmlns:a16="http://schemas.microsoft.com/office/drawing/2014/main" id="{C00E8C76-334A-4EF4-B61C-546383E4E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571" y="829980"/>
            <a:ext cx="4676280" cy="2786974"/>
          </a:xfrm>
          <a:prstGeom prst="rect">
            <a:avLst/>
          </a:prstGeom>
        </p:spPr>
      </p:pic>
      <p:pic>
        <p:nvPicPr>
          <p:cNvPr id="4" name="Picture 3" descr="images.jpg">
            <a:extLst>
              <a:ext uri="{FF2B5EF4-FFF2-40B4-BE49-F238E27FC236}">
                <a16:creationId xmlns:a16="http://schemas.microsoft.com/office/drawing/2014/main" id="{89FAC7F1-E149-4F59-ABFC-BE7BAD80A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77" y="829980"/>
            <a:ext cx="4267200" cy="2775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4D05D-7ECE-4A40-8864-CE7DF11BF9B5}"/>
              </a:ext>
            </a:extLst>
          </p:cNvPr>
          <p:cNvSpPr txBox="1"/>
          <p:nvPr/>
        </p:nvSpPr>
        <p:spPr>
          <a:xfrm>
            <a:off x="2351314" y="4166805"/>
            <a:ext cx="1049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শীতকালে পিঠাপুলি খাওয়ার ধুম পড়ে যায়।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1B3276-C77C-498B-964B-4CF6C67CE960}"/>
              </a:ext>
            </a:extLst>
          </p:cNvPr>
          <p:cNvSpPr/>
          <p:nvPr/>
        </p:nvSpPr>
        <p:spPr>
          <a:xfrm>
            <a:off x="520505" y="576775"/>
            <a:ext cx="11015003" cy="5908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54A372-8ADF-4637-B53B-3681A0554A9A}"/>
              </a:ext>
            </a:extLst>
          </p:cNvPr>
          <p:cNvSpPr txBox="1"/>
          <p:nvPr/>
        </p:nvSpPr>
        <p:spPr>
          <a:xfrm>
            <a:off x="3708400" y="4702629"/>
            <a:ext cx="500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সময় ঘরে ঘরে ওঠে নতুন ধান।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9C2A-D6B6-4BF4-A815-1EDA03823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6" y="1009815"/>
            <a:ext cx="4243872" cy="2923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888A3-B209-44B9-A63F-DBE95D8AE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b="8657"/>
          <a:stretch/>
        </p:blipFill>
        <p:spPr>
          <a:xfrm>
            <a:off x="6313713" y="1009815"/>
            <a:ext cx="4484915" cy="27546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FA3997-E37A-4A14-B821-AD3C014DA7BB}"/>
              </a:ext>
            </a:extLst>
          </p:cNvPr>
          <p:cNvSpPr/>
          <p:nvPr/>
        </p:nvSpPr>
        <p:spPr>
          <a:xfrm>
            <a:off x="337625" y="478302"/>
            <a:ext cx="11451101" cy="5936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85F29-1FD0-4004-9E89-9D18AF14D3E9}"/>
              </a:ext>
            </a:extLst>
          </p:cNvPr>
          <p:cNvSpPr txBox="1"/>
          <p:nvPr/>
        </p:nvSpPr>
        <p:spPr>
          <a:xfrm>
            <a:off x="4093028" y="4542971"/>
            <a:ext cx="3686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ঢেঁকিতে ধান ভানা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D7302-6020-46C3-ACAE-5906ABAD2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1835" r="6659" b="8588"/>
          <a:stretch/>
        </p:blipFill>
        <p:spPr>
          <a:xfrm>
            <a:off x="3251199" y="639946"/>
            <a:ext cx="5689601" cy="33501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22DD04-CACA-4B0F-BBC9-750D3C738C56}"/>
              </a:ext>
            </a:extLst>
          </p:cNvPr>
          <p:cNvSpPr/>
          <p:nvPr/>
        </p:nvSpPr>
        <p:spPr>
          <a:xfrm>
            <a:off x="717452" y="506437"/>
            <a:ext cx="10381957" cy="5570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FF391-8978-4831-8931-2AC03E0D1C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" b="5461"/>
          <a:stretch/>
        </p:blipFill>
        <p:spPr>
          <a:xfrm>
            <a:off x="3536270" y="468766"/>
            <a:ext cx="4606244" cy="3582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ACCBD1-9044-4DE4-AC87-201CB6FE435B}"/>
              </a:ext>
            </a:extLst>
          </p:cNvPr>
          <p:cNvSpPr txBox="1"/>
          <p:nvPr/>
        </p:nvSpPr>
        <p:spPr>
          <a:xfrm>
            <a:off x="711200" y="4628740"/>
            <a:ext cx="1148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ধান ভানার পর সেই চাল গুড়োঁ করা হয় । তা দিয়ে তৈরি করা হয় নানা ধরণের পিঠা।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49C781-CFB5-498A-B685-BF9C8708E275}"/>
              </a:ext>
            </a:extLst>
          </p:cNvPr>
          <p:cNvSpPr/>
          <p:nvPr/>
        </p:nvSpPr>
        <p:spPr>
          <a:xfrm>
            <a:off x="337625" y="253218"/>
            <a:ext cx="11480800" cy="5880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4C678-2954-4347-B976-076020D1D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51" y="841942"/>
            <a:ext cx="5270396" cy="2914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3E20E-B8FF-42C7-97D7-0DFA10BD4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59" y="841941"/>
            <a:ext cx="4580158" cy="3047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9D173-8E1D-4722-ACF0-2F790505997D}"/>
              </a:ext>
            </a:extLst>
          </p:cNvPr>
          <p:cNvSpPr txBox="1"/>
          <p:nvPr/>
        </p:nvSpPr>
        <p:spPr>
          <a:xfrm>
            <a:off x="3447143" y="4354286"/>
            <a:ext cx="5297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নানা ধরণের অনুষ্ঠানে পিঠা খাওয়া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7E22E6-C370-4A8E-AFE1-A3C043C03BAC}"/>
              </a:ext>
            </a:extLst>
          </p:cNvPr>
          <p:cNvSpPr/>
          <p:nvPr/>
        </p:nvSpPr>
        <p:spPr>
          <a:xfrm>
            <a:off x="445478" y="436098"/>
            <a:ext cx="11301046" cy="5579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1F1F53-16F9-4987-A9AF-552C803FA081}"/>
              </a:ext>
            </a:extLst>
          </p:cNvPr>
          <p:cNvSpPr txBox="1"/>
          <p:nvPr/>
        </p:nvSpPr>
        <p:spPr>
          <a:xfrm>
            <a:off x="1117599" y="4580045"/>
            <a:ext cx="306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খেজুর পিঠা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92A74-B669-4FB1-BD7D-5A4440EC5F26}"/>
              </a:ext>
            </a:extLst>
          </p:cNvPr>
          <p:cNvSpPr txBox="1"/>
          <p:nvPr/>
        </p:nvSpPr>
        <p:spPr>
          <a:xfrm>
            <a:off x="5834745" y="4594560"/>
            <a:ext cx="22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চুষি পিঠা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49380-6D10-4351-BA35-2D3E8287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0" y="1693180"/>
            <a:ext cx="3877069" cy="2503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A60EB-F1C0-4DF7-84EC-20E118A7C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4" y="1693179"/>
            <a:ext cx="3103565" cy="2503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C6477-793B-47E9-94E9-98120C46B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18" y="1693179"/>
            <a:ext cx="3342589" cy="2503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7A81FE-ECBD-491A-9B86-447E854C6396}"/>
              </a:ext>
            </a:extLst>
          </p:cNvPr>
          <p:cNvSpPr txBox="1"/>
          <p:nvPr/>
        </p:nvSpPr>
        <p:spPr>
          <a:xfrm>
            <a:off x="9129485" y="4580046"/>
            <a:ext cx="3062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বিবিখানা পিঠা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EF5C4-1DC1-44DA-BE35-5946CF67396D}"/>
              </a:ext>
            </a:extLst>
          </p:cNvPr>
          <p:cNvSpPr/>
          <p:nvPr/>
        </p:nvSpPr>
        <p:spPr>
          <a:xfrm>
            <a:off x="225083" y="309489"/>
            <a:ext cx="11690252" cy="6119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1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066BD-7836-4DA7-B7BF-BBB2B90C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24" y="1662577"/>
            <a:ext cx="3951732" cy="2307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FB124-3B8C-4561-9217-4F9BF5019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62577"/>
            <a:ext cx="4123109" cy="2307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A50D75-6EFF-4ADC-B93F-673354373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662577"/>
            <a:ext cx="3312536" cy="2307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0E69F-69B8-432C-A465-F92CD8660F40}"/>
              </a:ext>
            </a:extLst>
          </p:cNvPr>
          <p:cNvSpPr txBox="1"/>
          <p:nvPr/>
        </p:nvSpPr>
        <p:spPr>
          <a:xfrm>
            <a:off x="338561" y="4421895"/>
            <a:ext cx="261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চিতই পিঠা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4CFCA-DEE7-4520-867B-61F9B202A082}"/>
              </a:ext>
            </a:extLst>
          </p:cNvPr>
          <p:cNvSpPr txBox="1"/>
          <p:nvPr/>
        </p:nvSpPr>
        <p:spPr>
          <a:xfrm>
            <a:off x="4789714" y="4408334"/>
            <a:ext cx="261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ছিট পিঠা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F5AE9-8F08-4E2F-8FEB-D6B376C6EE91}"/>
              </a:ext>
            </a:extLst>
          </p:cNvPr>
          <p:cNvSpPr txBox="1"/>
          <p:nvPr/>
        </p:nvSpPr>
        <p:spPr>
          <a:xfrm>
            <a:off x="9240867" y="4307688"/>
            <a:ext cx="216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সেমাই পিঠা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A738F-D9AC-45A2-B3DC-F01D1530419A}"/>
              </a:ext>
            </a:extLst>
          </p:cNvPr>
          <p:cNvSpPr/>
          <p:nvPr/>
        </p:nvSpPr>
        <p:spPr>
          <a:xfrm>
            <a:off x="154746" y="365760"/>
            <a:ext cx="11882510" cy="6288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tha_43780.jpg">
            <a:extLst>
              <a:ext uri="{FF2B5EF4-FFF2-40B4-BE49-F238E27FC236}">
                <a16:creationId xmlns:a16="http://schemas.microsoft.com/office/drawing/2014/main" id="{F2BEC0B9-1904-44FA-93C1-D0BDEF2B8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1538984"/>
            <a:ext cx="3715657" cy="2514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F4F79A-52F5-441F-8EA7-BD0D44E8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r="14356"/>
          <a:stretch/>
        </p:blipFill>
        <p:spPr>
          <a:xfrm>
            <a:off x="4106923" y="1515850"/>
            <a:ext cx="3715657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46D69-01EC-44B0-BC34-811E6D6F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t="6655" r="-1"/>
          <a:stretch/>
        </p:blipFill>
        <p:spPr>
          <a:xfrm>
            <a:off x="8207512" y="1515850"/>
            <a:ext cx="3715657" cy="2537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6F1C8-92B4-42A9-A372-AC6ED3D4B316}"/>
              </a:ext>
            </a:extLst>
          </p:cNvPr>
          <p:cNvSpPr txBox="1"/>
          <p:nvPr/>
        </p:nvSpPr>
        <p:spPr>
          <a:xfrm>
            <a:off x="884862" y="4920342"/>
            <a:ext cx="306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ভাপা পিঠা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33E52-D5D0-4A94-9852-3178D6ED52E0}"/>
              </a:ext>
            </a:extLst>
          </p:cNvPr>
          <p:cNvSpPr txBox="1"/>
          <p:nvPr/>
        </p:nvSpPr>
        <p:spPr>
          <a:xfrm>
            <a:off x="4564488" y="4920343"/>
            <a:ext cx="306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দুধ চিতই পিঠা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658C8-E55C-4036-8693-62A3DB3E461D}"/>
              </a:ext>
            </a:extLst>
          </p:cNvPr>
          <p:cNvSpPr txBox="1"/>
          <p:nvPr/>
        </p:nvSpPr>
        <p:spPr>
          <a:xfrm>
            <a:off x="9128976" y="4920343"/>
            <a:ext cx="306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 পিঠা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4943A-BE4E-4C6F-83EF-06EF0610D95A}"/>
              </a:ext>
            </a:extLst>
          </p:cNvPr>
          <p:cNvSpPr/>
          <p:nvPr/>
        </p:nvSpPr>
        <p:spPr>
          <a:xfrm>
            <a:off x="232228" y="225083"/>
            <a:ext cx="11727543" cy="6386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80BF02-B048-4B31-9D26-6C80E10C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1289710"/>
            <a:ext cx="4142922" cy="2320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38B9A0-B24D-44F5-831F-41D62EB3B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64" y="1289710"/>
            <a:ext cx="3973076" cy="2320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7C6562-4A6A-4B51-8DE0-5DCED07DB052}"/>
              </a:ext>
            </a:extLst>
          </p:cNvPr>
          <p:cNvSpPr txBox="1"/>
          <p:nvPr/>
        </p:nvSpPr>
        <p:spPr>
          <a:xfrm>
            <a:off x="2352877" y="4354286"/>
            <a:ext cx="27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পুলি পিঠা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5C43B6-51FE-4889-BA7A-69FCD9B1F3CC}"/>
              </a:ext>
            </a:extLst>
          </p:cNvPr>
          <p:cNvSpPr txBox="1"/>
          <p:nvPr/>
        </p:nvSpPr>
        <p:spPr>
          <a:xfrm>
            <a:off x="8186057" y="4354286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নারকেল পিঠা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A2A99E-2E44-4D96-8747-A395E2949151}"/>
              </a:ext>
            </a:extLst>
          </p:cNvPr>
          <p:cNvSpPr/>
          <p:nvPr/>
        </p:nvSpPr>
        <p:spPr>
          <a:xfrm>
            <a:off x="520505" y="393895"/>
            <a:ext cx="11099409" cy="61053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8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477AC-1183-436C-8C84-E0F0F4918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37" y="817111"/>
            <a:ext cx="7774745" cy="5223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F2483B-E0EB-4964-934D-64993D15B2F2}"/>
              </a:ext>
            </a:extLst>
          </p:cNvPr>
          <p:cNvSpPr txBox="1"/>
          <p:nvPr/>
        </p:nvSpPr>
        <p:spPr>
          <a:xfrm>
            <a:off x="2971799" y="1854592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8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F5BCA-CFD7-403E-A794-5AF928B83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82" b="20947"/>
          <a:stretch/>
        </p:blipFill>
        <p:spPr>
          <a:xfrm>
            <a:off x="3097603" y="860425"/>
            <a:ext cx="5146511" cy="3043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49B0BF-88DD-476B-8F54-26E8C220FD3D}"/>
              </a:ext>
            </a:extLst>
          </p:cNvPr>
          <p:cNvSpPr txBox="1"/>
          <p:nvPr/>
        </p:nvSpPr>
        <p:spPr>
          <a:xfrm>
            <a:off x="2975428" y="4480711"/>
            <a:ext cx="838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শীতকালে গরম গরম পিঠার মজাই আলাদা।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82AEFE-4004-4E28-965E-4FB882D4EA0A}"/>
              </a:ext>
            </a:extLst>
          </p:cNvPr>
          <p:cNvSpPr/>
          <p:nvPr/>
        </p:nvSpPr>
        <p:spPr>
          <a:xfrm>
            <a:off x="1463040" y="267286"/>
            <a:ext cx="9115865" cy="6063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28F26A-9F22-4005-9A99-FBD8FBBD2141}"/>
              </a:ext>
            </a:extLst>
          </p:cNvPr>
          <p:cNvSpPr/>
          <p:nvPr/>
        </p:nvSpPr>
        <p:spPr>
          <a:xfrm>
            <a:off x="3209778" y="0"/>
            <a:ext cx="6315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সাধ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(পৃষ্ঠা নং-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4DF53-1AA7-49F3-8AE4-854EE5EC4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828801"/>
            <a:ext cx="4682271" cy="4877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3A38B6-9DE7-4984-9ABD-EAAA55473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9" y="1783586"/>
            <a:ext cx="3921962" cy="49225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EDE731-421C-4004-8646-2A99CBAB6A59}"/>
              </a:ext>
            </a:extLst>
          </p:cNvPr>
          <p:cNvSpPr/>
          <p:nvPr/>
        </p:nvSpPr>
        <p:spPr>
          <a:xfrm>
            <a:off x="422031" y="151834"/>
            <a:ext cx="11324492" cy="6554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13C62-053F-4C15-A56C-727EDB142D3F}"/>
              </a:ext>
            </a:extLst>
          </p:cNvPr>
          <p:cNvSpPr/>
          <p:nvPr/>
        </p:nvSpPr>
        <p:spPr>
          <a:xfrm>
            <a:off x="4424872" y="381001"/>
            <a:ext cx="25394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93A7B-A0E3-4B20-B702-8E0C1743C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33" y="1150442"/>
            <a:ext cx="9140483" cy="5200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2B115A-72F4-4125-94E0-F1464520182C}"/>
              </a:ext>
            </a:extLst>
          </p:cNvPr>
          <p:cNvSpPr/>
          <p:nvPr/>
        </p:nvSpPr>
        <p:spPr>
          <a:xfrm>
            <a:off x="379828" y="168812"/>
            <a:ext cx="11366695" cy="6495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3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3CFA0-7156-41E7-A0AB-338D5B31C250}"/>
              </a:ext>
            </a:extLst>
          </p:cNvPr>
          <p:cNvSpPr txBox="1"/>
          <p:nvPr/>
        </p:nvSpPr>
        <p:spPr>
          <a:xfrm>
            <a:off x="1463040" y="605693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চিনে নিই। যুক্তবর্ণ ভেঙ্গে নতুন শব্দ তৈরি করি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CB034-BE16-491E-BD46-7A3D99F895EE}"/>
              </a:ext>
            </a:extLst>
          </p:cNvPr>
          <p:cNvSpPr txBox="1"/>
          <p:nvPr/>
        </p:nvSpPr>
        <p:spPr>
          <a:xfrm>
            <a:off x="1108116" y="3780247"/>
            <a:ext cx="1207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9A0FB-C52E-4E5F-B3F4-6358B2858DE9}"/>
              </a:ext>
            </a:extLst>
          </p:cNvPr>
          <p:cNvSpPr txBox="1"/>
          <p:nvPr/>
        </p:nvSpPr>
        <p:spPr>
          <a:xfrm>
            <a:off x="1062113" y="2026105"/>
            <a:ext cx="1199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98D6B6-05D4-4392-988B-10966C63DE80}"/>
              </a:ext>
            </a:extLst>
          </p:cNvPr>
          <p:cNvGrpSpPr/>
          <p:nvPr/>
        </p:nvGrpSpPr>
        <p:grpSpPr>
          <a:xfrm>
            <a:off x="2613075" y="2136188"/>
            <a:ext cx="710418" cy="643968"/>
            <a:chOff x="2616591" y="2011680"/>
            <a:chExt cx="710418" cy="6439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9499E0-3B6F-4AD5-8A12-8BCF0EE21A8B}"/>
                </a:ext>
              </a:extLst>
            </p:cNvPr>
            <p:cNvSpPr txBox="1"/>
            <p:nvPr/>
          </p:nvSpPr>
          <p:spPr>
            <a:xfrm>
              <a:off x="2722098" y="2070873"/>
              <a:ext cx="6049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ষ্ঠ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CB1CDD-F358-4543-8827-C8FD25F39E04}"/>
                </a:ext>
              </a:extLst>
            </p:cNvPr>
            <p:cNvSpPr/>
            <p:nvPr/>
          </p:nvSpPr>
          <p:spPr>
            <a:xfrm>
              <a:off x="2616591" y="2011680"/>
              <a:ext cx="604911" cy="510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9582F7-A755-479B-BA66-BD20BF195E9E}"/>
              </a:ext>
            </a:extLst>
          </p:cNvPr>
          <p:cNvGrpSpPr/>
          <p:nvPr/>
        </p:nvGrpSpPr>
        <p:grpSpPr>
          <a:xfrm>
            <a:off x="3685735" y="2108257"/>
            <a:ext cx="675250" cy="598732"/>
            <a:chOff x="3685735" y="2108257"/>
            <a:chExt cx="675250" cy="5987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B693AD-C4EB-4704-9A92-9557708AD400}"/>
                </a:ext>
              </a:extLst>
            </p:cNvPr>
            <p:cNvSpPr/>
            <p:nvPr/>
          </p:nvSpPr>
          <p:spPr>
            <a:xfrm>
              <a:off x="3685735" y="2108257"/>
              <a:ext cx="604911" cy="5100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87587D-56EA-46E7-93A9-F3F1F159FB52}"/>
                </a:ext>
              </a:extLst>
            </p:cNvPr>
            <p:cNvSpPr txBox="1"/>
            <p:nvPr/>
          </p:nvSpPr>
          <p:spPr>
            <a:xfrm>
              <a:off x="3756074" y="2122214"/>
              <a:ext cx="6049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5EA111-1A8F-4446-8FC0-9B0F9E14A812}"/>
              </a:ext>
            </a:extLst>
          </p:cNvPr>
          <p:cNvGrpSpPr/>
          <p:nvPr/>
        </p:nvGrpSpPr>
        <p:grpSpPr>
          <a:xfrm>
            <a:off x="4719711" y="2128504"/>
            <a:ext cx="858129" cy="607552"/>
            <a:chOff x="4783015" y="2152357"/>
            <a:chExt cx="858129" cy="60755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E9EFDE-A34B-43DA-B1AB-3C8570D9FF6F}"/>
                </a:ext>
              </a:extLst>
            </p:cNvPr>
            <p:cNvSpPr/>
            <p:nvPr/>
          </p:nvSpPr>
          <p:spPr>
            <a:xfrm>
              <a:off x="4783015" y="2152357"/>
              <a:ext cx="604911" cy="4871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85BA09-B749-41D0-87C6-6948D7228119}"/>
                </a:ext>
              </a:extLst>
            </p:cNvPr>
            <p:cNvSpPr txBox="1"/>
            <p:nvPr/>
          </p:nvSpPr>
          <p:spPr>
            <a:xfrm>
              <a:off x="4937759" y="2175134"/>
              <a:ext cx="703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883745-7CDC-470D-8842-3C298F403FCD}"/>
              </a:ext>
            </a:extLst>
          </p:cNvPr>
          <p:cNvGrpSpPr/>
          <p:nvPr/>
        </p:nvGrpSpPr>
        <p:grpSpPr>
          <a:xfrm>
            <a:off x="6934200" y="2193280"/>
            <a:ext cx="1252024" cy="702676"/>
            <a:chOff x="6874411" y="2108257"/>
            <a:chExt cx="1252024" cy="7026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77CDA8-E5F3-4366-B58E-291D8C52D4CF}"/>
                </a:ext>
              </a:extLst>
            </p:cNvPr>
            <p:cNvSpPr/>
            <p:nvPr/>
          </p:nvSpPr>
          <p:spPr>
            <a:xfrm>
              <a:off x="6874411" y="2108257"/>
              <a:ext cx="1252024" cy="646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7BF72C-0860-4F22-B7DC-C7B8D66C91EF}"/>
                </a:ext>
              </a:extLst>
            </p:cNvPr>
            <p:cNvSpPr txBox="1"/>
            <p:nvPr/>
          </p:nvSpPr>
          <p:spPr>
            <a:xfrm>
              <a:off x="7094219" y="2164602"/>
              <a:ext cx="846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কাষ্ঠ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A68D62-64F7-49CA-B6BF-03D8CF49AD42}"/>
              </a:ext>
            </a:extLst>
          </p:cNvPr>
          <p:cNvGrpSpPr/>
          <p:nvPr/>
        </p:nvGrpSpPr>
        <p:grpSpPr>
          <a:xfrm>
            <a:off x="8911297" y="2167456"/>
            <a:ext cx="1307708" cy="694617"/>
            <a:chOff x="8847406" y="2116316"/>
            <a:chExt cx="1307708" cy="69461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AB490C-D1C3-4E1B-8411-526285314C65}"/>
                </a:ext>
              </a:extLst>
            </p:cNvPr>
            <p:cNvSpPr/>
            <p:nvPr/>
          </p:nvSpPr>
          <p:spPr>
            <a:xfrm>
              <a:off x="8847406" y="2116316"/>
              <a:ext cx="1252024" cy="646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5AD8DB-885D-440B-A159-46846A9B7120}"/>
                </a:ext>
              </a:extLst>
            </p:cNvPr>
            <p:cNvSpPr txBox="1"/>
            <p:nvPr/>
          </p:nvSpPr>
          <p:spPr>
            <a:xfrm>
              <a:off x="9002736" y="2164602"/>
              <a:ext cx="1152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C75B70-473D-47BE-98E4-49114FD0BDA9}"/>
              </a:ext>
            </a:extLst>
          </p:cNvPr>
          <p:cNvGrpSpPr/>
          <p:nvPr/>
        </p:nvGrpSpPr>
        <p:grpSpPr>
          <a:xfrm>
            <a:off x="3646166" y="3827846"/>
            <a:ext cx="621330" cy="646331"/>
            <a:chOff x="3646166" y="3827846"/>
            <a:chExt cx="621330" cy="64633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BCF76E-6DEE-4772-BA9F-4BB2DBD8E157}"/>
                </a:ext>
              </a:extLst>
            </p:cNvPr>
            <p:cNvSpPr/>
            <p:nvPr/>
          </p:nvSpPr>
          <p:spPr>
            <a:xfrm>
              <a:off x="3646166" y="3880200"/>
              <a:ext cx="569742" cy="5037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75C7D8-46FF-4E29-83D1-C47CAB39E09B}"/>
                </a:ext>
              </a:extLst>
            </p:cNvPr>
            <p:cNvSpPr txBox="1"/>
            <p:nvPr/>
          </p:nvSpPr>
          <p:spPr>
            <a:xfrm>
              <a:off x="3697754" y="3827846"/>
              <a:ext cx="569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1489A0-90A4-47BD-AF69-1B8BEA90D656}"/>
              </a:ext>
            </a:extLst>
          </p:cNvPr>
          <p:cNvGrpSpPr/>
          <p:nvPr/>
        </p:nvGrpSpPr>
        <p:grpSpPr>
          <a:xfrm>
            <a:off x="4737295" y="3798779"/>
            <a:ext cx="569742" cy="646331"/>
            <a:chOff x="4737295" y="3798779"/>
            <a:chExt cx="569742" cy="64633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4246E3-ABF5-4649-AE81-39BB92FDF837}"/>
                </a:ext>
              </a:extLst>
            </p:cNvPr>
            <p:cNvSpPr/>
            <p:nvPr/>
          </p:nvSpPr>
          <p:spPr>
            <a:xfrm>
              <a:off x="4737295" y="3880199"/>
              <a:ext cx="569742" cy="5037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E8AE04-5415-46B0-ADB9-D0B1EE432A64}"/>
                </a:ext>
              </a:extLst>
            </p:cNvPr>
            <p:cNvSpPr txBox="1"/>
            <p:nvPr/>
          </p:nvSpPr>
          <p:spPr>
            <a:xfrm>
              <a:off x="4811436" y="3798779"/>
              <a:ext cx="432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1678EC-207E-4A10-8265-2C7B7B396898}"/>
              </a:ext>
            </a:extLst>
          </p:cNvPr>
          <p:cNvGrpSpPr/>
          <p:nvPr/>
        </p:nvGrpSpPr>
        <p:grpSpPr>
          <a:xfrm>
            <a:off x="7001027" y="3860698"/>
            <a:ext cx="1264920" cy="702676"/>
            <a:chOff x="7001027" y="3860698"/>
            <a:chExt cx="1264920" cy="7026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EF1A96-4DC4-4229-9600-A0B57B7DEB18}"/>
                </a:ext>
              </a:extLst>
            </p:cNvPr>
            <p:cNvSpPr/>
            <p:nvPr/>
          </p:nvSpPr>
          <p:spPr>
            <a:xfrm>
              <a:off x="7001027" y="3860698"/>
              <a:ext cx="1264920" cy="646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1566BD-8C23-4583-88A1-02BBB4A2D071}"/>
                </a:ext>
              </a:extLst>
            </p:cNvPr>
            <p:cNvSpPr txBox="1"/>
            <p:nvPr/>
          </p:nvSpPr>
          <p:spPr>
            <a:xfrm>
              <a:off x="7154007" y="3917043"/>
              <a:ext cx="1111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আনন্দ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B0C49A-789F-4A49-A862-14D7692A75BF}"/>
              </a:ext>
            </a:extLst>
          </p:cNvPr>
          <p:cNvGrpSpPr/>
          <p:nvPr/>
        </p:nvGrpSpPr>
        <p:grpSpPr>
          <a:xfrm>
            <a:off x="8855613" y="3870451"/>
            <a:ext cx="1307708" cy="726007"/>
            <a:chOff x="8847406" y="3741144"/>
            <a:chExt cx="1307708" cy="71408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AE1D34-8E59-4507-9ADE-23A4ABA5365E}"/>
                </a:ext>
              </a:extLst>
            </p:cNvPr>
            <p:cNvSpPr/>
            <p:nvPr/>
          </p:nvSpPr>
          <p:spPr>
            <a:xfrm>
              <a:off x="8847406" y="3741144"/>
              <a:ext cx="1264920" cy="646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6BD237-8A08-439F-8E41-B78841784496}"/>
                </a:ext>
              </a:extLst>
            </p:cNvPr>
            <p:cNvSpPr txBox="1"/>
            <p:nvPr/>
          </p:nvSpPr>
          <p:spPr>
            <a:xfrm>
              <a:off x="8847406" y="3808895"/>
              <a:ext cx="1307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নন্দন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B2382DB-DEE8-480C-9D68-B90FD035BE4F}"/>
              </a:ext>
            </a:extLst>
          </p:cNvPr>
          <p:cNvSpPr/>
          <p:nvPr/>
        </p:nvSpPr>
        <p:spPr>
          <a:xfrm>
            <a:off x="787791" y="351692"/>
            <a:ext cx="10342096" cy="5711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4C289D3-27D2-4D7A-B6DD-9EFC09798DE1}"/>
              </a:ext>
            </a:extLst>
          </p:cNvPr>
          <p:cNvGrpSpPr/>
          <p:nvPr/>
        </p:nvGrpSpPr>
        <p:grpSpPr>
          <a:xfrm>
            <a:off x="2785387" y="3870451"/>
            <a:ext cx="538106" cy="646331"/>
            <a:chOff x="2785387" y="3870451"/>
            <a:chExt cx="538106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E2A9B8-393A-4B8D-A12E-A7178C080BB3}"/>
                </a:ext>
              </a:extLst>
            </p:cNvPr>
            <p:cNvSpPr txBox="1"/>
            <p:nvPr/>
          </p:nvSpPr>
          <p:spPr>
            <a:xfrm>
              <a:off x="2785387" y="3870451"/>
              <a:ext cx="390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ন্দ</a:t>
              </a:r>
              <a:endPara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30C1434-B531-4076-84CE-25DE806A9E95}"/>
                </a:ext>
              </a:extLst>
            </p:cNvPr>
            <p:cNvSpPr/>
            <p:nvPr/>
          </p:nvSpPr>
          <p:spPr>
            <a:xfrm>
              <a:off x="2785387" y="3880199"/>
              <a:ext cx="538106" cy="5939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53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BE1A79-417A-4F4B-87E6-E02A94F4980E}"/>
              </a:ext>
            </a:extLst>
          </p:cNvPr>
          <p:cNvSpPr txBox="1"/>
          <p:nvPr/>
        </p:nvSpPr>
        <p:spPr>
          <a:xfrm>
            <a:off x="4656406" y="157741"/>
            <a:ext cx="1955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9D7CA0-66ED-46B5-B8E8-2B168A28B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285539"/>
              </p:ext>
            </p:extLst>
          </p:nvPr>
        </p:nvGraphicFramePr>
        <p:xfrm>
          <a:off x="548640" y="719665"/>
          <a:ext cx="11366695" cy="575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09">
                  <a:extLst>
                    <a:ext uri="{9D8B030D-6E8A-4147-A177-3AD203B41FA5}">
                      <a16:colId xmlns:a16="http://schemas.microsoft.com/office/drawing/2014/main" val="523814129"/>
                    </a:ext>
                  </a:extLst>
                </a:gridCol>
                <a:gridCol w="2658794">
                  <a:extLst>
                    <a:ext uri="{9D8B030D-6E8A-4147-A177-3AD203B41FA5}">
                      <a16:colId xmlns:a16="http://schemas.microsoft.com/office/drawing/2014/main" val="4166972725"/>
                    </a:ext>
                  </a:extLst>
                </a:gridCol>
                <a:gridCol w="6752492">
                  <a:extLst>
                    <a:ext uri="{9D8B030D-6E8A-4147-A177-3AD203B41FA5}">
                      <a16:colId xmlns:a16="http://schemas.microsoft.com/office/drawing/2014/main" val="3185062491"/>
                    </a:ext>
                  </a:extLst>
                </a:gridCol>
              </a:tblGrid>
              <a:tr h="9597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18587"/>
                  </a:ext>
                </a:extLst>
              </a:tr>
              <a:tr h="9597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পাঠের নির্বাচিত অংশটুকু মনোযোগ সহকারে দলে পড়।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64569"/>
                  </a:ext>
                </a:extLst>
              </a:tr>
              <a:tr h="9597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বর্ষা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পাঠের নির্বাচিত অংশটুকু মনোযোগ সহকারে দলে পড়।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190405"/>
                  </a:ext>
                </a:extLst>
              </a:tr>
              <a:tr h="9597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শরত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পাঠের নির্বাচিত অংশটুকু মনোযোগ সহকারে দলে পড়।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324381"/>
                  </a:ext>
                </a:extLst>
              </a:tr>
              <a:tr h="9597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হেমন্ত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পাঠের নির্বাচিত অংশটুকু মনোযোগ সহকারে দলে পড়।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77332"/>
                  </a:ext>
                </a:extLst>
              </a:tr>
              <a:tr h="9597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পাঠের নির্বাচিত অংশটুকু মনোযোগ সহকারে দলে পড়।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446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5A8E13-A329-486D-AD19-EF9CF2038DB2}"/>
              </a:ext>
            </a:extLst>
          </p:cNvPr>
          <p:cNvSpPr txBox="1"/>
          <p:nvPr/>
        </p:nvSpPr>
        <p:spPr>
          <a:xfrm>
            <a:off x="794825" y="978922"/>
            <a:ext cx="167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 নম্বর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C29FF-9A15-47F1-8BE6-96E27F5E0C0D}"/>
              </a:ext>
            </a:extLst>
          </p:cNvPr>
          <p:cNvSpPr txBox="1"/>
          <p:nvPr/>
        </p:nvSpPr>
        <p:spPr>
          <a:xfrm>
            <a:off x="2715065" y="998806"/>
            <a:ext cx="216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দলের নাম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75F9D-3E83-47F4-A559-0043B1B931CD}"/>
              </a:ext>
            </a:extLst>
          </p:cNvPr>
          <p:cNvSpPr txBox="1"/>
          <p:nvPr/>
        </p:nvSpPr>
        <p:spPr>
          <a:xfrm>
            <a:off x="7137010" y="998806"/>
            <a:ext cx="2991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13054-D5A6-48A7-8BDC-F90E15C4329C}"/>
              </a:ext>
            </a:extLst>
          </p:cNvPr>
          <p:cNvSpPr txBox="1"/>
          <p:nvPr/>
        </p:nvSpPr>
        <p:spPr>
          <a:xfrm>
            <a:off x="534570" y="1948159"/>
            <a:ext cx="111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2E421-E9BE-4BD9-8A81-D187337BE28A}"/>
              </a:ext>
            </a:extLst>
          </p:cNvPr>
          <p:cNvSpPr txBox="1"/>
          <p:nvPr/>
        </p:nvSpPr>
        <p:spPr>
          <a:xfrm>
            <a:off x="1181686" y="2819233"/>
            <a:ext cx="73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4A802-2D5A-46C7-977E-A97B2A1C1BC4}"/>
              </a:ext>
            </a:extLst>
          </p:cNvPr>
          <p:cNvSpPr txBox="1"/>
          <p:nvPr/>
        </p:nvSpPr>
        <p:spPr>
          <a:xfrm>
            <a:off x="1132448" y="3770252"/>
            <a:ext cx="90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16E4F-7513-4D8A-A716-CB22CEF8673B}"/>
              </a:ext>
            </a:extLst>
          </p:cNvPr>
          <p:cNvSpPr txBox="1"/>
          <p:nvPr/>
        </p:nvSpPr>
        <p:spPr>
          <a:xfrm>
            <a:off x="1132448" y="4749295"/>
            <a:ext cx="57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97FC6B-4707-4EB6-BA77-1B681BA28AF8}"/>
              </a:ext>
            </a:extLst>
          </p:cNvPr>
          <p:cNvSpPr txBox="1"/>
          <p:nvPr/>
        </p:nvSpPr>
        <p:spPr>
          <a:xfrm>
            <a:off x="1041009" y="5677819"/>
            <a:ext cx="99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৫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7BF436-ADAC-4B60-A8D2-83025D60424E}"/>
              </a:ext>
            </a:extLst>
          </p:cNvPr>
          <p:cNvSpPr txBox="1"/>
          <p:nvPr/>
        </p:nvSpPr>
        <p:spPr>
          <a:xfrm>
            <a:off x="3784209" y="351692"/>
            <a:ext cx="502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উত্তর দাও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BE0E16-5D94-4EA5-A382-F1C60985BBAC}"/>
              </a:ext>
            </a:extLst>
          </p:cNvPr>
          <p:cNvSpPr/>
          <p:nvPr/>
        </p:nvSpPr>
        <p:spPr>
          <a:xfrm>
            <a:off x="267286" y="211015"/>
            <a:ext cx="11591779" cy="6443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133D4-65A0-4E11-BE0D-0261F1CA6A0B}"/>
              </a:ext>
            </a:extLst>
          </p:cNvPr>
          <p:cNvSpPr txBox="1"/>
          <p:nvPr/>
        </p:nvSpPr>
        <p:spPr>
          <a:xfrm>
            <a:off x="562708" y="1688123"/>
            <a:ext cx="946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পিঠা খাওয়ার ধুম কখন পড়ে?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4F447-1FD7-4A0C-84D8-B2037C39DDCD}"/>
              </a:ext>
            </a:extLst>
          </p:cNvPr>
          <p:cNvSpPr txBox="1"/>
          <p:nvPr/>
        </p:nvSpPr>
        <p:spPr>
          <a:xfrm>
            <a:off x="1097281" y="2475131"/>
            <a:ext cx="6077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শীতকালে পিঠা খাওয়ার ধুম পড়ে।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D87B9-B554-439B-8167-E2A390798F28}"/>
              </a:ext>
            </a:extLst>
          </p:cNvPr>
          <p:cNvSpPr txBox="1"/>
          <p:nvPr/>
        </p:nvSpPr>
        <p:spPr>
          <a:xfrm>
            <a:off x="562708" y="3429000"/>
            <a:ext cx="607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চাল গুঁড়ো করা হয় কেন?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22BDB-CFA0-4D5B-AA5C-C69BA49BE9CB}"/>
              </a:ext>
            </a:extLst>
          </p:cNvPr>
          <p:cNvSpPr txBox="1"/>
          <p:nvPr/>
        </p:nvSpPr>
        <p:spPr>
          <a:xfrm>
            <a:off x="1097281" y="4445391"/>
            <a:ext cx="707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পিঠা তৈরি করার জন্য চাল গুঁড়ো করা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14E71-56A2-408A-A926-650577C62B93}"/>
              </a:ext>
            </a:extLst>
          </p:cNvPr>
          <p:cNvSpPr txBox="1"/>
          <p:nvPr/>
        </p:nvSpPr>
        <p:spPr>
          <a:xfrm>
            <a:off x="8173329" y="5289452"/>
            <a:ext cx="198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3CFA0-7156-41E7-A0AB-338D5B31C250}"/>
              </a:ext>
            </a:extLst>
          </p:cNvPr>
          <p:cNvSpPr txBox="1"/>
          <p:nvPr/>
        </p:nvSpPr>
        <p:spPr>
          <a:xfrm>
            <a:off x="1317081" y="339719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গুলো চিনে উপযুক্ত শব্দের সাথে মিল 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CB034-BE16-491E-BD46-7A3D99F895EE}"/>
              </a:ext>
            </a:extLst>
          </p:cNvPr>
          <p:cNvSpPr txBox="1"/>
          <p:nvPr/>
        </p:nvSpPr>
        <p:spPr>
          <a:xfrm>
            <a:off x="913234" y="4375467"/>
            <a:ext cx="1207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9A0FB-C52E-4E5F-B3F4-6358B2858DE9}"/>
              </a:ext>
            </a:extLst>
          </p:cNvPr>
          <p:cNvSpPr txBox="1"/>
          <p:nvPr/>
        </p:nvSpPr>
        <p:spPr>
          <a:xfrm>
            <a:off x="913234" y="1906556"/>
            <a:ext cx="1199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2382DB-DEE8-480C-9D68-B90FD035BE4F}"/>
              </a:ext>
            </a:extLst>
          </p:cNvPr>
          <p:cNvSpPr/>
          <p:nvPr/>
        </p:nvSpPr>
        <p:spPr>
          <a:xfrm>
            <a:off x="787791" y="351692"/>
            <a:ext cx="10342096" cy="5711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875715-A30F-4677-BEAB-812FB401BEC1}"/>
              </a:ext>
            </a:extLst>
          </p:cNvPr>
          <p:cNvGrpSpPr/>
          <p:nvPr/>
        </p:nvGrpSpPr>
        <p:grpSpPr>
          <a:xfrm>
            <a:off x="8125316" y="3662969"/>
            <a:ext cx="2303588" cy="2267910"/>
            <a:chOff x="7413674" y="1654570"/>
            <a:chExt cx="2303588" cy="226791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F98D6B6-05D4-4392-988B-10966C63DE80}"/>
                </a:ext>
              </a:extLst>
            </p:cNvPr>
            <p:cNvGrpSpPr/>
            <p:nvPr/>
          </p:nvGrpSpPr>
          <p:grpSpPr>
            <a:xfrm>
              <a:off x="8271806" y="2002001"/>
              <a:ext cx="710418" cy="643968"/>
              <a:chOff x="2616591" y="2011680"/>
              <a:chExt cx="710418" cy="64396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9499E0-3B6F-4AD5-8A12-8BCF0EE21A8B}"/>
                  </a:ext>
                </a:extLst>
              </p:cNvPr>
              <p:cNvSpPr txBox="1"/>
              <p:nvPr/>
            </p:nvSpPr>
            <p:spPr>
              <a:xfrm>
                <a:off x="2722098" y="2070873"/>
                <a:ext cx="6049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ষ্ঠ</a:t>
                </a:r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CB1CDD-F358-4543-8827-C8FD25F39E04}"/>
                  </a:ext>
                </a:extLst>
              </p:cNvPr>
              <p:cNvSpPr/>
              <p:nvPr/>
            </p:nvSpPr>
            <p:spPr>
              <a:xfrm>
                <a:off x="2616591" y="2011680"/>
                <a:ext cx="604911" cy="5100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89582F7-A755-479B-BA66-BD20BF195E9E}"/>
                </a:ext>
              </a:extLst>
            </p:cNvPr>
            <p:cNvGrpSpPr/>
            <p:nvPr/>
          </p:nvGrpSpPr>
          <p:grpSpPr>
            <a:xfrm>
              <a:off x="7825520" y="3091280"/>
              <a:ext cx="675250" cy="598732"/>
              <a:chOff x="3685735" y="2108257"/>
              <a:chExt cx="675250" cy="5987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B693AD-C4EB-4704-9A92-9557708AD400}"/>
                  </a:ext>
                </a:extLst>
              </p:cNvPr>
              <p:cNvSpPr/>
              <p:nvPr/>
            </p:nvSpPr>
            <p:spPr>
              <a:xfrm>
                <a:off x="3685735" y="2108257"/>
                <a:ext cx="604911" cy="5100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87587D-56EA-46E7-93A9-F3F1F159FB52}"/>
                  </a:ext>
                </a:extLst>
              </p:cNvPr>
              <p:cNvSpPr txBox="1"/>
              <p:nvPr/>
            </p:nvSpPr>
            <p:spPr>
              <a:xfrm>
                <a:off x="3756074" y="2122214"/>
                <a:ext cx="6049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F5EA111-1A8F-4446-8FC0-9B0F9E14A812}"/>
                </a:ext>
              </a:extLst>
            </p:cNvPr>
            <p:cNvGrpSpPr/>
            <p:nvPr/>
          </p:nvGrpSpPr>
          <p:grpSpPr>
            <a:xfrm>
              <a:off x="8707314" y="3089339"/>
              <a:ext cx="858129" cy="607552"/>
              <a:chOff x="4783015" y="2152357"/>
              <a:chExt cx="858129" cy="60755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CE9EFDE-A34B-43DA-B1AB-3C8570D9FF6F}"/>
                  </a:ext>
                </a:extLst>
              </p:cNvPr>
              <p:cNvSpPr/>
              <p:nvPr/>
            </p:nvSpPr>
            <p:spPr>
              <a:xfrm>
                <a:off x="4783015" y="2152357"/>
                <a:ext cx="604911" cy="48712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85BA09-B749-41D0-87C6-6948D7228119}"/>
                  </a:ext>
                </a:extLst>
              </p:cNvPr>
              <p:cNvSpPr txBox="1"/>
              <p:nvPr/>
            </p:nvSpPr>
            <p:spPr>
              <a:xfrm>
                <a:off x="4937759" y="2175134"/>
                <a:ext cx="7033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FEE3FD8-7056-4AD0-8E6D-BB3BDF6AC3CA}"/>
                </a:ext>
              </a:extLst>
            </p:cNvPr>
            <p:cNvSpPr/>
            <p:nvPr/>
          </p:nvSpPr>
          <p:spPr>
            <a:xfrm>
              <a:off x="7413674" y="1654570"/>
              <a:ext cx="2303588" cy="226791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4CBC1E2-B5A8-4B6F-B0E2-729707836823}"/>
                </a:ext>
              </a:extLst>
            </p:cNvPr>
            <p:cNvCxnSpPr>
              <a:stCxn id="9" idx="2"/>
              <a:endCxn id="15" idx="0"/>
            </p:cNvCxnSpPr>
            <p:nvPr/>
          </p:nvCxnSpPr>
          <p:spPr>
            <a:xfrm flipH="1">
              <a:off x="8198315" y="2645969"/>
              <a:ext cx="481454" cy="4592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Plus Sign 38">
              <a:extLst>
                <a:ext uri="{FF2B5EF4-FFF2-40B4-BE49-F238E27FC236}">
                  <a16:creationId xmlns:a16="http://schemas.microsoft.com/office/drawing/2014/main" id="{49D444DF-C7F2-4A3B-80C5-1FA381391165}"/>
                </a:ext>
              </a:extLst>
            </p:cNvPr>
            <p:cNvSpPr/>
            <p:nvPr/>
          </p:nvSpPr>
          <p:spPr>
            <a:xfrm>
              <a:off x="8363645" y="3097949"/>
              <a:ext cx="343669" cy="526981"/>
            </a:xfrm>
            <a:prstGeom prst="math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D5DE856-48FC-4857-8603-9CFF844EDAE1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8679769" y="2645969"/>
              <a:ext cx="434918" cy="498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5D09844-FE85-4CA2-9DAF-2351748511D1}"/>
              </a:ext>
            </a:extLst>
          </p:cNvPr>
          <p:cNvGrpSpPr/>
          <p:nvPr/>
        </p:nvGrpSpPr>
        <p:grpSpPr>
          <a:xfrm>
            <a:off x="7981362" y="1295183"/>
            <a:ext cx="2469455" cy="2332702"/>
            <a:chOff x="8002464" y="3774835"/>
            <a:chExt cx="2469455" cy="23327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75EAF1-6275-40D5-8EB7-20A774DA2028}"/>
                </a:ext>
              </a:extLst>
            </p:cNvPr>
            <p:cNvGrpSpPr/>
            <p:nvPr/>
          </p:nvGrpSpPr>
          <p:grpSpPr>
            <a:xfrm>
              <a:off x="8294435" y="5202540"/>
              <a:ext cx="569742" cy="646331"/>
              <a:chOff x="3646166" y="3880200"/>
              <a:chExt cx="569742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9BCF76E-6DEE-4772-BA9F-4BB2DBD8E157}"/>
                  </a:ext>
                </a:extLst>
              </p:cNvPr>
              <p:cNvSpPr/>
              <p:nvPr/>
            </p:nvSpPr>
            <p:spPr>
              <a:xfrm>
                <a:off x="3646166" y="3880200"/>
                <a:ext cx="569742" cy="50371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75C7D8-46FF-4E29-83D1-C47CAB39E09B}"/>
                  </a:ext>
                </a:extLst>
              </p:cNvPr>
              <p:cNvSpPr txBox="1"/>
              <p:nvPr/>
            </p:nvSpPr>
            <p:spPr>
              <a:xfrm>
                <a:off x="3697754" y="3880200"/>
                <a:ext cx="3396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C05165-B2CF-490F-B93F-F613498EE0F7}"/>
                </a:ext>
              </a:extLst>
            </p:cNvPr>
            <p:cNvGrpSpPr/>
            <p:nvPr/>
          </p:nvGrpSpPr>
          <p:grpSpPr>
            <a:xfrm>
              <a:off x="9367318" y="5143456"/>
              <a:ext cx="569742" cy="646331"/>
              <a:chOff x="4737295" y="3835776"/>
              <a:chExt cx="569742" cy="64633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64246E3-ABF5-4649-AE81-39BB92FDF837}"/>
                  </a:ext>
                </a:extLst>
              </p:cNvPr>
              <p:cNvSpPr/>
              <p:nvPr/>
            </p:nvSpPr>
            <p:spPr>
              <a:xfrm>
                <a:off x="4737295" y="3880199"/>
                <a:ext cx="569742" cy="50371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9E8AE04-5415-46B0-ADB9-D0B1EE432A64}"/>
                  </a:ext>
                </a:extLst>
              </p:cNvPr>
              <p:cNvSpPr txBox="1"/>
              <p:nvPr/>
            </p:nvSpPr>
            <p:spPr>
              <a:xfrm>
                <a:off x="4788581" y="3835776"/>
                <a:ext cx="4325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3B5505C-0F66-430C-8C49-85DB4E3F4E2E}"/>
                </a:ext>
              </a:extLst>
            </p:cNvPr>
            <p:cNvGrpSpPr/>
            <p:nvPr/>
          </p:nvGrpSpPr>
          <p:grpSpPr>
            <a:xfrm>
              <a:off x="8002464" y="3774835"/>
              <a:ext cx="2469455" cy="2332702"/>
              <a:chOff x="7924216" y="3814309"/>
              <a:chExt cx="2469455" cy="23327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DBC8E08-4416-477E-9CC9-D96615FA8E80}"/>
                  </a:ext>
                </a:extLst>
              </p:cNvPr>
              <p:cNvGrpSpPr/>
              <p:nvPr/>
            </p:nvGrpSpPr>
            <p:grpSpPr>
              <a:xfrm>
                <a:off x="8956720" y="3870290"/>
                <a:ext cx="519921" cy="646331"/>
                <a:chOff x="2771919" y="3808895"/>
                <a:chExt cx="519921" cy="646331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2E2A9B8-393A-4B8D-A12E-A7178C080BB3}"/>
                    </a:ext>
                  </a:extLst>
                </p:cNvPr>
                <p:cNvSpPr txBox="1"/>
                <p:nvPr/>
              </p:nvSpPr>
              <p:spPr>
                <a:xfrm>
                  <a:off x="2771919" y="3808895"/>
                  <a:ext cx="4044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bn-IN" sz="3600" b="1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ন্দ</a:t>
                  </a:r>
                  <a:endPara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A38344F-9FB4-4A38-B741-3367B9FC6E75}"/>
                    </a:ext>
                  </a:extLst>
                </p:cNvPr>
                <p:cNvSpPr/>
                <p:nvPr/>
              </p:nvSpPr>
              <p:spPr>
                <a:xfrm>
                  <a:off x="2771919" y="3880200"/>
                  <a:ext cx="519921" cy="546378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8FA30F7-EE05-4283-A398-D92F96029B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03609" y="4519032"/>
                <a:ext cx="488156" cy="6688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B3C2C1B3-3EB2-4758-9412-F3FBECE28A23}"/>
                  </a:ext>
                </a:extLst>
              </p:cNvPr>
              <p:cNvCxnSpPr>
                <a:cxnSpLocks/>
                <a:endCxn id="32" idx="0"/>
              </p:cNvCxnSpPr>
              <p:nvPr/>
            </p:nvCxnSpPr>
            <p:spPr>
              <a:xfrm>
                <a:off x="9191765" y="4519032"/>
                <a:ext cx="443130" cy="6244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DE12470-16C9-4A15-92B3-606F88E7A7B7}"/>
                  </a:ext>
                </a:extLst>
              </p:cNvPr>
              <p:cNvSpPr/>
              <p:nvPr/>
            </p:nvSpPr>
            <p:spPr>
              <a:xfrm>
                <a:off x="7924216" y="3814309"/>
                <a:ext cx="2469455" cy="233270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Plus Sign 50">
              <a:extLst>
                <a:ext uri="{FF2B5EF4-FFF2-40B4-BE49-F238E27FC236}">
                  <a16:creationId xmlns:a16="http://schemas.microsoft.com/office/drawing/2014/main" id="{88F0DC12-FCA5-4810-8655-485CC93DA5B3}"/>
                </a:ext>
              </a:extLst>
            </p:cNvPr>
            <p:cNvSpPr/>
            <p:nvPr/>
          </p:nvSpPr>
          <p:spPr>
            <a:xfrm>
              <a:off x="8941769" y="5213121"/>
              <a:ext cx="339674" cy="503719"/>
            </a:xfrm>
            <a:prstGeom prst="math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86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5013 0.3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65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48347 -0.347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ADB540-5C71-4E0D-B654-8C45F2B341F7}"/>
              </a:ext>
            </a:extLst>
          </p:cNvPr>
          <p:cNvSpPr txBox="1"/>
          <p:nvPr/>
        </p:nvSpPr>
        <p:spPr>
          <a:xfrm>
            <a:off x="4529798" y="1358706"/>
            <a:ext cx="209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A8D0D-C189-4B6B-8936-5443AD9BCCD7}"/>
              </a:ext>
            </a:extLst>
          </p:cNvPr>
          <p:cNvSpPr txBox="1"/>
          <p:nvPr/>
        </p:nvSpPr>
        <p:spPr>
          <a:xfrm>
            <a:off x="1139483" y="2969065"/>
            <a:ext cx="10705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শীতকালে পিঠাপুলি খাওয়া হয় বেশি। এ সময়   ঘরে ঘরে নতুন ধান ঢেঁকিতে ভানা হয় ।ঢেঁকিতে ধান ভানার পরে যে চাল হয় সেই চাল গুঁড়ো করা হয়। আর চালের গুঁড়ো দিয়ে মজার মজার পিঠা তৈরি করা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68B41-FB79-43D3-918E-47137CCF6389}"/>
              </a:ext>
            </a:extLst>
          </p:cNvPr>
          <p:cNvSpPr/>
          <p:nvPr/>
        </p:nvSpPr>
        <p:spPr>
          <a:xfrm>
            <a:off x="295422" y="394678"/>
            <a:ext cx="11549575" cy="6203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6D547F-460F-4BF1-87D6-0C70325AD555}"/>
              </a:ext>
            </a:extLst>
          </p:cNvPr>
          <p:cNvSpPr txBox="1"/>
          <p:nvPr/>
        </p:nvSpPr>
        <p:spPr>
          <a:xfrm>
            <a:off x="6944752" y="3497303"/>
            <a:ext cx="4825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দাদি যে পিঠা তৈরি করে এমন ৫টি পিঠার নাম লেখ।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A746AA-9262-4F3A-B270-18858499DA2E}"/>
              </a:ext>
            </a:extLst>
          </p:cNvPr>
          <p:cNvGrpSpPr/>
          <p:nvPr/>
        </p:nvGrpSpPr>
        <p:grpSpPr>
          <a:xfrm>
            <a:off x="422030" y="773725"/>
            <a:ext cx="5855677" cy="5922498"/>
            <a:chOff x="60410" y="0"/>
            <a:chExt cx="6568990" cy="66141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46C674-447B-492D-AF6B-FDFAD52AB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0"/>
              <a:ext cx="5562600" cy="5562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E16CC1-55F8-4C8F-8F31-AEE21D45F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402" y="5195294"/>
              <a:ext cx="1534954" cy="141886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F43BCA-29BC-4759-B9DD-24DE7B3EA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0" y="3711908"/>
              <a:ext cx="1261325" cy="107969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B682663-E880-477B-8E85-20B9FE54043A}"/>
              </a:ext>
            </a:extLst>
          </p:cNvPr>
          <p:cNvSpPr txBox="1"/>
          <p:nvPr/>
        </p:nvSpPr>
        <p:spPr>
          <a:xfrm>
            <a:off x="5138225" y="168812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n w="19050">
                  <a:solidFill>
                    <a:schemeClr val="tx1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বাড়ির কাজ</a:t>
            </a:r>
            <a:endParaRPr lang="en-US" sz="3600" b="1" dirty="0">
              <a:ln w="19050">
                <a:solidFill>
                  <a:schemeClr val="tx1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3BC4D-96EC-4340-A5B0-B35DB05A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2" y="834415"/>
            <a:ext cx="8736037" cy="5158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1DFF5-3E6D-4D0C-BCD7-9FF13FBF8CB3}"/>
              </a:ext>
            </a:extLst>
          </p:cNvPr>
          <p:cNvSpPr txBox="1"/>
          <p:nvPr/>
        </p:nvSpPr>
        <p:spPr>
          <a:xfrm>
            <a:off x="3207435" y="1322362"/>
            <a:ext cx="3601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</a:p>
          <a:p>
            <a:pPr algn="l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891678-2F0B-472B-B965-A894F9976A3D}"/>
              </a:ext>
            </a:extLst>
          </p:cNvPr>
          <p:cNvSpPr/>
          <p:nvPr/>
        </p:nvSpPr>
        <p:spPr>
          <a:xfrm>
            <a:off x="4047926" y="0"/>
            <a:ext cx="2961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D0D24E-A830-4555-8AF6-5365F2F40124}"/>
              </a:ext>
            </a:extLst>
          </p:cNvPr>
          <p:cNvGrpSpPr/>
          <p:nvPr/>
        </p:nvGrpSpPr>
        <p:grpSpPr>
          <a:xfrm>
            <a:off x="1336431" y="683943"/>
            <a:ext cx="9170492" cy="6102546"/>
            <a:chOff x="1336431" y="683943"/>
            <a:chExt cx="9170492" cy="61025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6701FF-9692-4041-8953-F85A3CE94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431" y="683943"/>
              <a:ext cx="9170492" cy="610254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87B8A5-4EBD-4612-9D04-C67DB8575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002" y="2164331"/>
              <a:ext cx="1951306" cy="252933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F3CAEE8-51B3-4F0B-8B05-7D5E2F96FE12}"/>
              </a:ext>
            </a:extLst>
          </p:cNvPr>
          <p:cNvSpPr/>
          <p:nvPr/>
        </p:nvSpPr>
        <p:spPr>
          <a:xfrm>
            <a:off x="4290551" y="2164331"/>
            <a:ext cx="57881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,সরাইল, ব্রাহ্মণবাড়িয়া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: nahidaakhter99@gmail.com</a:t>
            </a:r>
          </a:p>
          <a:p>
            <a:endParaRPr lang="bn-IN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FFBB60-3324-4A14-96B2-C80B0AB23109}"/>
              </a:ext>
            </a:extLst>
          </p:cNvPr>
          <p:cNvGrpSpPr/>
          <p:nvPr/>
        </p:nvGrpSpPr>
        <p:grpSpPr>
          <a:xfrm>
            <a:off x="436098" y="400929"/>
            <a:ext cx="10837795" cy="5943600"/>
            <a:chOff x="436098" y="400929"/>
            <a:chExt cx="10837795" cy="5943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3E56D6-A3C6-4A3F-804F-5D7D046CF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98" y="400929"/>
              <a:ext cx="10837795" cy="59436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4848650-5D7C-484D-BAF4-737AF3D5C6A2}"/>
                </a:ext>
              </a:extLst>
            </p:cNvPr>
            <p:cNvSpPr/>
            <p:nvPr/>
          </p:nvSpPr>
          <p:spPr>
            <a:xfrm>
              <a:off x="4978387" y="457200"/>
              <a:ext cx="29803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36D36B9-FF4C-4174-82CC-C27B702FDC35}"/>
              </a:ext>
            </a:extLst>
          </p:cNvPr>
          <p:cNvSpPr/>
          <p:nvPr/>
        </p:nvSpPr>
        <p:spPr>
          <a:xfrm>
            <a:off x="4154561" y="2298516"/>
            <a:ext cx="66862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                                         বিষয়ঃ বাংলা</a:t>
            </a:r>
          </a:p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বাংলাদেশে ...মজাই আলাদা। সময়ঃ৪৫ মিনিট।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04959-BEBF-4786-AA6F-3811BB341A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1359"/>
          <a:stretch/>
        </p:blipFill>
        <p:spPr>
          <a:xfrm>
            <a:off x="918107" y="2025747"/>
            <a:ext cx="2562496" cy="336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336D69-92B9-4F84-9749-9EDEA5BE1389}"/>
              </a:ext>
            </a:extLst>
          </p:cNvPr>
          <p:cNvGrpSpPr/>
          <p:nvPr/>
        </p:nvGrpSpPr>
        <p:grpSpPr>
          <a:xfrm>
            <a:off x="3968653" y="190412"/>
            <a:ext cx="3590611" cy="1447856"/>
            <a:chOff x="4798646" y="178454"/>
            <a:chExt cx="3590611" cy="14478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DD6A92-BCDF-4DE3-871C-6DAE15F66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9" t="15604" r="2519" b="22603"/>
            <a:stretch/>
          </p:blipFill>
          <p:spPr>
            <a:xfrm>
              <a:off x="4798646" y="178454"/>
              <a:ext cx="3590611" cy="144785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71CC75-D5D7-4A4C-AA71-BBA7DDCD1A52}"/>
                </a:ext>
              </a:extLst>
            </p:cNvPr>
            <p:cNvSpPr txBox="1"/>
            <p:nvPr/>
          </p:nvSpPr>
          <p:spPr>
            <a:xfrm>
              <a:off x="5647731" y="751989"/>
              <a:ext cx="18924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5A89D4-31CB-4C3B-8DDA-25422211A4C0}"/>
              </a:ext>
            </a:extLst>
          </p:cNvPr>
          <p:cNvSpPr txBox="1"/>
          <p:nvPr/>
        </p:nvSpPr>
        <p:spPr>
          <a:xfrm>
            <a:off x="4194628" y="1565472"/>
            <a:ext cx="573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CAC79-F19F-4E0D-B259-9C8977538EEB}"/>
              </a:ext>
            </a:extLst>
          </p:cNvPr>
          <p:cNvSpPr txBox="1"/>
          <p:nvPr/>
        </p:nvSpPr>
        <p:spPr>
          <a:xfrm>
            <a:off x="0" y="1930391"/>
            <a:ext cx="8389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 ও শব্দ ব্যবহৃত বাংলা যুক্তবর্ণের ধ্বনি শুনে মনে রাখতে পারব।</a:t>
            </a:r>
          </a:p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৩.১.২ বর্ণনা শুনে বুঝতে পারবে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21007-4FAF-493F-9916-2C4B9340A2E8}"/>
              </a:ext>
            </a:extLst>
          </p:cNvPr>
          <p:cNvSpPr txBox="1"/>
          <p:nvPr/>
        </p:nvSpPr>
        <p:spPr>
          <a:xfrm>
            <a:off x="0" y="3337425"/>
            <a:ext cx="9056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১.১.১ শব্দে ব্যবহৃত  বাংলা যুক্তবর্ণের ধ্বনি স্পষ্ট ও শুদ্ধভাবে বলতে পারবে।</a:t>
            </a:r>
          </a:p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১.৩.২ কোন বিষয়ে প্রশ্ন করতে ও উত্তর দিতে পারবে।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8146D-7257-4219-B3F8-A132F34DE47E}"/>
              </a:ext>
            </a:extLst>
          </p:cNvPr>
          <p:cNvSpPr txBox="1"/>
          <p:nvPr/>
        </p:nvSpPr>
        <p:spPr>
          <a:xfrm>
            <a:off x="0" y="4783975"/>
            <a:ext cx="11843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 পড়তে পারবে।</a:t>
            </a:r>
          </a:p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১.৪.১ পাঠ্যপুস্তকের  শব্দ শুদ্ধ উচ্চারণে পড়তে পারবে।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১.৪.২ পাঠ্যপুস্তকের বাক্য প্রমিত উচ্চারণে পড়তে পারবে।</a:t>
            </a:r>
          </a:p>
          <a:p>
            <a:pPr algn="l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60B6428-DCF6-4DDA-B48F-AF1D0B4F3F87}"/>
              </a:ext>
            </a:extLst>
          </p:cNvPr>
          <p:cNvGrpSpPr/>
          <p:nvPr/>
        </p:nvGrpSpPr>
        <p:grpSpPr>
          <a:xfrm>
            <a:off x="738061" y="154745"/>
            <a:ext cx="8331200" cy="6315548"/>
            <a:chOff x="-4444445" y="542452"/>
            <a:chExt cx="8331200" cy="63155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615E71-DD63-4333-9200-AAF25FF7D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79" b="9501"/>
            <a:stretch/>
          </p:blipFill>
          <p:spPr>
            <a:xfrm>
              <a:off x="-4444445" y="542452"/>
              <a:ext cx="8331200" cy="631554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B69BAD-5CD3-4B50-B73D-F2D7FE70F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38656" y="1285875"/>
              <a:ext cx="2143125" cy="214312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EC75F80-CD02-40B8-B4D6-89C3127F8E97}"/>
              </a:ext>
            </a:extLst>
          </p:cNvPr>
          <p:cNvSpPr txBox="1"/>
          <p:nvPr/>
        </p:nvSpPr>
        <p:spPr>
          <a:xfrm>
            <a:off x="2554514" y="1074057"/>
            <a:ext cx="580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 , চল আমরা একটি গান শুনি......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পঠ পলর গন আর নচ... মলভবজরর শলপদর পরবশনয় নতয Moulvibazar Song(3)">
            <a:hlinkClick r:id="" action="ppaction://media"/>
            <a:extLst>
              <a:ext uri="{FF2B5EF4-FFF2-40B4-BE49-F238E27FC236}">
                <a16:creationId xmlns:a16="http://schemas.microsoft.com/office/drawing/2014/main" id="{9FFCC53B-037A-40A6-80D7-2A533C00D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3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eson-a-2.jpg">
            <a:extLst>
              <a:ext uri="{FF2B5EF4-FFF2-40B4-BE49-F238E27FC236}">
                <a16:creationId xmlns:a16="http://schemas.microsoft.com/office/drawing/2014/main" id="{A88B5355-1C1B-498D-BBA5-0B81DE63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77" y="2150186"/>
            <a:ext cx="4038600" cy="3469343"/>
          </a:xfrm>
          <a:prstGeom prst="rect">
            <a:avLst/>
          </a:prstGeom>
        </p:spPr>
      </p:pic>
      <p:pic>
        <p:nvPicPr>
          <p:cNvPr id="3" name="Picture 2" descr="Shyry_1419166920_4-pitha_banano.jpg">
            <a:extLst>
              <a:ext uri="{FF2B5EF4-FFF2-40B4-BE49-F238E27FC236}">
                <a16:creationId xmlns:a16="http://schemas.microsoft.com/office/drawing/2014/main" id="{F2822385-65E5-46F5-B633-63A5E0AEE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430" y="2204288"/>
            <a:ext cx="4191000" cy="34693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9DCFF8-2196-44EF-B574-84CCB65679CE}"/>
              </a:ext>
            </a:extLst>
          </p:cNvPr>
          <p:cNvSpPr/>
          <p:nvPr/>
        </p:nvSpPr>
        <p:spPr>
          <a:xfrm>
            <a:off x="365760" y="422031"/>
            <a:ext cx="11507372" cy="6077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A6C79-D42B-4D0D-BB87-DBA00BD7E453}"/>
              </a:ext>
            </a:extLst>
          </p:cNvPr>
          <p:cNvSpPr txBox="1"/>
          <p:nvPr/>
        </p:nvSpPr>
        <p:spPr>
          <a:xfrm>
            <a:off x="3460653" y="678211"/>
            <a:ext cx="641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imahq_1354448125_4-5.jpeg">
            <a:extLst>
              <a:ext uri="{FF2B5EF4-FFF2-40B4-BE49-F238E27FC236}">
                <a16:creationId xmlns:a16="http://schemas.microsoft.com/office/drawing/2014/main" id="{CD151A89-CA8E-47A7-B79F-D5E170D2D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1" y="299580"/>
            <a:ext cx="2557326" cy="2590800"/>
          </a:xfrm>
          <a:prstGeom prst="rect">
            <a:avLst/>
          </a:prstGeom>
        </p:spPr>
      </p:pic>
      <p:pic>
        <p:nvPicPr>
          <p:cNvPr id="5" name="Picture 4" descr="bdallnews24-25.jpg">
            <a:extLst>
              <a:ext uri="{FF2B5EF4-FFF2-40B4-BE49-F238E27FC236}">
                <a16:creationId xmlns:a16="http://schemas.microsoft.com/office/drawing/2014/main" id="{6CB54372-F9BD-42D4-BD60-50AF8300D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380" y="299580"/>
            <a:ext cx="2777049" cy="2573216"/>
          </a:xfrm>
          <a:prstGeom prst="rect">
            <a:avLst/>
          </a:prstGeom>
        </p:spPr>
      </p:pic>
      <p:pic>
        <p:nvPicPr>
          <p:cNvPr id="6" name="Picture 5" descr="puli-pitha.jpg">
            <a:extLst>
              <a:ext uri="{FF2B5EF4-FFF2-40B4-BE49-F238E27FC236}">
                <a16:creationId xmlns:a16="http://schemas.microsoft.com/office/drawing/2014/main" id="{3E83FB76-FF9E-4C61-9D4B-AB52BE270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63" y="3144185"/>
            <a:ext cx="2402582" cy="2336995"/>
          </a:xfrm>
          <a:prstGeom prst="rect">
            <a:avLst/>
          </a:prstGeom>
        </p:spPr>
      </p:pic>
      <p:pic>
        <p:nvPicPr>
          <p:cNvPr id="7" name="Picture 6" descr="cover-rose-680x450.jpg">
            <a:extLst>
              <a:ext uri="{FF2B5EF4-FFF2-40B4-BE49-F238E27FC236}">
                <a16:creationId xmlns:a16="http://schemas.microsoft.com/office/drawing/2014/main" id="{C7C42946-AB5C-40D9-B302-E0D00AF77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694" y="2907964"/>
            <a:ext cx="2646420" cy="2573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59000D-4C1D-4C5B-99A6-457DBB538E8D}"/>
              </a:ext>
            </a:extLst>
          </p:cNvPr>
          <p:cNvSpPr txBox="1"/>
          <p:nvPr/>
        </p:nvSpPr>
        <p:spPr>
          <a:xfrm>
            <a:off x="6947793" y="472665"/>
            <a:ext cx="50264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 ছোট্ট সোনামণিরা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ছবিগুলোতে কি দেখতে পাচ্ছ?</a:t>
            </a: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9FF7EC-4719-4EAA-8F46-3195C3ABF486}"/>
              </a:ext>
            </a:extLst>
          </p:cNvPr>
          <p:cNvSpPr txBox="1"/>
          <p:nvPr/>
        </p:nvSpPr>
        <p:spPr>
          <a:xfrm>
            <a:off x="7999288" y="2146328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927BD5-B9C7-402D-9A5A-DC5B817BDD35}"/>
              </a:ext>
            </a:extLst>
          </p:cNvPr>
          <p:cNvSpPr/>
          <p:nvPr/>
        </p:nvSpPr>
        <p:spPr>
          <a:xfrm rot="5400000">
            <a:off x="8067841" y="1558379"/>
            <a:ext cx="584774" cy="375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09DA7-C207-4A40-AC83-52AFA9045954}"/>
              </a:ext>
            </a:extLst>
          </p:cNvPr>
          <p:cNvSpPr txBox="1"/>
          <p:nvPr/>
        </p:nvSpPr>
        <p:spPr>
          <a:xfrm>
            <a:off x="4740924" y="5601530"/>
            <a:ext cx="8126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চল আজকে আমরা পিঠা নিয়ে একটি পাঠ জানি......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EDF768-3FC9-426D-8CEA-F3DC7B75BDCD}"/>
              </a:ext>
            </a:extLst>
          </p:cNvPr>
          <p:cNvSpPr txBox="1"/>
          <p:nvPr/>
        </p:nvSpPr>
        <p:spPr>
          <a:xfrm>
            <a:off x="6676571" y="3643086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পিঠা কে কে বানায়?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BEE11-F90E-4FC9-80BC-F5C74FF10DBE}"/>
              </a:ext>
            </a:extLst>
          </p:cNvPr>
          <p:cNvSpPr txBox="1"/>
          <p:nvPr/>
        </p:nvSpPr>
        <p:spPr>
          <a:xfrm>
            <a:off x="6822831" y="4332849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মা, ফুফু, দাদি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184BA-1AE6-48DE-A0C0-FFAB36C6A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268793"/>
            <a:ext cx="9101797" cy="6501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CBE91-D1A9-4BDC-89BC-55D03DD4525E}"/>
              </a:ext>
            </a:extLst>
          </p:cNvPr>
          <p:cNvSpPr txBox="1"/>
          <p:nvPr/>
        </p:nvSpPr>
        <p:spPr>
          <a:xfrm>
            <a:off x="3516923" y="2282281"/>
            <a:ext cx="320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22366-0EE1-4484-9BE1-AA148E03AE1F}"/>
              </a:ext>
            </a:extLst>
          </p:cNvPr>
          <p:cNvSpPr txBox="1"/>
          <p:nvPr/>
        </p:nvSpPr>
        <p:spPr>
          <a:xfrm>
            <a:off x="4375052" y="3910625"/>
            <a:ext cx="469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দাদির হাতের মজার পিঠা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512</Words>
  <Application>Microsoft Office PowerPoint</Application>
  <PresentationFormat>Widescreen</PresentationFormat>
  <Paragraphs>123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dcterms:created xsi:type="dcterms:W3CDTF">2020-11-20T13:57:52Z</dcterms:created>
  <dcterms:modified xsi:type="dcterms:W3CDTF">2020-11-22T15:45:05Z</dcterms:modified>
</cp:coreProperties>
</file>