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76" r:id="rId13"/>
    <p:sldId id="272" r:id="rId14"/>
    <p:sldId id="273" r:id="rId15"/>
    <p:sldId id="274" r:id="rId16"/>
    <p:sldId id="270" r:id="rId17"/>
    <p:sldId id="277" r:id="rId18"/>
    <p:sldId id="271" r:id="rId19"/>
    <p:sldId id="268" r:id="rId20"/>
    <p:sldId id="269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03T08:44:02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10301 13893 0</inkml:trace>
  <inkml:trace contextRef="#ctx0" brushRef="#br0" timeOffset="50968.98">25030 4737 0,'-24'0'94,"24"20"-78,0 2-1,0 40 17,0 23-1,24-2 0,-24-62 0,0-1-15,0 43 0,0-42-1,0 42 1,0-42-1,0-1 17,0 2-17,0 19 1,0 1 0,0 21-1,0-21 1,0 0-1,23-1 1,-23 1 0,0 0-1,0 21 1,0-43 0,0 43-1,0-21 1,0 0-1,0 0 17,0 20-17,0-40-15,0-2 16,0 21 0,0 2-1,0-23 1,0 23-1,0-23 1,0 1 15,0 42-15,0-43 0,0 2-1,0 19 1,0-20-1,0 42 17,0-41-17,0-2 1,0 21 31,0-19-32,0-1 1,0-1 0,0 23-1,0-23 95,0 1-95,0 21 1,0 0 0,0-22-1,0 22 1,0-21-1,0 1 1,0 19 15,0-20-15,0 0 15,0 0-31,0 20 16,0 1-1,0 0 17,0-21-17,0 41 1,0 1 0,0-20-1,0-23-15,0 1 141,0 21-141,24-21 15,0-1-15,-24 2 16,0-1 0,22-1-1,2 23 1,-24-2 0,0-21-1,0 23 1,0-1-1,0-21 1,22 42 15,2-63 1,0 41-17,-1-21 1,-23 23 15,0-23-15,24 1-1,-24 42 970,0-41-970,0-2 1,0 21 0,0-19-16,0-1 15,0-1 1,0 1-1,-24 1 48,1-2-47,23 1 155,0 21-155,0-21-16,0 0 16,0 21-1,0-1-15,-24-19 16,24 40 0,0-41 30,0 21 33,0-22-79,0 2 15,0 40 1,0-20 171,0-1-171,0 2 0,24 61-1,-24-83 1,0 21-1,0 0 1,0-21 0,23 42-1,-23-43 1,0 21 15,0-19-15,0-1-1,0-1 32,24 43-31,-24-20 234,0-2-250,0-21 16,0 2 15,0 19 0,0-20-15,46 42 15,-22-41 0,-24-2-15,0 1 15,24-1-15,-24 2 15,0-1-15,22-21-1,25 41 1,-24-19-1,-23-2 1,0 22 0,0-21-1,24 0 1,-1 20 0,47 1-1,-22 21 1,22 0 15,-47-42-15,23 42-1,-22-43-15,22 1 16,-22 0 0,70 42-1,-47-43 1,-25 2-1,2-1 1,0-1 0,22 2 15,1-22-15,-24 0-1,24 41 1,-23-41 15,-2 0-15,2 0-1,22 0 17,2 0-17,45 0 1,47 0-1,47 0 1,-93 0 0,-47 0-1,-23 0 32,22 0-47,0 0 16,-22 0 15,23 0-31,-23 0 31,22-20-15,48-23 0,-24 23-1,-47-1 1,1 21 15,92-63-15,-45 42-1,-48 0 1,70 0 0,-23-20-1,-23 19 1,23 22-1,24-41 17,-24 20-17,-47 21 1,1-21 0,0 0-1,22-20 1,24-22-1,-47 63 1,-23-42 0,24 21-1,0 0 1,22-62 0,-46 61-1,24-19 1,-2-2-1,2 23 17,23-43-17,-24 0 1,0 42 0,-23 1-16,24-23 15,22 2 1,2-22-1,-26-20 1,26 62 0,-48-1-1,23-19 1,47-42 0,-46 62-1,-2-21 1,-22 21 15,0-62 0,48 40-15,-25-40 0,-23 62-1,23-21 1,-23 0-1,24-41 1,-24-1 0,71 42-1,-71 1 1,0 19 0,0 2-16,0-1 15,22-63 1,-22 1 15,24-21-15,-24 82-1,0-41 1,0-21 0,70-40-1,-70 40 1,23-62-1,1-21 1,-24 20 0,23-41-1,24 83 1,-47 1 0,0 20-1,24 1 1,-24 62-1,0-62 17,0 20-17,0 41 1,0 1 0,0-20-1,0-22 1,0 21-1,0 1 1,0-2 15,0 2-15,0-22 0,0 43-1,0-2 63,0-19-62,0 20-16,0-21 16,0 0-16,0 0 15,0 1 1,0-22-1,0 0 1,0 21 0,-24 0-1,24 0 1,-24-41 0,24 21-1,-23 19 1,23-19-1,-23 41 1,23 0 15,-24 0-31,24-21 16,-23-21 0,23 43 15,-24-1-16,-22-42 1,22 43 0,2-2-1,22-19 1,0 19 0,0-19-1,-48-2-15,25 23 16,-1-1-1,1-42 17,23 43-1,-23-1-15,-1-21-1,0 21 1,2-1 31,-2-61-32,0 62 1,2 1 0,-2-1 30,1-21-30,-1 21 0,0 21-1,2-63 1,-26 22 0,2-1-1,22 21 1,-45-42-1,45 42-15,0 0 16,-22 0 0,46 0 46,-24 1-46,2-2-1,-2 2 17,0 20-17,1-21 1,-1 0 0,1 21-1,-24-21 1,25 21-1,-26 0 1,25-21 0,0 0 15,-1 1-15,1-2-1,-1 1 16,0 21 1,-22-20-17,24 20 1,-2 0 0,-23-22-1,-23 2 1,46 20-1,-22-21 1,-1 0 0,24 0 15,-1 0-31,1 21 16,-1-21 15,0 21 0,-22 0 0,46-20-15,-24 20 0,2 0-1,-25 0 1,-23 0-1,0-43 1,46 43 0,-22 0-1,22 0-15,0 0 16,1 0 78,-23 0-63,22 0 0,-22 0 16,22 0-31,0 0-1,1 0 17,0 0-1,-24 0 47,47 21-62,-24-21 15,-22 42-31,22-42 31,2 21-31,-26 0 31,25 0 1,-1 0 14,1 0-30,0-21 0,-1 20-1,0 2 1,2-22 0,-2 20-1,1 1 16,0-21-15,-1 22-16,1-22 47,-1 20-31,0-20 109,-22 21-94,22-21 16,2 0-16,-2 21 47,1-21-62,-1 0 15,1 21-15,0-21 30,-1 21-14,0 0-17,-22 21 32,22-22-31,2-20-1,-2 21 1,24 0 15,-23 0-15,-1 0 62,0 0-62,2-1 15,-2-20 16,0 43-32,2-23 17,-2 2-17,0-1 17,1-1-17,0 1 1,0-21-1,-25 21 1,26-21 0,-2 21-1,0 0 17,2-1 46,-26-20-31,48 22-47,-23-1 62,-1-21-46,-22 41-1,22-41-15,2 0 16,-2 0 0,24 22-1,-24-22 32,1 20 203,0 21-234,-1-19 31,1-1-16,-1 42-16,0-63-15,2 83 32,-2-20-17,-22-22 657,22-20-656,1 42-1,-1-41 189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7E4BB-174D-4D50-B146-C4E163A9D375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32DC-E6C1-4315-B19D-95D025D7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32DC-E6C1-4315-B19D-95D025D773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1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111E0-92FE-4152-9E48-94D0D5CE038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9C68-15A5-4AB8-B537-89E4C4C8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2879"/>
            <a:ext cx="12192000" cy="10580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662"/>
            <a:ext cx="12192000" cy="5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6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3"/>
            <a:ext cx="121920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রাতেই বঙ্গবন্ধুকে গ্রেফতার করা হয়।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27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6361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54" y="888275"/>
            <a:ext cx="3135085" cy="2454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3265714"/>
            <a:ext cx="3043646" cy="3239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8712926" cy="6035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7736"/>
            <a:ext cx="12043954" cy="47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 হওয়ার আগে বঙ্গবন্ধু বাংলাদেশের স্বাধীনতার ঘোষণা দেন।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968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187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53589"/>
            <a:ext cx="6583680" cy="21031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1,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র্চের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 রাতে কী ঘটেছিল?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918754"/>
            <a:ext cx="5595257" cy="59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, grass, holding&#10;&#10;Description automatically generated">
            <a:extLst>
              <a:ext uri="{FF2B5EF4-FFF2-40B4-BE49-F238E27FC236}">
                <a16:creationId xmlns:a16="http://schemas.microsoft.com/office/drawing/2014/main" id="{8AC3D79B-F39C-4AE3-B039-55A5C707D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r="-1" b="528"/>
          <a:stretch/>
        </p:blipFill>
        <p:spPr>
          <a:xfrm>
            <a:off x="0" y="940526"/>
            <a:ext cx="6772348" cy="4990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53BCDE2-6AD3-4620-AEEB-868C5DF80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r="-1" b="-1"/>
          <a:stretch/>
        </p:blipFill>
        <p:spPr>
          <a:xfrm>
            <a:off x="6883170" y="914400"/>
            <a:ext cx="5199973" cy="2090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650DAC80-C5B2-4ACD-8350-040B989D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 r="-2" b="8567"/>
          <a:stretch/>
        </p:blipFill>
        <p:spPr>
          <a:xfrm>
            <a:off x="6909296" y="3056708"/>
            <a:ext cx="5282704" cy="2923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0" y="6048102"/>
            <a:ext cx="12192000" cy="809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সকল শ্রেণি পেশার বাঙালিদের পাশাপাশি ক্ষুদ্র নৃ-গোষ্ঠীরাও অংশগ্রহণ করেছিলেন।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75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4101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EBA7A-EC09-440B-B9DC-3FF4351F4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726"/>
            <a:ext cx="8451669" cy="229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401A9B-07EA-4831-A2EE-70B03A41C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13" y="3762103"/>
            <a:ext cx="3582287" cy="223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" y="6087291"/>
            <a:ext cx="12191999" cy="770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যুদ্ধে ত্রিশ লক্ষ মানুষ শহিদ হন,অসং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 পঙ্গু হন,অনেকেই ঘরবাড়ি হারান।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795339"/>
            <a:ext cx="5203371" cy="2914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65"/>
            <a:ext cx="7279822" cy="2863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7968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9075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F01C7C2-766A-4E0D-9E7A-4330D61EDBC2}"/>
              </a:ext>
            </a:extLst>
          </p:cNvPr>
          <p:cNvGrpSpPr/>
          <p:nvPr/>
        </p:nvGrpSpPr>
        <p:grpSpPr>
          <a:xfrm>
            <a:off x="0" y="1084217"/>
            <a:ext cx="12070080" cy="4950821"/>
            <a:chOff x="639886" y="-73020"/>
            <a:chExt cx="10453984" cy="49508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E8124C-5D4E-4034-9C70-394515F29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86" y="-46894"/>
              <a:ext cx="4095608" cy="488955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0DFC34-F79B-405A-B9BD-9CD73D413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61" y="-73020"/>
              <a:ext cx="6284409" cy="49508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0" y="5839097"/>
            <a:ext cx="12192000" cy="10189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এরা রাজাকার-আলবদর পাকিস্তানের দোসর, যুদ্ধঅপরাধী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জাতির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053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0486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65222"/>
            <a:ext cx="12192000" cy="992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ণহত্যা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দমাতে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পাকিস্তানিরা আত্মসমর্পণ করে।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8273"/>
            <a:ext cx="5956249" cy="4950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1" y="888274"/>
            <a:ext cx="6156960" cy="4885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0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639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7" y="992778"/>
            <a:ext cx="5164184" cy="5865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254033"/>
            <a:ext cx="6805749" cy="15936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1,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মুক্তিবাহিনীতে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কারা যোগদান করেছিলেন?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A523CC7-8CF3-4F39-9BF3-24A507F3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8" y="1018903"/>
            <a:ext cx="4444919" cy="5059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6FE4977B-9257-43AC-BE38-CD33A693C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992777"/>
            <a:ext cx="3735978" cy="5120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0" y="6165668"/>
            <a:ext cx="12192000" cy="692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6" y="940526"/>
            <a:ext cx="3661954" cy="5199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940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27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6" y="885281"/>
            <a:ext cx="4576354" cy="40655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992778"/>
            <a:ext cx="6326777" cy="6400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1632857"/>
            <a:ext cx="6609807" cy="770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এই দিনগুলোতে কী ঘটেছিল তা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56346"/>
              </p:ext>
            </p:extLst>
          </p:nvPr>
        </p:nvGraphicFramePr>
        <p:xfrm>
          <a:off x="-104501" y="2952205"/>
          <a:ext cx="7602581" cy="417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083">
                  <a:extLst>
                    <a:ext uri="{9D8B030D-6E8A-4147-A177-3AD203B41FA5}">
                      <a16:colId xmlns:a16="http://schemas.microsoft.com/office/drawing/2014/main" val="2357871797"/>
                    </a:ext>
                  </a:extLst>
                </a:gridCol>
                <a:gridCol w="4015498">
                  <a:extLst>
                    <a:ext uri="{9D8B030D-6E8A-4147-A177-3AD203B41FA5}">
                      <a16:colId xmlns:a16="http://schemas.microsoft.com/office/drawing/2014/main" val="1369661184"/>
                    </a:ext>
                  </a:extLst>
                </a:gridCol>
              </a:tblGrid>
              <a:tr h="834281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ঘটেছিল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78678"/>
                  </a:ext>
                </a:extLst>
              </a:tr>
              <a:tr h="834281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৭ই মার্চ</a:t>
                      </a:r>
                      <a:r>
                        <a:rPr lang="bn-IN" sz="4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27833"/>
                  </a:ext>
                </a:extLst>
              </a:tr>
              <a:tr h="834281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১৬ই মার্চ</a:t>
                      </a:r>
                      <a:r>
                        <a:rPr lang="bn-IN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480297"/>
                  </a:ext>
                </a:extLst>
              </a:tr>
              <a:tr h="834281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২৫শে</a:t>
                      </a:r>
                      <a:r>
                        <a:rPr lang="bn-IN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মার্চ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61"/>
                  </a:ext>
                </a:extLst>
              </a:tr>
              <a:tr h="834281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২৬শে</a:t>
                      </a:r>
                      <a:r>
                        <a:rPr lang="bn-IN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মার্চ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6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12191999" cy="6126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0331" y="613954"/>
            <a:ext cx="464166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063" y="2011681"/>
            <a:ext cx="3762103" cy="2717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২2-১১-২০২০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53144"/>
            <a:ext cx="3735976" cy="13454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89521" y="1528355"/>
            <a:ext cx="4602479" cy="32657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 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মধ্যকুল মধ্যপাড়া সরকারী প্রাথমিক বিদ্যাল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14" y="594767"/>
            <a:ext cx="3857080" cy="42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901336"/>
            <a:ext cx="919625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৭ই মার্চ বঙ্গবন্ধু কোথায় ভাষণ দিয়েছিলেন?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70127" y="923108"/>
            <a:ext cx="3021874" cy="866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3897085"/>
            <a:ext cx="915706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কয়মাস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ধরে মুক্তিযুদ্ধ চলছিল?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1841863"/>
            <a:ext cx="886968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কারা যোগদান করেছিলেন?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2913017"/>
            <a:ext cx="919625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২৬শে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82743" y="1872341"/>
            <a:ext cx="3309257" cy="95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91897" y="2913015"/>
            <a:ext cx="3000103" cy="95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1897" y="3888375"/>
            <a:ext cx="3000103" cy="95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9" y="937532"/>
            <a:ext cx="6300651" cy="59204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32856"/>
            <a:ext cx="5865223" cy="1907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চলাকালীন সময়ে তুমি যদি ৪র্থ শ্রেণির শিক্ষার্থী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54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F898529-35A9-4C47-AC1F-0B10FBEF3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2501" b="1"/>
          <a:stretch/>
        </p:blipFill>
        <p:spPr>
          <a:xfrm>
            <a:off x="3759952" y="1097281"/>
            <a:ext cx="4156140" cy="4614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255BF28E-950E-42CE-AE3D-CC18EA366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41448" b="2"/>
          <a:stretch/>
        </p:blipFill>
        <p:spPr>
          <a:xfrm>
            <a:off x="222068" y="2345952"/>
            <a:ext cx="3081781" cy="3481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person wearing glasses&#10;&#10;Description automatically generated">
            <a:extLst>
              <a:ext uri="{FF2B5EF4-FFF2-40B4-BE49-F238E27FC236}">
                <a16:creationId xmlns:a16="http://schemas.microsoft.com/office/drawing/2014/main" id="{B6BE9202-82A8-4C93-A1D7-D0D4B8D446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27603" b="-3"/>
          <a:stretch/>
        </p:blipFill>
        <p:spPr>
          <a:xfrm>
            <a:off x="8277798" y="1058091"/>
            <a:ext cx="3713905" cy="4704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B940D3B-1C1C-4035-A578-0C9BDAC9F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656"/>
            <a:ext cx="3827417" cy="1368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2736" y="5943600"/>
            <a:ext cx="1260987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337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/>
          </a:p>
        </p:txBody>
      </p:sp>
      <p:sp>
        <p:nvSpPr>
          <p:cNvPr id="7" name="Vertical Scroll 6"/>
          <p:cNvSpPr/>
          <p:nvPr/>
        </p:nvSpPr>
        <p:spPr>
          <a:xfrm>
            <a:off x="5303520" y="1463040"/>
            <a:ext cx="6888480" cy="114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339634" y="927462"/>
            <a:ext cx="10972800" cy="5773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১৪.৩.৩-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ঐতিহাসিক ৭ মার্চের ভাষণ ও এর প্রেক্ষাপট  উল্লেখ     করতে পারবে। </a:t>
            </a:r>
          </a:p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১৪.৪.১- ১৯৭১ এর ২৫ মার্চ রাতে বাঙ্গালিদের উপর পাকিস্তানি হানাদার বাহিনীর আক্রমণের ঘটনা বর্ণনা করতে পারবে। </a:t>
            </a:r>
          </a:p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১৪.৫.১- বাংলাদেশের স্বাধীনতার ঘোষণার কথা বলতে পারবে। </a:t>
            </a:r>
          </a:p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১৪.৫.২- বাংলাদেশের মুক্তিযুদ্ধের ইতিহাসের উল্লেখযোগ্য ঘটনা বলতে পারবে।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57646"/>
            <a:ext cx="6988629" cy="6100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‘’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কালোরাতে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রাজারবাগ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কালরাতেই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২৬শে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২৬শে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975566" cy="757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 ১৯৭১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20" y="-1"/>
            <a:ext cx="51871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4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"/>
            <a:ext cx="7236824" cy="6217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১০ই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হলেন স্বাধীন বাংলাদেশের রাষ্ট্রপতি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যুদ্ধ পরিচালনার জন্য মুক্তিবাহিনী গঠন করে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সকল শ্রেণি পেশার বাঙালিদের পাশাপাশি ক্ষুদ্র নৃ-গোষ্ঠীরাও অংশগ্রহণ করেছিলেন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ডিসেম্বর পর্যন্ত মোট নয় মাস মুক্তিযুদ্ধ চলে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 যুদ্ধে ত্রিশ লক্ষ মানুষ শহিদ হন,অসং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 পঙ্গু হন,অনেকেই ঘরবাড়ি হারান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রাজাকার-আলবদর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অগ্নিসংযোগ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বর্বর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যুদ্ধাপরাধী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বর্বর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গনহত্যা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দমাতে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86" y="-1"/>
            <a:ext cx="5069614" cy="68580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6975566" cy="757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 ১৯৭১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9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90457"/>
            <a:ext cx="12192000" cy="1476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ঢাকার রেসকোর্স ময়দানে এক বিশাল জনসভা অনুষ্ঠিত হয়।এই জনসভায় বঙ্গবন্ধু শেখ মুজিবুর রহমান জনগণের উদ্দেশে স্বাধীনতার ডাক দিয়ে বলেন-এবারের সংগ্রাম আমাদের মুক্তির সংগ্রাম,এবারের সংগ্রাম স্বাধীনতার সংগ্রাম।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1319349"/>
            <a:ext cx="11874138" cy="3735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9767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56662"/>
            <a:ext cx="12192000" cy="901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১৬ই মার্চ থেকে ২৫শে মার্চ পর্যন্ত ইয়াহিয়া খানের সাথে আওয়ামী লীগ  নেতৃবৃন্দ আলোচনা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A4B9A6-8D99-49CB-AFC2-4B61A85A7875}"/>
              </a:ext>
            </a:extLst>
          </p:cNvPr>
          <p:cNvGrpSpPr/>
          <p:nvPr/>
        </p:nvGrpSpPr>
        <p:grpSpPr>
          <a:xfrm>
            <a:off x="0" y="1240972"/>
            <a:ext cx="12192000" cy="4649870"/>
            <a:chOff x="1530850" y="832205"/>
            <a:chExt cx="9198795" cy="39235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78636F-F376-42A0-B100-F1C6D504E5CB}"/>
                </a:ext>
              </a:extLst>
            </p:cNvPr>
            <p:cNvGrpSpPr/>
            <p:nvPr/>
          </p:nvGrpSpPr>
          <p:grpSpPr>
            <a:xfrm>
              <a:off x="1530850" y="832205"/>
              <a:ext cx="9198795" cy="3923567"/>
              <a:chOff x="961270" y="472611"/>
              <a:chExt cx="9941705" cy="416228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EF09F30-007D-4999-BECB-5366F66C8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270" y="472611"/>
                <a:ext cx="4688369" cy="4138518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275DE2D-1071-4E6A-85C7-33C6E89BA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109" y="472611"/>
                <a:ext cx="5007866" cy="416228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93A2FD-D72C-4E1D-9005-85DA4BDE0CFA}"/>
                    </a:ext>
                  </a:extLst>
                </p14:cNvPr>
                <p14:cNvContentPartPr/>
                <p14:nvPr/>
              </p14:nvContentPartPr>
              <p14:xfrm>
                <a:off x="3708360" y="1276200"/>
                <a:ext cx="5163120" cy="3143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93A2FD-D72C-4E1D-9005-85DA4BDE0C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01298" y="1266840"/>
                  <a:ext cx="5177244" cy="316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Rectangle 11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687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39" y="849087"/>
            <a:ext cx="3994241" cy="4924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3370217"/>
            <a:ext cx="7850777" cy="2403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849086"/>
            <a:ext cx="7654836" cy="2474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0" y="5917474"/>
            <a:ext cx="12192000" cy="940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২৫ মার্চ “কাল রাতে” পাকিস্তানিরা নিরস্ত্র বাঙ্গালিদের উপর ঝাঁপিয়ে পড়ে। নির্বিচারে নারী-পুরুষকে হত্যা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43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756</Words>
  <Application>Microsoft Office PowerPoint</Application>
  <PresentationFormat>Widescreen</PresentationFormat>
  <Paragraphs>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83</cp:revision>
  <dcterms:created xsi:type="dcterms:W3CDTF">2020-11-19T09:37:05Z</dcterms:created>
  <dcterms:modified xsi:type="dcterms:W3CDTF">2020-11-22T16:18:10Z</dcterms:modified>
</cp:coreProperties>
</file>