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9" r:id="rId2"/>
    <p:sldId id="256" r:id="rId3"/>
    <p:sldId id="267" r:id="rId4"/>
    <p:sldId id="273" r:id="rId5"/>
    <p:sldId id="270" r:id="rId6"/>
    <p:sldId id="259" r:id="rId7"/>
    <p:sldId id="268" r:id="rId8"/>
    <p:sldId id="260" r:id="rId9"/>
    <p:sldId id="271" r:id="rId10"/>
    <p:sldId id="261" r:id="rId11"/>
    <p:sldId id="272" r:id="rId12"/>
    <p:sldId id="262" r:id="rId13"/>
  </p:sldIdLst>
  <p:sldSz cx="11887200" cy="6629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6" autoAdjust="0"/>
  </p:normalViewPr>
  <p:slideViewPr>
    <p:cSldViewPr>
      <p:cViewPr>
        <p:scale>
          <a:sx n="44" d="100"/>
          <a:sy n="44" d="100"/>
        </p:scale>
        <p:origin x="-1134" y="-612"/>
      </p:cViewPr>
      <p:guideLst>
        <p:guide orient="horz" pos="2088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1A7B7-6B71-47F2-9B18-1E80B5987785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E24A2-78CF-4284-B7CD-8054DF0D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24A2-78CF-4284-B7CD-8054DF0D6F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4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559685"/>
            <a:ext cx="4643438" cy="40697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094" y="-894"/>
            <a:ext cx="11890294" cy="66302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62246" y="1672723"/>
            <a:ext cx="7343210" cy="1164162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575961" y="2388561"/>
            <a:ext cx="8464470" cy="31828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F4A-4BC4-4ABA-A656-0949C085463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E92D-697B-487A-A0F9-12ED04FA8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F4A-4BC4-4ABA-A656-0949C085463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E92D-697B-487A-A0F9-12ED04FA8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65484"/>
            <a:ext cx="2674620" cy="45224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65484"/>
            <a:ext cx="7825740" cy="45224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F4A-4BC4-4ABA-A656-0949C085463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E92D-697B-487A-A0F9-12ED04FA8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F4A-4BC4-4ABA-A656-0949C085463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E92D-697B-487A-A0F9-12ED04FA8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094" y="-894"/>
            <a:ext cx="11890294" cy="66302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559685"/>
            <a:ext cx="4643438" cy="406971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65219" y="1669179"/>
            <a:ext cx="7346290" cy="116725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580998" y="2386027"/>
            <a:ext cx="8463686" cy="318211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F4A-4BC4-4ABA-A656-0949C085463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E92D-697B-487A-A0F9-12ED04FA8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060704"/>
            <a:ext cx="4160520" cy="35887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021" y="1060704"/>
            <a:ext cx="4160520" cy="35887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F4A-4BC4-4ABA-A656-0949C085463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E92D-697B-487A-A0F9-12ED04FA84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060704"/>
            <a:ext cx="4160520" cy="53035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895" y="1645120"/>
            <a:ext cx="4160520" cy="3005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021" y="1060704"/>
            <a:ext cx="4160520" cy="53035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021" y="1645120"/>
            <a:ext cx="4160520" cy="3005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F4A-4BC4-4ABA-A656-0949C085463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E92D-697B-487A-A0F9-12ED04FA8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F4A-4BC4-4ABA-A656-0949C085463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E92D-697B-487A-A0F9-12ED04FA8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F4A-4BC4-4ABA-A656-0949C085463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E92D-697B-487A-A0F9-12ED04FA8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559685"/>
            <a:ext cx="4643438" cy="40697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06406" y="-1706404"/>
            <a:ext cx="6629400" cy="1004221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20409" y="1523567"/>
            <a:ext cx="6775704" cy="1053113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418" y="2531615"/>
            <a:ext cx="4950113" cy="3213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687340" y="2178272"/>
            <a:ext cx="7533188" cy="602537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F4A-4BC4-4ABA-A656-0949C085463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62E92D-697B-487A-A0F9-12ED04FA8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637473" y="0"/>
            <a:ext cx="9249728" cy="66294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559685"/>
            <a:ext cx="4643438" cy="40697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4879975"/>
            <a:ext cx="4643438" cy="17494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72556" y="1660251"/>
            <a:ext cx="7132320" cy="838529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86523" y="2107845"/>
            <a:ext cx="7925509" cy="71597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F4A-4BC4-4ABA-A656-0949C085463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E92D-697B-487A-A0F9-12ED04FA8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096" y="4882279"/>
            <a:ext cx="4646534" cy="174712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094" y="4882916"/>
            <a:ext cx="11890294" cy="174648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353568"/>
            <a:ext cx="9777222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063941"/>
            <a:ext cx="9777222" cy="3460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1518" y="5674767"/>
            <a:ext cx="2829154" cy="19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8DAF4A-4BC4-4ABA-A656-0949C085463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768" y="6075618"/>
            <a:ext cx="614172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1349" y="5965128"/>
            <a:ext cx="653796" cy="486156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962E92D-697B-487A-A0F9-12ED04FA84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600" y="-571500"/>
            <a:ext cx="31699200" cy="147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0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8986"/>
            <a:ext cx="11734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Act: I do not like people laughing at me.</a:t>
            </a:r>
          </a:p>
          <a:p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Pass: I do not like being laughed at.</a:t>
            </a:r>
          </a:p>
          <a:p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Act: We managed to climb the tree without seeing us.</a:t>
            </a:r>
          </a:p>
          <a:p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Pass: We managed to climb the tree without being seen.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548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8986"/>
            <a:ext cx="1173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u="sng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Perfect Participle: (having +V3)</a:t>
            </a:r>
          </a:p>
          <a:p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Act: Having taken food , he took a rest.</a:t>
            </a:r>
          </a:p>
          <a:p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Pass: Food having been taken , he took a rest. </a:t>
            </a:r>
          </a:p>
          <a:p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Act: Having operated the patient , the doctor gave him relief. </a:t>
            </a:r>
          </a:p>
          <a:p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Pass: The patient having been operated, the doctor gave him relief. </a:t>
            </a:r>
          </a:p>
        </p:txBody>
      </p:sp>
    </p:spTree>
    <p:extLst>
      <p:ext uri="{BB962C8B-B14F-4D97-AF65-F5344CB8AC3E}">
        <p14:creationId xmlns:p14="http://schemas.microsoft.com/office/powerpoint/2010/main" val="9341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bina Yasmin\Downloads\download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"/>
            <a:ext cx="1188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352800" y="1181100"/>
            <a:ext cx="8534400" cy="54483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Sabina </a:t>
            </a:r>
            <a:r>
              <a:rPr lang="en-US" sz="5400" dirty="0" err="1" smtClean="0">
                <a:latin typeface="Adobe Gothic Std B" pitchFamily="34" charset="-128"/>
                <a:ea typeface="Adobe Gothic Std B" pitchFamily="34" charset="-128"/>
              </a:rPr>
              <a:t>Yeasmin</a:t>
            </a:r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</a:p>
          <a:p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Lecturer of English</a:t>
            </a:r>
          </a:p>
          <a:p>
            <a:r>
              <a:rPr lang="en-US" sz="5400" dirty="0" err="1" smtClean="0">
                <a:latin typeface="Adobe Gothic Std B" pitchFamily="34" charset="-128"/>
                <a:ea typeface="Adobe Gothic Std B" pitchFamily="34" charset="-128"/>
              </a:rPr>
              <a:t>Baridhara</a:t>
            </a:r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5400" dirty="0" err="1" smtClean="0">
                <a:latin typeface="Adobe Gothic Std B" pitchFamily="34" charset="-128"/>
                <a:ea typeface="Adobe Gothic Std B" pitchFamily="34" charset="-128"/>
              </a:rPr>
              <a:t>Nazmul</a:t>
            </a:r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5400" dirty="0" err="1" smtClean="0">
                <a:latin typeface="Adobe Gothic Std B" pitchFamily="34" charset="-128"/>
                <a:ea typeface="Adobe Gothic Std B" pitchFamily="34" charset="-128"/>
              </a:rPr>
              <a:t>Ulum</a:t>
            </a:r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5400" dirty="0" err="1" smtClean="0">
                <a:latin typeface="Adobe Gothic Std B" pitchFamily="34" charset="-128"/>
                <a:ea typeface="Adobe Gothic Std B" pitchFamily="34" charset="-128"/>
              </a:rPr>
              <a:t>Alim</a:t>
            </a:r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 Madrasah</a:t>
            </a:r>
          </a:p>
          <a:p>
            <a:r>
              <a:rPr lang="en-US" sz="5400" dirty="0" err="1" smtClean="0">
                <a:latin typeface="Adobe Gothic Std B" pitchFamily="34" charset="-128"/>
                <a:ea typeface="Adobe Gothic Std B" pitchFamily="34" charset="-128"/>
              </a:rPr>
              <a:t>Badda</a:t>
            </a:r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, Dhaka</a:t>
            </a:r>
            <a:endParaRPr lang="en-US" sz="54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i="1" dirty="0" smtClean="0">
                <a:latin typeface="Adobe Gothic Std B" pitchFamily="34" charset="-128"/>
                <a:ea typeface="Adobe Gothic Std B" pitchFamily="34" charset="-128"/>
              </a:rPr>
              <a:t>IDENTITY</a:t>
            </a:r>
            <a:endParaRPr lang="en-US" sz="6000" i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8" name="Oval 7" descr="C:\Users\Sabina Yasmin\Desktop\Photo.jpg"/>
          <p:cNvSpPr/>
          <p:nvPr/>
        </p:nvSpPr>
        <p:spPr>
          <a:xfrm>
            <a:off x="152400" y="1638300"/>
            <a:ext cx="2971800" cy="30480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7889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0"/>
            <a:ext cx="11079480" cy="1905000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			</a:t>
            </a:r>
            <a:r>
              <a:rPr lang="en-US" sz="10700" i="1" dirty="0" smtClean="0">
                <a:latin typeface="Adobe Gothic Std B" pitchFamily="34" charset="-128"/>
                <a:ea typeface="Adobe Gothic Std B" pitchFamily="34" charset="-128"/>
              </a:rPr>
              <a:t>VOICE PART- 9</a:t>
            </a:r>
            <a:br>
              <a:rPr lang="en-US" sz="10700" i="1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en-US" sz="10700" i="1" dirty="0" smtClean="0">
                <a:latin typeface="Adobe Gothic Std B" pitchFamily="34" charset="-128"/>
                <a:ea typeface="Adobe Gothic Std B" pitchFamily="34" charset="-128"/>
              </a:rPr>
              <a:t>				GERUND</a:t>
            </a:r>
            <a:endParaRPr lang="en-US" sz="10700" i="1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81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439400" cy="530352"/>
          </a:xfrm>
        </p:spPr>
        <p:txBody>
          <a:bodyPr/>
          <a:lstStyle/>
          <a:p>
            <a:r>
              <a:rPr lang="en-US" sz="7200" i="1" dirty="0" smtClean="0">
                <a:latin typeface="Adobe Garamond Pro Bold" pitchFamily="18" charset="0"/>
                <a:ea typeface="Adobe Fan Heiti Std B" pitchFamily="34" charset="-128"/>
              </a:rPr>
              <a:t>Learning outcome</a:t>
            </a:r>
            <a:endParaRPr lang="en-US" sz="7200" i="1" dirty="0">
              <a:latin typeface="Adobe Garamond Pro Bold" pitchFamily="18" charset="0"/>
              <a:ea typeface="Adobe Fan Heiti Std B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23900"/>
            <a:ext cx="11811000" cy="65532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At the end of the class, students will be 	able to:-</a:t>
            </a:r>
          </a:p>
          <a:p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        Understand and learn about 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gerund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.</a:t>
            </a:r>
            <a:endParaRPr lang="en-US" sz="4800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        	</a:t>
            </a:r>
            <a:r>
              <a:rPr lang="en-US" sz="4800" dirty="0" err="1" smtClean="0">
                <a:latin typeface="Adobe Gothic Std B" pitchFamily="34" charset="-128"/>
                <a:ea typeface="Adobe Gothic Std B" pitchFamily="34" charset="-128"/>
              </a:rPr>
              <a:t>Practise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 the way of changing from active to passive voice 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of gerund 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verbs  and vise versa spontaneously.</a:t>
            </a:r>
            <a:endParaRPr lang="en-US" sz="48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2400300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6829" y="3543300"/>
            <a:ext cx="978408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4" y="266700"/>
            <a:ext cx="11496675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b="1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4800" b="1" u="sng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Gerund (</a:t>
            </a:r>
            <a:r>
              <a:rPr lang="en-US" sz="4800" b="1" u="sng" dirty="0" err="1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ক্রিয়াবাচক</a:t>
            </a:r>
            <a:r>
              <a:rPr lang="en-US" sz="4800" b="1" u="sng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বিশেষ্য</a:t>
            </a:r>
            <a:r>
              <a:rPr lang="en-US" sz="4800" b="1" u="sng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 ): </a:t>
            </a:r>
            <a:r>
              <a:rPr lang="en-US" sz="4800" b="1" dirty="0" err="1" smtClean="0">
                <a:latin typeface="Adobe Gothic Std B" pitchFamily="34" charset="-128"/>
                <a:ea typeface="Adobe Gothic Std B" pitchFamily="34" charset="-128"/>
              </a:rPr>
              <a:t>এটি</a:t>
            </a:r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4800" b="1" dirty="0" err="1" smtClean="0">
                <a:latin typeface="Adobe Gothic Std B" pitchFamily="34" charset="-128"/>
                <a:ea typeface="Adobe Gothic Std B" pitchFamily="34" charset="-128"/>
              </a:rPr>
              <a:t>একটি</a:t>
            </a:r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 verb </a:t>
            </a:r>
            <a:r>
              <a:rPr lang="en-US" sz="4800" b="1" dirty="0" err="1" smtClean="0">
                <a:latin typeface="Adobe Gothic Std B" pitchFamily="34" charset="-128"/>
                <a:ea typeface="Adobe Gothic Std B" pitchFamily="34" charset="-128"/>
              </a:rPr>
              <a:t>কিন্তু</a:t>
            </a:r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4800" b="1" dirty="0" err="1" smtClean="0">
                <a:latin typeface="Adobe Gothic Std B" pitchFamily="34" charset="-128"/>
                <a:ea typeface="Adobe Gothic Std B" pitchFamily="34" charset="-128"/>
              </a:rPr>
              <a:t>কাজ</a:t>
            </a:r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4800" b="1" dirty="0" err="1" smtClean="0">
                <a:latin typeface="Adobe Gothic Std B" pitchFamily="34" charset="-128"/>
                <a:ea typeface="Adobe Gothic Std B" pitchFamily="34" charset="-128"/>
              </a:rPr>
              <a:t>করে</a:t>
            </a:r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4800" b="1" dirty="0" err="1" smtClean="0">
                <a:latin typeface="Adobe Gothic Std B" pitchFamily="34" charset="-128"/>
                <a:ea typeface="Adobe Gothic Std B" pitchFamily="34" charset="-128"/>
              </a:rPr>
              <a:t>এর</a:t>
            </a:r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 noun </a:t>
            </a:r>
            <a:r>
              <a:rPr lang="en-US" sz="4800" b="1" dirty="0" err="1" smtClean="0">
                <a:latin typeface="Adobe Gothic Std B" pitchFamily="34" charset="-128"/>
                <a:ea typeface="Adobe Gothic Std B" pitchFamily="34" charset="-128"/>
              </a:rPr>
              <a:t>মতো</a:t>
            </a:r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 ।(V1+ing).  </a:t>
            </a:r>
            <a:r>
              <a:rPr lang="en-US" sz="4800" b="1" dirty="0" err="1" smtClean="0">
                <a:latin typeface="Adobe Gothic Std B" pitchFamily="34" charset="-128"/>
                <a:ea typeface="Adobe Gothic Std B" pitchFamily="34" charset="-128"/>
              </a:rPr>
              <a:t>Viz</a:t>
            </a:r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:</a:t>
            </a:r>
          </a:p>
          <a:p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He likes </a:t>
            </a:r>
            <a:r>
              <a:rPr lang="en-US" sz="48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dancing.</a:t>
            </a:r>
          </a:p>
          <a:p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He enjoys </a:t>
            </a:r>
            <a:r>
              <a:rPr lang="en-US" sz="48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swimming.</a:t>
            </a:r>
          </a:p>
          <a:p>
            <a:endParaRPr lang="en-US" sz="4400" b="1" dirty="0" smtClean="0">
              <a:latin typeface="Adobe Gothic Std B" pitchFamily="34" charset="-128"/>
              <a:ea typeface="Adobe Gothic Std B" pitchFamily="34" charset="-128"/>
            </a:endParaRPr>
          </a:p>
          <a:p>
            <a:endParaRPr lang="en-US" sz="4400" b="1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4400" b="1" dirty="0" smtClean="0">
                <a:latin typeface="Adobe Gothic Std B" pitchFamily="34" charset="-128"/>
                <a:ea typeface="Adobe Gothic Std B" pitchFamily="34" charset="-128"/>
              </a:rPr>
              <a:t>  </a:t>
            </a:r>
          </a:p>
          <a:p>
            <a:endParaRPr lang="en-US" sz="4400" b="1" dirty="0" smtClean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3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2456"/>
            <a:ext cx="11049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s-IN" sz="4800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Advise/insist/propose/recommend/suggest +gerund+ object </a:t>
            </a:r>
            <a:r>
              <a:rPr lang="as-IN" sz="48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যুক্ত </a:t>
            </a:r>
            <a:r>
              <a:rPr lang="en-US" sz="48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sentence </a:t>
            </a:r>
            <a:r>
              <a:rPr lang="as-IN" sz="48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এর ক্ষেত্রে- </a:t>
            </a:r>
          </a:p>
          <a:p>
            <a:r>
              <a:rPr lang="as-IN" sz="4800" dirty="0" smtClean="0">
                <a:latin typeface="Adobe Gothic Std B" pitchFamily="34" charset="-128"/>
                <a:ea typeface="Adobe Gothic Std B" pitchFamily="34" charset="-128"/>
              </a:rPr>
              <a:t>#.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Active voice </a:t>
            </a:r>
            <a:r>
              <a:rPr lang="as-IN" sz="4800" dirty="0" smtClean="0">
                <a:latin typeface="Adobe Gothic Std B" pitchFamily="34" charset="-128"/>
                <a:ea typeface="Adobe Gothic Std B" pitchFamily="34" charset="-128"/>
              </a:rPr>
              <a:t>এর 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subject </a:t>
            </a:r>
            <a:r>
              <a:rPr lang="as-IN" sz="4800" dirty="0" smtClean="0">
                <a:latin typeface="Adobe Gothic Std B" pitchFamily="34" charset="-128"/>
                <a:ea typeface="Adobe Gothic Std B" pitchFamily="34" charset="-128"/>
              </a:rPr>
              <a:t>ও 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verb+ that + gerund </a:t>
            </a:r>
            <a:r>
              <a:rPr lang="as-IN" sz="4800" dirty="0" smtClean="0">
                <a:latin typeface="Adobe Gothic Std B" pitchFamily="34" charset="-128"/>
                <a:ea typeface="Adobe Gothic Std B" pitchFamily="34" charset="-128"/>
              </a:rPr>
              <a:t>এর পরের 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object + should be +gerund </a:t>
            </a:r>
            <a:r>
              <a:rPr lang="as-IN" sz="4800" dirty="0" smtClean="0">
                <a:latin typeface="Adobe Gothic Std B" pitchFamily="34" charset="-128"/>
                <a:ea typeface="Adobe Gothic Std B" pitchFamily="34" charset="-128"/>
              </a:rPr>
              <a:t>এর 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V3. </a:t>
            </a:r>
            <a:r>
              <a:rPr lang="en-US" sz="4800" dirty="0" err="1" smtClean="0">
                <a:latin typeface="Adobe Gothic Std B" pitchFamily="34" charset="-128"/>
                <a:ea typeface="Adobe Gothic Std B" pitchFamily="34" charset="-128"/>
              </a:rPr>
              <a:t>Viz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: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550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"/>
            <a:ext cx="10668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Act: Teacher suggested giving up smoking.</a:t>
            </a:r>
          </a:p>
          <a:p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Pass: Teacher suggested that smoking should be given up.</a:t>
            </a:r>
          </a:p>
          <a:p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Act: He recommended using bullet proof glass.</a:t>
            </a:r>
          </a:p>
          <a:p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Pass: He recommended that bullet proof glass should be used.</a:t>
            </a:r>
            <a:endParaRPr lang="en-US" sz="48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6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871"/>
            <a:ext cx="11658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#. Gerund </a:t>
            </a:r>
            <a:r>
              <a:rPr lang="as-IN" sz="4400" u="sng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এর আগে </a:t>
            </a:r>
            <a:r>
              <a:rPr lang="en-US" sz="4400" u="sng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subject </a:t>
            </a:r>
            <a:r>
              <a:rPr lang="as-IN" sz="4400" u="sng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থাকলে – </a:t>
            </a:r>
          </a:p>
          <a:p>
            <a:r>
              <a:rPr lang="as-IN" sz="4400" dirty="0" smtClean="0">
                <a:latin typeface="Adobe Gothic Std B" pitchFamily="34" charset="-128"/>
                <a:ea typeface="Adobe Gothic Std B" pitchFamily="34" charset="-128"/>
              </a:rPr>
              <a:t>1</a:t>
            </a:r>
            <a:r>
              <a:rPr lang="en-US" sz="4400" dirty="0" err="1" smtClean="0">
                <a:latin typeface="Adobe Gothic Std B" pitchFamily="34" charset="-128"/>
                <a:ea typeface="Adobe Gothic Std B" pitchFamily="34" charset="-128"/>
              </a:rPr>
              <a:t>st</a:t>
            </a:r>
            <a:r>
              <a:rPr lang="en-US" sz="4400" dirty="0" smtClean="0">
                <a:latin typeface="Adobe Gothic Std B" pitchFamily="34" charset="-128"/>
                <a:ea typeface="Adobe Gothic Std B" pitchFamily="34" charset="-128"/>
              </a:rPr>
              <a:t> sentence </a:t>
            </a:r>
            <a:r>
              <a:rPr lang="as-IN" sz="4400" dirty="0" smtClean="0">
                <a:latin typeface="Adobe Gothic Std B" pitchFamily="34" charset="-128"/>
                <a:ea typeface="Adobe Gothic Std B" pitchFamily="34" charset="-128"/>
              </a:rPr>
              <a:t>একই থাকবে  + </a:t>
            </a:r>
            <a:r>
              <a:rPr lang="en-US" sz="4400" dirty="0" smtClean="0">
                <a:latin typeface="Adobe Gothic Std B" pitchFamily="34" charset="-128"/>
                <a:ea typeface="Adobe Gothic Std B" pitchFamily="34" charset="-128"/>
              </a:rPr>
              <a:t>gerund passive voice </a:t>
            </a:r>
            <a:r>
              <a:rPr lang="as-IN" sz="4400" dirty="0" smtClean="0">
                <a:latin typeface="Adobe Gothic Std B" pitchFamily="34" charset="-128"/>
                <a:ea typeface="Adobe Gothic Std B" pitchFamily="34" charset="-128"/>
              </a:rPr>
              <a:t>হবে। </a:t>
            </a:r>
            <a:endParaRPr lang="en-US" sz="4400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as-IN" sz="4400" dirty="0" smtClean="0">
                <a:latin typeface="Adobe Gothic Std B" pitchFamily="34" charset="-128"/>
                <a:ea typeface="Adobe Gothic Std B" pitchFamily="34" charset="-128"/>
              </a:rPr>
              <a:t>( </a:t>
            </a:r>
            <a:r>
              <a:rPr lang="en-US" sz="4400" dirty="0" smtClean="0">
                <a:latin typeface="Adobe Gothic Std B" pitchFamily="34" charset="-128"/>
                <a:ea typeface="Adobe Gothic Std B" pitchFamily="34" charset="-128"/>
              </a:rPr>
              <a:t>being +v3). </a:t>
            </a:r>
            <a:r>
              <a:rPr lang="en-US" sz="4400" dirty="0" err="1" smtClean="0">
                <a:latin typeface="Adobe Gothic Std B" pitchFamily="34" charset="-128"/>
                <a:ea typeface="Adobe Gothic Std B" pitchFamily="34" charset="-128"/>
              </a:rPr>
              <a:t>Viz</a:t>
            </a:r>
            <a:r>
              <a:rPr lang="en-US" sz="4400" dirty="0" smtClean="0">
                <a:latin typeface="Adobe Gothic Std B" pitchFamily="34" charset="-128"/>
                <a:ea typeface="Adobe Gothic Std B" pitchFamily="34" charset="-128"/>
              </a:rPr>
              <a:t>:</a:t>
            </a:r>
          </a:p>
          <a:p>
            <a:r>
              <a:rPr lang="en-US" sz="4400" dirty="0" smtClean="0">
                <a:latin typeface="Adobe Gothic Std B" pitchFamily="34" charset="-128"/>
                <a:ea typeface="Adobe Gothic Std B" pitchFamily="34" charset="-128"/>
              </a:rPr>
              <a:t>Act: I do not like people insulting me.</a:t>
            </a:r>
          </a:p>
          <a:p>
            <a:r>
              <a:rPr lang="en-US" sz="4400" dirty="0" smtClean="0">
                <a:latin typeface="Adobe Gothic Std B" pitchFamily="34" charset="-128"/>
                <a:ea typeface="Adobe Gothic Std B" pitchFamily="34" charset="-128"/>
              </a:rPr>
              <a:t>Pass: I do not like being insulted.</a:t>
            </a:r>
          </a:p>
          <a:p>
            <a:r>
              <a:rPr lang="en-US" sz="4400" dirty="0" smtClean="0">
                <a:latin typeface="Adobe Gothic Std B" pitchFamily="34" charset="-128"/>
                <a:ea typeface="Adobe Gothic Std B" pitchFamily="34" charset="-128"/>
              </a:rPr>
              <a:t>Act: I do not like people telling me what to do.</a:t>
            </a:r>
          </a:p>
          <a:p>
            <a:r>
              <a:rPr lang="en-US" sz="4400" dirty="0" smtClean="0">
                <a:latin typeface="Adobe Gothic Std B" pitchFamily="34" charset="-128"/>
                <a:ea typeface="Adobe Gothic Std B" pitchFamily="34" charset="-128"/>
              </a:rPr>
              <a:t>Pass: I do not like being told what to do.</a:t>
            </a:r>
            <a:endParaRPr lang="en-US" sz="44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1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871"/>
            <a:ext cx="11658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Act: He likes dancing. </a:t>
            </a:r>
            <a:endParaRPr lang="en-US" sz="5400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Pass: He likes being danced.</a:t>
            </a:r>
          </a:p>
          <a:p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Act: He enjoys swimming. </a:t>
            </a:r>
          </a:p>
          <a:p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Pass: He enjoys being swam.</a:t>
            </a:r>
          </a:p>
          <a:p>
            <a:endParaRPr lang="en-US" sz="44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2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351</TotalTime>
  <Words>327</Words>
  <Application>Microsoft Office PowerPoint</Application>
  <PresentationFormat>Custom</PresentationFormat>
  <Paragraphs>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PowerPoint Presentation</vt:lpstr>
      <vt:lpstr>IDENTITY</vt:lpstr>
      <vt:lpstr>   VOICE PART- 9     GERUND</vt:lpstr>
      <vt:lpstr>Learning 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Sabina Yasmin</dc:creator>
  <cp:lastModifiedBy>Sabina Yasmin</cp:lastModifiedBy>
  <cp:revision>19</cp:revision>
  <dcterms:created xsi:type="dcterms:W3CDTF">2020-08-25T04:17:28Z</dcterms:created>
  <dcterms:modified xsi:type="dcterms:W3CDTF">2020-10-26T05:54:46Z</dcterms:modified>
</cp:coreProperties>
</file>