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</p:sldMasterIdLst>
  <p:notesMasterIdLst>
    <p:notesMasterId r:id="rId29"/>
  </p:notesMasterIdLst>
  <p:sldIdLst>
    <p:sldId id="287" r:id="rId2"/>
    <p:sldId id="288" r:id="rId3"/>
    <p:sldId id="286" r:id="rId4"/>
    <p:sldId id="282" r:id="rId5"/>
    <p:sldId id="283" r:id="rId6"/>
    <p:sldId id="290" r:id="rId7"/>
    <p:sldId id="291" r:id="rId8"/>
    <p:sldId id="295" r:id="rId9"/>
    <p:sldId id="296" r:id="rId10"/>
    <p:sldId id="299" r:id="rId11"/>
    <p:sldId id="300" r:id="rId12"/>
    <p:sldId id="301" r:id="rId13"/>
    <p:sldId id="277" r:id="rId14"/>
    <p:sldId id="260" r:id="rId15"/>
    <p:sldId id="263" r:id="rId16"/>
    <p:sldId id="264" r:id="rId17"/>
    <p:sldId id="265" r:id="rId18"/>
    <p:sldId id="266" r:id="rId19"/>
    <p:sldId id="267" r:id="rId20"/>
    <p:sldId id="298" r:id="rId21"/>
    <p:sldId id="268" r:id="rId22"/>
    <p:sldId id="269" r:id="rId23"/>
    <p:sldId id="280" r:id="rId24"/>
    <p:sldId id="292" r:id="rId25"/>
    <p:sldId id="281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4A26-6489-4A7E-9428-2FC4FA469C5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4BB0-F6BE-4B12-91BE-7A3D5C73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11/20/2020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11/20/2020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rgbClr val="9A5315"/>
                </a:solidFill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11/20/2020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8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3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E3C4-E678-4B58-B255-4E4110B3E62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BF0A-E04C-43FE-8844-B6916A2B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348" r:id="rId12"/>
    <p:sldLayoutId id="2147484349" r:id="rId13"/>
    <p:sldLayoutId id="214748435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fi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513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82037"/>
            <a:ext cx="914400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4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0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হে অনাগত শিশু, হে আগামী দিনের কবি,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পার্কের রঙিন দোলনায় দোল খেতে খেতে তুমি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সব জানতে পারবে;  আমি তোমাদের কথা ভেবে 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লিখে রেখে যাচ্ছি সেই শ্রেষ্ঠ বিকেলের গল্প </a:t>
            </a:r>
            <a:r>
              <a:rPr lang="as-IN" sz="2800" b="1" dirty="0" smtClean="0"/>
              <a:t>।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উদ্যানের রুপ ছিল ভিন্নতর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পার্ক না ফুলের বাগান –এসবের কিছুই ছিল না,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একখন্ড অখন্ড আকাশ যে রকম,সেরকম দিগন্ত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মাঠ ছিল দূর্বাদলে ঢাকা, সবুজে সবুজময়।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স্বাধীনতা প্রিয় প্রাণের সবুজ এসে মিশেছিল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ধু ধু মাঠের সবুজে।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5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কপালে কব্জিতে লালসালু বেঁধে 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মাঠে ছুটে এসেছিল কারখানা থেকে লোহার শ্রমিক,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লাঙল জোয়াল কাঁধে এসেছিল ঝাঁক বেঁধে উলঙ্গ কৃষক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মুঠোয় মৃত্যু,চোখে স্বপ্ন নিয়ে এসেছিল মধ্যবিত্ত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নিম্নবিত্ত,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করুণ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কেরানি,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নারী,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বৃদ্ধ,ভবঘুরে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তোমাদের মতো শিশু পাতা-কুড়ানিরা দল বেঁধে।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পড়া হবে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কী ব্যাকুল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আসবে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আসবে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শত বছরে শত সংগ্রাম শেষে,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 মতো দৃপ্ত পায়ে হেঁটে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কবি এসে জনতার মঞ্চে দাঁড়ালেন।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30"/>
            <a:ext cx="91439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তখন পলকে দারুণ ঝলকে তরীতে উঠিল জল,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হৃদয়ে লাগিল দোলা,জনসমুদ্রে লাগিল জোয়ার</a:t>
            </a:r>
          </a:p>
          <a:p>
            <a:pPr>
              <a:lnSpc>
                <a:spcPct val="150000"/>
              </a:lnSpc>
            </a:pP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দুয়ার খোলা। কে রোধে তাঁহার বজ্রকণ্ঠ বাণী?</a:t>
            </a:r>
          </a:p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গণসূর্যের মঞ্চ কাঁপিয়ে কবি শোনালেন তাঁর অমর কবিতাখানিঃ</a:t>
            </a:r>
          </a:p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‘এবারের সংগ্রাম আমাদের মুক্তির সংগ্রাম,</a:t>
            </a:r>
          </a:p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সংগ্রাম।’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থেকে স্বাধীনতা শব্দটি আমাদের। </a:t>
            </a:r>
          </a:p>
        </p:txBody>
      </p:sp>
    </p:spTree>
    <p:extLst>
      <p:ext uri="{BB962C8B-B14F-4D97-AF65-F5344CB8AC3E}">
        <p14:creationId xmlns:p14="http://schemas.microsoft.com/office/powerpoint/2010/main" val="7477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823" y="152494"/>
            <a:ext cx="659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</a:rPr>
              <a:t>এসো কিছু শব্দের অর্থ শিখে নিই।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912" y="2460327"/>
            <a:ext cx="309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</a:rPr>
              <a:t>গনসূর্যের মঞ্চ</a:t>
            </a:r>
            <a:r>
              <a:rPr lang="bn-IN" sz="2800" b="1" dirty="0" smtClean="0">
                <a:solidFill>
                  <a:prstClr val="black"/>
                </a:solidFill>
              </a:rPr>
              <a:t>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06" y="3559061"/>
            <a:ext cx="256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</a:rPr>
              <a:t>দূর্বাদলে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57" y="3451758"/>
            <a:ext cx="2094224" cy="82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5626572"/>
            <a:ext cx="2094224" cy="966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49" y="5711545"/>
            <a:ext cx="28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bn-IN" sz="4000" b="1" dirty="0" smtClean="0">
                <a:solidFill>
                  <a:prstClr val="black"/>
                </a:solidFill>
              </a:rPr>
              <a:t>উদ্যান </a:t>
            </a:r>
            <a:r>
              <a:rPr lang="bn-IN" sz="3200" b="1" dirty="0" smtClean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4531500"/>
            <a:ext cx="2094224" cy="801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0512" y="5711545"/>
            <a:ext cx="3047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bn-IN" sz="4000" b="1" dirty="0" smtClean="0">
                <a:solidFill>
                  <a:prstClr val="black"/>
                </a:solidFill>
              </a:rPr>
              <a:t>বাগান।  </a:t>
            </a:r>
            <a:r>
              <a:rPr lang="bn-IN" sz="3200" b="1" dirty="0" smtClean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2423" y="3559061"/>
            <a:ext cx="35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</a:rPr>
              <a:t>সবুজ ঘাসে।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911" y="4540689"/>
            <a:ext cx="283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   </a:t>
            </a:r>
            <a:r>
              <a:rPr lang="bn-IN" sz="4000" b="1" dirty="0" smtClean="0">
                <a:solidFill>
                  <a:prstClr val="black"/>
                </a:solidFill>
              </a:rPr>
              <a:t>ভবঘুরে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2726" y="4600257"/>
            <a:ext cx="284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</a:rPr>
              <a:t>বেকার।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7572" y="2513597"/>
            <a:ext cx="385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</a:rPr>
              <a:t>জনগনের নেতা।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2339221"/>
            <a:ext cx="2094224" cy="7882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106" y="1423819"/>
            <a:ext cx="253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/>
              <a:t>শোভিত</a:t>
            </a:r>
            <a:endParaRPr lang="en-US" sz="4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49" y="799479"/>
            <a:ext cx="2094223" cy="1585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5862726" y="1357774"/>
            <a:ext cx="2675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/>
              <a:t>সজ্জিত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32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289" y="40041"/>
            <a:ext cx="30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কবিতার বিশ্লেষন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499555"/>
            <a:ext cx="9144000" cy="168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/>
              <a:t>একটি কবিতা লেখা হবে তার জন্য অপেক্ষার উত্তেজনা নিয়ে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/>
              <a:t>লক্ষ লক্ষ উন্মত্ত অধীর ব্যাকুল বিদ্রোহী শ্রোতা বসে আছে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/>
              <a:t>ভোর থেকে জনসমুদ্রের উদ্যান সৈকতেঃ ‘কখন আসবে কবি?’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2735" r="12844"/>
          <a:stretch/>
        </p:blipFill>
        <p:spPr>
          <a:xfrm>
            <a:off x="1" y="1504432"/>
            <a:ext cx="9144000" cy="2797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10" y="5632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স্বাধীনতা,এ শব্দটি কীভাবে আমাদের হলো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1708" y="1042766"/>
            <a:ext cx="20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নির্মলেন্দু গুণ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43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245986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না, 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46735" cy="256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6834" y="1"/>
            <a:ext cx="2117945" cy="256289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40" y="1"/>
            <a:ext cx="2414160" cy="2562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8" y="0"/>
            <a:ext cx="2034863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42935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জানি, সেদিনের সব স্মৃতি মুছে দিতে হয়েছে উদ্যত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কালো 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হাত।তাই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কবিহীন এই বিমুখ প্রান্তরে  আজ 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কবির বিরুদ্ধে কবি,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মাঠের বিরুদ্ধে মাঠ 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বিকেলের বিরুদ্ধে বিকেল,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উদ্যানের বিরুদ্ধে উদ্যান 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মার্চের বিরুদ্ধে মার্চ...।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08"/>
            <a:ext cx="3580327" cy="188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03" y="0"/>
            <a:ext cx="2430397" cy="228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9" y="3734873"/>
            <a:ext cx="3747752" cy="24669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65" y="1"/>
            <a:ext cx="2889344" cy="22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01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5000" r="-2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27305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হে অনাগত শিশু, হে আগামী দিনের কবি,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পার্কের রঙিন দোলনায় দোল খেতে খেতে তুমি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সব জানতে পারবে;  আমি তোমাদের কথা ভেবে </a:t>
            </a:r>
          </a:p>
          <a:p>
            <a:pPr>
              <a:lnSpc>
                <a:spcPct val="15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লিখে রেখে যাচ্ছি সেই শ্রেষ্ঠ বিকেলের গল্প </a:t>
            </a:r>
            <a:r>
              <a:rPr lang="as-IN" sz="2800" b="1" dirty="0"/>
              <a:t>।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0"/>
            <a:ext cx="3078050" cy="2975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090930" cy="29750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2011" y="0"/>
            <a:ext cx="2871988" cy="29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08409"/>
            <a:ext cx="9144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 এই উদ্যানের রুপ ছিল ভিন্নতর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পার্ক না ফুলের বাগান –এসবের কিছুই ছিল না,</a:t>
            </a:r>
          </a:p>
          <a:p>
            <a:pPr>
              <a:lnSpc>
                <a:spcPct val="150000"/>
              </a:lnSpc>
            </a:pPr>
            <a:r>
              <a:rPr lang="bn-IN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 একখন্ড অখন্ড আকাশ যে রকম,সেরকম দিগন্ত প্লাবিত</a:t>
            </a:r>
            <a:endParaRPr lang="bn-IN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মাঠ ছিল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দূর্বাদলে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ঢাকা, সবুজে সবুজময়।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স্বাধীনতা প্রিয় প্রাণের সবুজ এসে মিশেছিল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ধু ধু মাঠের সবুজে।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4" y="0"/>
            <a:ext cx="3130976" cy="290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2094" cy="290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0"/>
            <a:ext cx="3090930" cy="29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r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484485"/>
            <a:ext cx="9143999" cy="414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কপালে কব্জিতে লালসালু বেঁধে </a:t>
            </a:r>
          </a:p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মাঠে ছুটে এসেছিল কারখানা থেকে লোহার শ্রমিক,</a:t>
            </a:r>
          </a:p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লাঙল জোয়াল কাঁধে এসেছিল ঝাঁক বেঁধে উলঙ্গ কৃষক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9289"/>
            <a:ext cx="3078051" cy="2475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9"/>
            <a:ext cx="2794713" cy="2475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5" y="9289"/>
            <a:ext cx="3271231" cy="24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021"/>
            <a:ext cx="55435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>
              <a:lnSpc>
                <a:spcPct val="150000"/>
              </a:lnSpc>
              <a:defRPr/>
            </a:pPr>
            <a:r>
              <a:rPr lang="bn-BD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24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887673"/>
            <a:ext cx="2434107" cy="2461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543550" y="102021"/>
            <a:ext cx="360045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endParaRPr lang="en-US" sz="135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 ৯ম-১০ম</a:t>
            </a: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বাংলা ১ম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দ্যাংশ)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তারিখঃ২২-১১-২০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ইং </a:t>
            </a:r>
            <a:endParaRPr lang="en-US" sz="1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Pictures\Flower\017177883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4010783"/>
            <a:ext cx="3747752" cy="26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484485"/>
            <a:ext cx="91439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মুঠোয় মৃত্যু,চোখে স্বপ্ন নিয়ে এসেছিল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মধ্যবিত্ত,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নিম্নবিত্ত,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করুণ কেরানি,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নারী,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বৃদ্ধ,ভবঘুরে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মতো শিশু পাতা-কুড়ানিরা দল বেঁধে।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9289"/>
            <a:ext cx="2318196" cy="2475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9289"/>
            <a:ext cx="2019805" cy="2475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" y="9290"/>
            <a:ext cx="1750437" cy="2475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6" y="9288"/>
            <a:ext cx="2845143" cy="24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70467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পড়া হবে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কী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ব্যাকুল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 মানুষেরঃ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‘কখন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আসবে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শত বছরে শত সংগ্রাম শেষে,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 মতো দৃপ্ত পায়ে হেঁটে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কবি এসে জনতার মঞ্চে দাঁড়ালেন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55" b="99296" l="9605" r="89831">
                        <a14:backgroundMark x1="67797" y1="88028" x2="63842" y2="43310"/>
                        <a14:backgroundMark x1="32203" y1="85915" x2="33333" y2="4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3"/>
          <a:stretch/>
        </p:blipFill>
        <p:spPr>
          <a:xfrm>
            <a:off x="5035639" y="96592"/>
            <a:ext cx="3670479" cy="187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90153"/>
            <a:ext cx="3825025" cy="188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7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8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76923"/>
            <a:ext cx="91439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পলকে দারুণ ঝলকে তরীতে উঠিল জল,</a:t>
            </a:r>
          </a:p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লাগিল দোলা,জনসমুদ্রে লাগিল জোয়ার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দুয়ার খোলা। কে রোধে তাঁহার বজ্রকণ্ঠ বাণী?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গণসূর্যের মঞ্চ কাঁপিয়ে কবি শোনালেন তাঁর অমর কবিতাখানিঃ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‘এবারের সংগ্রাম আমাদের মুক্তির সংগ্রাম,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স্বাধীনতা শব্দটি আমাদের। </a:t>
            </a:r>
          </a:p>
          <a:p>
            <a:pPr>
              <a:lnSpc>
                <a:spcPct val="150000"/>
              </a:lnSpc>
            </a:pP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21769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031" y="-37663"/>
            <a:ext cx="4468968" cy="22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5000" t="-7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8850" y="-79193"/>
            <a:ext cx="3310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/>
              <a:t>জোড়ায়</a:t>
            </a:r>
            <a:r>
              <a:rPr lang="bn-IN" sz="4000" b="1" dirty="0"/>
              <a:t> </a:t>
            </a:r>
            <a:r>
              <a:rPr lang="bn-IN" sz="3600" b="1" dirty="0"/>
              <a:t>কাজ</a:t>
            </a:r>
            <a:r>
              <a:rPr lang="bn-IN" sz="4000" b="1" dirty="0"/>
              <a:t> 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18186" y="628693"/>
            <a:ext cx="7753081" cy="3312242"/>
            <a:chOff x="2472744" y="1532585"/>
            <a:chExt cx="4275786" cy="30136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610" y="1738647"/>
              <a:ext cx="3888615" cy="2381397"/>
            </a:xfrm>
            <a:prstGeom prst="rect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2472744" y="1532585"/>
              <a:ext cx="4275786" cy="3013657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8186" y="4049994"/>
            <a:ext cx="7972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১।“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 কথার অর্থ কী?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18186" y="5236272"/>
            <a:ext cx="7972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অপেক্ষার উত্তেজনা বলতে কী বুঝানো হয়েছে।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9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075" y="562668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দলীয় কাজ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50772" y="1053260"/>
            <a:ext cx="4623515" cy="3686165"/>
            <a:chOff x="2719385" y="1053260"/>
            <a:chExt cx="3116687" cy="3067977"/>
          </a:xfrm>
        </p:grpSpPr>
        <p:sp>
          <p:nvSpPr>
            <p:cNvPr id="14" name="Hexagon 13"/>
            <p:cNvSpPr/>
            <p:nvPr/>
          </p:nvSpPr>
          <p:spPr>
            <a:xfrm rot="16200000">
              <a:off x="2743740" y="1028905"/>
              <a:ext cx="3067977" cy="3116687"/>
            </a:xfrm>
            <a:prstGeom prst="hexagon">
              <a:avLst>
                <a:gd name="adj" fmla="val 15127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A97C8C5-2226-457A-A60B-4357BB61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3" r="14910"/>
            <a:stretch>
              <a:fillRect/>
            </a:stretch>
          </p:blipFill>
          <p:spPr>
            <a:xfrm>
              <a:off x="2879214" y="1210592"/>
              <a:ext cx="2797027" cy="2753313"/>
            </a:xfrm>
            <a:custGeom>
              <a:avLst/>
              <a:gdLst>
                <a:gd name="connsiteX0" fmla="*/ 1927008 w 3854020"/>
                <a:gd name="connsiteY0" fmla="*/ 0 h 4268928"/>
                <a:gd name="connsiteX1" fmla="*/ 1927011 w 3854020"/>
                <a:gd name="connsiteY1" fmla="*/ 0 h 4268928"/>
                <a:gd name="connsiteX2" fmla="*/ 3854020 w 3854020"/>
                <a:gd name="connsiteY2" fmla="*/ 731686 h 4268928"/>
                <a:gd name="connsiteX3" fmla="*/ 3854020 w 3854020"/>
                <a:gd name="connsiteY3" fmla="*/ 3537243 h 4268928"/>
                <a:gd name="connsiteX4" fmla="*/ 1927011 w 3854020"/>
                <a:gd name="connsiteY4" fmla="*/ 4268928 h 4268928"/>
                <a:gd name="connsiteX5" fmla="*/ 1927008 w 3854020"/>
                <a:gd name="connsiteY5" fmla="*/ 4268928 h 4268928"/>
                <a:gd name="connsiteX6" fmla="*/ 3661 w 3854020"/>
                <a:gd name="connsiteY6" fmla="*/ 3538633 h 4268928"/>
                <a:gd name="connsiteX7" fmla="*/ 0 w 3854020"/>
                <a:gd name="connsiteY7" fmla="*/ 3530049 h 4268928"/>
                <a:gd name="connsiteX8" fmla="*/ 0 w 3854020"/>
                <a:gd name="connsiteY8" fmla="*/ 738879 h 4268928"/>
                <a:gd name="connsiteX9" fmla="*/ 3661 w 3854020"/>
                <a:gd name="connsiteY9" fmla="*/ 730296 h 42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4020" h="4268928">
                  <a:moveTo>
                    <a:pt x="1927008" y="0"/>
                  </a:moveTo>
                  <a:lnTo>
                    <a:pt x="1927011" y="0"/>
                  </a:lnTo>
                  <a:lnTo>
                    <a:pt x="3854020" y="731686"/>
                  </a:lnTo>
                  <a:lnTo>
                    <a:pt x="3854020" y="3537243"/>
                  </a:lnTo>
                  <a:lnTo>
                    <a:pt x="1927011" y="4268928"/>
                  </a:lnTo>
                  <a:lnTo>
                    <a:pt x="1927008" y="4268928"/>
                  </a:lnTo>
                  <a:lnTo>
                    <a:pt x="3661" y="3538633"/>
                  </a:lnTo>
                  <a:lnTo>
                    <a:pt x="0" y="3530049"/>
                  </a:lnTo>
                  <a:lnTo>
                    <a:pt x="0" y="738879"/>
                  </a:lnTo>
                  <a:lnTo>
                    <a:pt x="3661" y="730296"/>
                  </a:lnTo>
                  <a:close/>
                </a:path>
              </a:pathLst>
            </a:custGeom>
            <a:ln w="190500" cap="rnd">
              <a:noFill/>
              <a:prstDash val="solid"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579548" y="5095886"/>
            <a:ext cx="799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“শত বছরের শত সংগ্রাম শেষে” চরণটি </a:t>
            </a:r>
            <a:r>
              <a:rPr lang="en-US" sz="3200" b="1" dirty="0" smtClean="0"/>
              <a:t>   </a:t>
            </a:r>
            <a:r>
              <a:rPr lang="bn-IN" sz="3200" b="1" dirty="0" smtClean="0"/>
              <a:t>দ্বারা কী বুঝানো হয়েছে? ব্যাখ্যা কর।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28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2" y="-153297"/>
            <a:ext cx="350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</a:t>
            </a:r>
            <a:r>
              <a:rPr lang="bn-IN" sz="3600" b="1" dirty="0" smtClean="0">
                <a:solidFill>
                  <a:srgbClr val="FF0000"/>
                </a:solidFill>
              </a:rPr>
              <a:t>মূল্যায়ণ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5426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সুখেন্দু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চৌধূরী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166731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২।‘শোভিত’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/>
              <a:t>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--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৩।‘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/>
              <a:t>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" y="40726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73021"/>
            <a:ext cx="91439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কবিরুপে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--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552" y="502277"/>
            <a:ext cx="293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</a:rPr>
              <a:t>বাড়ির কাজ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674252"/>
            <a:ext cx="6697014" cy="2923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81669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“লক্ষ লক্ষ উন্মত্ত অধীর ব্যাকুল শ্রোতা” </a:t>
            </a:r>
            <a:r>
              <a:rPr lang="en-US" sz="4000" b="1" dirty="0" smtClean="0"/>
              <a:t>  </a:t>
            </a:r>
            <a:r>
              <a:rPr lang="bn-IN" sz="4000" b="1" dirty="0" smtClean="0"/>
              <a:t>কাদেরকে বুঝানো হয়েছে?</a:t>
            </a:r>
            <a:r>
              <a:rPr lang="en-US" sz="4000" b="1" dirty="0" smtClean="0"/>
              <a:t> </a:t>
            </a:r>
            <a:r>
              <a:rPr lang="bn-IN" sz="4000" b="1" dirty="0" smtClean="0"/>
              <a:t>ব্যাখ্যা করো।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284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6000" r="-1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28788"/>
            <a:ext cx="8087931" cy="421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57" y="4211122"/>
            <a:ext cx="80364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i="1" dirty="0" smtClean="0">
                <a:solidFill>
                  <a:srgbClr val="AE1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6600" b="1" i="1" dirty="0">
              <a:solidFill>
                <a:srgbClr val="AE1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8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723Mujib-7-march-kalerkantho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041"/>
            <a:ext cx="9144000" cy="5087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770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9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5616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prstClr val="black"/>
                </a:solidFill>
              </a:rPr>
              <a:t>পাঠ ঘোষণা </a:t>
            </a:r>
            <a:endParaRPr lang="en-US" sz="6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" y="4765184"/>
            <a:ext cx="91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স্বাধীনতা,এ শব্দটি কীভাবে আমাদের হলো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                    </a:t>
            </a:r>
            <a:r>
              <a:rPr lang="bn-IN" sz="3600" b="1" dirty="0" smtClean="0"/>
              <a:t>নির্মলেন্দু </a:t>
            </a:r>
            <a:r>
              <a:rPr lang="bn-IN" sz="3600" b="1" dirty="0"/>
              <a:t>গুণ</a:t>
            </a:r>
            <a:endParaRPr lang="en-US" sz="3600" b="1" dirty="0"/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605826"/>
            <a:ext cx="5975797" cy="283738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3989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97" y="85979"/>
            <a:ext cx="418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শিখন ফল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3F47345E-2043-49BA-B979-E07C464ABE97}"/>
              </a:ext>
            </a:extLst>
          </p:cNvPr>
          <p:cNvSpPr/>
          <p:nvPr/>
        </p:nvSpPr>
        <p:spPr>
          <a:xfrm>
            <a:off x="270456" y="761672"/>
            <a:ext cx="792162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40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40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38634" y="1606275"/>
            <a:ext cx="906672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কবির পরিচিতি বলতে পারবে ।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-3" y="249375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২। নতুন শব্দের অর্থ বলতে পারবে।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34" y="4675319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itchFamily="2" charset="0"/>
              </a:rPr>
              <a:t>৪। বঙ্গবন্ধু শেখ মজিবুর রহমানের </a:t>
            </a:r>
            <a:r>
              <a:rPr lang="en-US" sz="4400" b="1" dirty="0" smtClean="0">
                <a:latin typeface="NikoshBAN" panose="02000000000000000000" pitchFamily="2" charset="0"/>
                <a:cs typeface="NikoshBAN" pitchFamily="2" charset="0"/>
              </a:rPr>
              <a:t>                                                                        </a:t>
            </a:r>
            <a:r>
              <a:rPr lang="bn-IN" sz="4400" b="1" dirty="0" smtClean="0">
                <a:latin typeface="NikoshBAN" panose="02000000000000000000" pitchFamily="2" charset="0"/>
                <a:cs typeface="NikoshBAN" pitchFamily="2" charset="0"/>
              </a:rPr>
              <a:t>৭ই </a:t>
            </a:r>
            <a:r>
              <a:rPr lang="bn-IN" sz="4400" b="1" dirty="0">
                <a:latin typeface="NikoshBAN" panose="02000000000000000000" pitchFamily="2" charset="0"/>
                <a:cs typeface="NikoshBAN" pitchFamily="2" charset="0"/>
              </a:rPr>
              <a:t>মার্চের ভাষণের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8638" y="3307540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বিশুদ্ধ ভাষায়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0476" y="33894"/>
            <a:ext cx="2794717" cy="624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sz="1400" dirty="0">
                <a:solidFill>
                  <a:srgbClr val="FF0000"/>
                </a:solidFill>
              </a:rPr>
              <a:t>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00291"/>
            <a:ext cx="3115492" cy="4480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 গু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3868" y="691849"/>
            <a:ext cx="5937161" cy="14814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১৯৪৫ সালে নেত্রকোনা জেলার কাশবন গ্রামে জন্মগ্রহণ করেন। 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1" y="857390"/>
            <a:ext cx="2557054" cy="2478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-12971" y="4116151"/>
            <a:ext cx="9143999" cy="2741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১৯৬২ সালে মাধ্যমিক, ১৯৬৪ সালে উচ্চ মাধ্যমিক এবং ১৯৬৯ সালে ঢাকা বিশ্ববিদ্যালয় থেকে স্নাতক পাস করেন।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পেশা : সাংবাদিকতা</a:t>
            </a:r>
            <a:r>
              <a:rPr lang="bn-IN" sz="3600" b="1" dirty="0"/>
              <a:t>। </a:t>
            </a:r>
            <a:endParaRPr lang="en-US" sz="3600" b="1" dirty="0"/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3868" y="2241119"/>
            <a:ext cx="5950132" cy="18072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 – সুখেন্দু প্রকাশ গুণ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বীণাপাণি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92" y="12879"/>
            <a:ext cx="3065907" cy="437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sz="1100" b="1" dirty="0">
                <a:solidFill>
                  <a:srgbClr val="FF0000"/>
                </a:solidFill>
              </a:rPr>
              <a:t> </a:t>
            </a:r>
            <a:r>
              <a:rPr lang="bn-IN" sz="1400" b="1" dirty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3174" y="621407"/>
            <a:ext cx="6337855" cy="221194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 : প্রতিবাদী চেতনা, সমকালীন সামাজিক- রাজনৈতিক জীবনের ছবি যেমন প্রখর তেমনি তিনি কবিতা নির্মাণে শিল্প- সৌন্দর্যের প্রতিও সজাগ।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66" y="2137895"/>
            <a:ext cx="2600982" cy="6761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1" y="289770"/>
            <a:ext cx="2175485" cy="1700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2066" y="2833352"/>
            <a:ext cx="9091934" cy="40246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রচনা :  কাব্যগ্রন্থ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মাংশুর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 চাই,  চাষাভুষার কাব্য,</a:t>
            </a:r>
            <a:r>
              <a:rPr lang="bn-IN" sz="2800" dirty="0"/>
              <a:t> </a:t>
            </a:r>
            <a:r>
              <a:rPr lang="bn-IN" sz="2800" b="1" dirty="0"/>
              <a:t>বাংলার মাটি বাংলার </a:t>
            </a:r>
            <a:r>
              <a:rPr lang="bn-IN" sz="2800" b="1" dirty="0" smtClean="0"/>
              <a:t>জল</a:t>
            </a:r>
            <a:r>
              <a:rPr lang="bn-IN" sz="2800" b="1" dirty="0"/>
              <a:t>,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 :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আপন দলের মানুষ।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 :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কালোমেঘের ভেলা, বাবা যখন ছোট ছিলেন।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সম্মাননা : একুশে পদক, জাতীয় কবিতা পরিষদ পুরস্কারসহ অসংখ্যা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459486"/>
            <a:ext cx="5898524" cy="25155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59923" y="0"/>
            <a:ext cx="3481251" cy="459486"/>
          </a:xfrm>
          <a:prstGeom prst="wedgeRoundRectCallout">
            <a:avLst>
              <a:gd name="adj1" fmla="val -20833"/>
              <a:gd name="adj2" fmla="val 1776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আদর্শ পাঠ 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2975019"/>
            <a:ext cx="9144000" cy="3882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নির্মলেন্দু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না,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3039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3052293"/>
            <a:ext cx="9144000" cy="3805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জানি, সেদিনের সব স্মৃতি মুছে দিতে হয়েছে উদ্যত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কালো হাত । তাই দেখি কবিহীন এই বিমুখ প্রান্তরে  আজ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বিরুদ্ধে কবি,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মাঠের বিরুদ্ধে মাঠ ,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বিকেলের বিরুদ্ধে বিকেল,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উদ্যানের বিরুদ্ধে উদ্যান ,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মার্চের বিরুদ্ধে মার্চ...।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1085</Words>
  <Application>Microsoft Office PowerPoint</Application>
  <PresentationFormat>On-screen Show (4:3)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MoklesPC</cp:lastModifiedBy>
  <cp:revision>249</cp:revision>
  <dcterms:created xsi:type="dcterms:W3CDTF">2020-09-22T13:01:45Z</dcterms:created>
  <dcterms:modified xsi:type="dcterms:W3CDTF">2020-11-20T16:01:13Z</dcterms:modified>
</cp:coreProperties>
</file>