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6" r:id="rId4"/>
    <p:sldId id="257" r:id="rId5"/>
    <p:sldId id="258" r:id="rId6"/>
    <p:sldId id="259" r:id="rId7"/>
    <p:sldId id="260" r:id="rId8"/>
    <p:sldId id="274" r:id="rId9"/>
    <p:sldId id="263" r:id="rId10"/>
    <p:sldId id="265" r:id="rId11"/>
    <p:sldId id="267" r:id="rId12"/>
    <p:sldId id="268" r:id="rId13"/>
    <p:sldId id="270" r:id="rId14"/>
    <p:sldId id="277" r:id="rId15"/>
    <p:sldId id="271" r:id="rId16"/>
    <p:sldId id="276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66FF"/>
    <a:srgbClr val="FF0066"/>
    <a:srgbClr val="00FFCC"/>
    <a:srgbClr val="FF99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72" y="22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D6503-DE76-40C4-B5A7-75480A29C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5E261-2279-4B31-B56D-77562B955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2DE9E-8A8B-4617-A8A0-7FA49922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8D53-AB74-47A6-846D-7767452BBE9C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44B52-543B-4B67-B88E-7AE54744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807B6-4A43-47EA-B6D0-A281012B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937F-4723-4E76-B701-56C2EF85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4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147D8-274A-4389-867C-A3ECF03C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40EEF-F2B2-4667-8A4A-EAF044DB8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15AD9-598B-4F77-9725-0C4A1AE8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8D53-AB74-47A6-846D-7767452BBE9C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C3F0D-6D17-4F18-BD8F-B10D3FAF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B621F-4843-420E-A2FD-FC766A7C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937F-4723-4E76-B701-56C2EF85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7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84FE3C-B61C-44E5-AA4C-8E0E11E5A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BB5CC-D6A4-4B3F-9FA0-E3CEC382E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1F0B6-CEDF-4032-832F-2A2DAA49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8D53-AB74-47A6-846D-7767452BBE9C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3271-C50A-4ED7-AA55-03848AAC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DCAFA-D190-46DD-85C5-F413F88D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937F-4723-4E76-B701-56C2EF85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8A415-91C9-454F-80CB-8E7ED834F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A67B0-A055-4238-A3D3-4A6E75C76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7911C-5162-4C1F-8E01-3BCA05A49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8D53-AB74-47A6-846D-7767452BBE9C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E8B20-E53F-4289-9358-AA8F82BC0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AA6F4-7ED1-419D-B9E6-ABCB2357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937F-4723-4E76-B701-56C2EF85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97B5-2835-4578-9C62-A798C7C46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E678D-DA98-4931-B7C6-543A4F870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F4B37-C622-464E-8F03-A4B256C2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8D53-AB74-47A6-846D-7767452BBE9C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BBFFD-62E7-48BE-ACDD-798FE836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A1A2-3B25-4DF8-B9D5-2355784D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937F-4723-4E76-B701-56C2EF85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3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C58CF-1D8E-4FE0-9632-157FC1221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18F3-ABE2-43B2-8249-840B295F5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28611-7A45-4554-94C3-FEE237CC2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75557-793A-4DD1-B2EF-B66FC858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8D53-AB74-47A6-846D-7767452BBE9C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1D618-0284-471D-9D9A-6E370667E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6D4EC-188A-447E-8F33-B4CCCC50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937F-4723-4E76-B701-56C2EF85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6263-DA5F-44B5-BF7E-6B5E3933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8A6C2-7DCB-432E-999C-F69CBCBA1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F7DC1-A093-427E-8CAF-E5A0BE739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221E6-01B6-4701-AAA0-71C49DA22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23A465-0FAB-4CAC-B7C6-E0996FC2F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D70EC5-4B7A-40F0-BC52-C16A667C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8D53-AB74-47A6-846D-7767452BBE9C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53FDD2-5A00-4316-A933-885E48C84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656285-DBF3-4B5F-9772-30BCDEED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937F-4723-4E76-B701-56C2EF85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0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0D59F-E4E3-466D-AB8F-BB039E0F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7BE9E-FEF9-405B-91AE-E48FFB4A8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8D53-AB74-47A6-846D-7767452BBE9C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44AD9-ABB0-4BD5-8ADF-28BCACA5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DF05C-8C2A-46BF-86FD-8058F97E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937F-4723-4E76-B701-56C2EF85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0901AD-22C3-446E-8CD6-FE2F7C93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8D53-AB74-47A6-846D-7767452BBE9C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401DC8-99DD-4C8D-B308-91F845D3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F0486-4E00-4C52-91C0-A7FAEAFF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937F-4723-4E76-B701-56C2EF85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7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874F-3599-42AA-A7EA-055D0A43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420BA-4132-4F3F-A13F-5CB71393D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99BB0-0A36-42C2-A031-4CABC6282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DD101-93CA-4327-9859-421E84B4A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8D53-AB74-47A6-846D-7767452BBE9C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32D5B-A5FB-4801-913E-CBB8C5199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AB586-EBA2-4B50-9C6D-655B4D12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937F-4723-4E76-B701-56C2EF85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4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FEDC-49E4-4CCA-A65D-EBCA30E9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4023F-6E78-445A-BD59-264EA5B58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0C586-6CF5-453B-8EAD-4310828ED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7B31A-90BA-463D-9C91-3773DD07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8D53-AB74-47A6-846D-7767452BBE9C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74D21-F8FE-4947-BB86-BEF9653C5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02C5-D696-4364-95F5-71CA7690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937F-4723-4E76-B701-56C2EF85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3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536BE5-2A3F-46A7-A12C-4732A861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25C4D-4B5B-4734-89D8-13FA97B00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558FE-B629-46AF-B172-94531CA36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D8D53-AB74-47A6-846D-7767452BBE9C}" type="datetimeFigureOut">
              <a:rPr lang="en-US" smtClean="0"/>
              <a:t>23-Nov-20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C7FA9-6A50-4B6C-AC64-19AD5774E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86086-1797-4043-A13D-C951DF29E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8937F-4723-4E76-B701-56C2EF85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7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upload.wikimedia.org/wikipedia/commons/3/3a/Bangladesh_location_map.sv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7B3ADC-3267-45C5-91BE-1D6B4A9D1F85}"/>
              </a:ext>
            </a:extLst>
          </p:cNvPr>
          <p:cNvSpPr txBox="1"/>
          <p:nvPr/>
        </p:nvSpPr>
        <p:spPr>
          <a:xfrm>
            <a:off x="7343634" y="683241"/>
            <a:ext cx="518502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</a:t>
            </a:r>
            <a:endParaRPr lang="en-US" sz="19900" b="1" spc="50" dirty="0">
              <a:ln w="9525" cmpd="sng">
                <a:solidFill>
                  <a:schemeClr val="accent1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6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1862D1-FEBA-44DE-88B8-86FBCB8BB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27446" y="1705363"/>
            <a:ext cx="4594142" cy="3057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9597A1-0725-49C9-AB0C-9DCA90217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3146" y="452044"/>
            <a:ext cx="4646899" cy="2610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211C0B-46BD-4060-BF9F-8008201FC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3146" y="3489906"/>
            <a:ext cx="4594142" cy="29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243448-300E-4BC6-8919-3E5D50C238C6}"/>
              </a:ext>
            </a:extLst>
          </p:cNvPr>
          <p:cNvSpPr/>
          <p:nvPr/>
        </p:nvSpPr>
        <p:spPr>
          <a:xfrm>
            <a:off x="6910797" y="269050"/>
            <a:ext cx="3953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ব্রহ্মপুত্র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উৎপত্তি</a:t>
            </a:r>
            <a:endParaRPr lang="en-US" sz="1400" dirty="0">
              <a:solidFill>
                <a:srgbClr val="9933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6C5FD-C2A8-46C8-BEAD-45C24010AC4B}"/>
              </a:ext>
            </a:extLst>
          </p:cNvPr>
          <p:cNvSpPr/>
          <p:nvPr/>
        </p:nvSpPr>
        <p:spPr>
          <a:xfrm>
            <a:off x="8719456" y="4947931"/>
            <a:ext cx="21444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ব্রহ্মপুত্র</a:t>
            </a:r>
            <a:r>
              <a:rPr lang="en-US" sz="44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</a:t>
            </a:r>
            <a:endParaRPr lang="en-US" sz="4400" dirty="0">
              <a:solidFill>
                <a:srgbClr val="9933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27B78-D5B9-4AC5-9988-67572A5663FA}"/>
              </a:ext>
            </a:extLst>
          </p:cNvPr>
          <p:cNvSpPr txBox="1"/>
          <p:nvPr/>
        </p:nvSpPr>
        <p:spPr>
          <a:xfrm rot="16200000">
            <a:off x="-310485" y="1313404"/>
            <a:ext cx="190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হিমালয়</a:t>
            </a:r>
            <a:r>
              <a:rPr lang="en-US" sz="2800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পর্বত</a:t>
            </a:r>
            <a:endParaRPr lang="en-US" sz="2800" dirty="0">
              <a:solidFill>
                <a:srgbClr val="0066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0D7385-8DA6-4733-B108-FDF3D7AF68B7}"/>
              </a:ext>
            </a:extLst>
          </p:cNvPr>
          <p:cNvSpPr txBox="1"/>
          <p:nvPr/>
        </p:nvSpPr>
        <p:spPr>
          <a:xfrm rot="16200000">
            <a:off x="-632245" y="4322915"/>
            <a:ext cx="23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মানস</a:t>
            </a:r>
            <a:r>
              <a:rPr lang="en-US" sz="2800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সরোবর</a:t>
            </a:r>
            <a:endParaRPr lang="en-US" sz="2800" dirty="0">
              <a:solidFill>
                <a:srgbClr val="0066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A4C81E-4219-4A4A-9FCA-A503D9E6112A}"/>
              </a:ext>
            </a:extLst>
          </p:cNvPr>
          <p:cNvGrpSpPr/>
          <p:nvPr/>
        </p:nvGrpSpPr>
        <p:grpSpPr>
          <a:xfrm>
            <a:off x="5497288" y="1757527"/>
            <a:ext cx="1730158" cy="3190404"/>
            <a:chOff x="5497288" y="1757527"/>
            <a:chExt cx="1730158" cy="319040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0CB8D29-B89A-4B4C-8D14-1C9A22EFA112}"/>
                </a:ext>
              </a:extLst>
            </p:cNvPr>
            <p:cNvCxnSpPr>
              <a:stCxn id="2" idx="1"/>
              <a:endCxn id="3" idx="3"/>
            </p:cNvCxnSpPr>
            <p:nvPr/>
          </p:nvCxnSpPr>
          <p:spPr>
            <a:xfrm flipH="1" flipV="1">
              <a:off x="5550045" y="1757527"/>
              <a:ext cx="1677401" cy="147643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E6CD709-7238-4E2C-9ECA-E628F9C5D1A0}"/>
                </a:ext>
              </a:extLst>
            </p:cNvPr>
            <p:cNvCxnSpPr>
              <a:stCxn id="2" idx="1"/>
              <a:endCxn id="4" idx="3"/>
            </p:cNvCxnSpPr>
            <p:nvPr/>
          </p:nvCxnSpPr>
          <p:spPr>
            <a:xfrm flipH="1">
              <a:off x="5497288" y="3233960"/>
              <a:ext cx="1730158" cy="17139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EA06163-FA12-4186-A903-EA2BCE13E648}"/>
              </a:ext>
            </a:extLst>
          </p:cNvPr>
          <p:cNvSpPr txBox="1"/>
          <p:nvPr/>
        </p:nvSpPr>
        <p:spPr>
          <a:xfrm>
            <a:off x="1263134" y="1290602"/>
            <a:ext cx="99345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ব্রহ্মপুত্র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কুড়িগ্রাম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জেলার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মধ্য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ভারতের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আসাম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রাজ্য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প্রবেশ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করেছে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তারপর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দেওয়ানগঞ্জের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কাছে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দক্ষিন-পূর্বে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বাঁক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ময়মনসিংহ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জেলার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মধ্য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প্রবাহিত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ভৈরববাজারের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দক্ষিণে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মেঘনায়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পতিত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ধরলা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তিস্তা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ব্রহ্মপুত্রের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উপনদী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বংশী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শীতলক্ষ্যা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শাখা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3493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বৈজ্ঞানিক প্রযুক্তিতে যমুনা নদীর বহুমুখী সম্ভাবনা">
            <a:extLst>
              <a:ext uri="{FF2B5EF4-FFF2-40B4-BE49-F238E27FC236}">
                <a16:creationId xmlns:a16="http://schemas.microsoft.com/office/drawing/2014/main" id="{243740D9-69FC-4017-AB68-CD063FE6A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251" y="1859662"/>
            <a:ext cx="5207627" cy="40844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80BC2A-1A8A-450D-825F-AAC07067DA9B}"/>
              </a:ext>
            </a:extLst>
          </p:cNvPr>
          <p:cNvSpPr txBox="1"/>
          <p:nvPr/>
        </p:nvSpPr>
        <p:spPr>
          <a:xfrm>
            <a:off x="4583611" y="314234"/>
            <a:ext cx="3586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যমুনার</a:t>
            </a:r>
            <a:r>
              <a:rPr lang="en-US" sz="44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উৎপত্তি</a:t>
            </a:r>
            <a:endParaRPr lang="en-US" sz="4400" b="1" dirty="0">
              <a:solidFill>
                <a:srgbClr val="00FF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28" name="Picture 4" descr="ময়মনসিংহে ব্রহ্মপুত্রের তীরে মানুষের ঢল | blog.bdnews24.com - pioneer blog  for citizen journalism in bangladesh">
            <a:extLst>
              <a:ext uri="{FF2B5EF4-FFF2-40B4-BE49-F238E27FC236}">
                <a16:creationId xmlns:a16="http://schemas.microsoft.com/office/drawing/2014/main" id="{07DB441A-3370-484C-869B-6B8C80CB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2" y="1859662"/>
            <a:ext cx="4996980" cy="40827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EE0E8C-C5C0-494B-A730-F3DE0B5D13B2}"/>
              </a:ext>
            </a:extLst>
          </p:cNvPr>
          <p:cNvSpPr txBox="1"/>
          <p:nvPr/>
        </p:nvSpPr>
        <p:spPr>
          <a:xfrm>
            <a:off x="1894651" y="954258"/>
            <a:ext cx="1828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ব্রহ্মপুত্র</a:t>
            </a:r>
            <a:r>
              <a:rPr lang="en-US" sz="36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</a:t>
            </a:r>
            <a:r>
              <a:rPr lang="en-US" sz="36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5BE3F26-3C39-40EE-B034-8509D389EC81}"/>
              </a:ext>
            </a:extLst>
          </p:cNvPr>
          <p:cNvCxnSpPr>
            <a:cxnSpLocks/>
          </p:cNvCxnSpPr>
          <p:nvPr/>
        </p:nvCxnSpPr>
        <p:spPr>
          <a:xfrm>
            <a:off x="5575662" y="3901025"/>
            <a:ext cx="866501" cy="863"/>
          </a:xfrm>
          <a:prstGeom prst="straightConnector1">
            <a:avLst/>
          </a:prstGeom>
          <a:ln w="57150">
            <a:solidFill>
              <a:srgbClr val="0066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359CAD-99D5-4151-98A4-C891D2A1EC9D}"/>
              </a:ext>
            </a:extLst>
          </p:cNvPr>
          <p:cNvSpPr txBox="1"/>
          <p:nvPr/>
        </p:nvSpPr>
        <p:spPr>
          <a:xfrm>
            <a:off x="8608423" y="6005346"/>
            <a:ext cx="22068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যমুনা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B583D-33E9-40A4-817A-955FCF557A68}"/>
              </a:ext>
            </a:extLst>
          </p:cNvPr>
          <p:cNvSpPr txBox="1"/>
          <p:nvPr/>
        </p:nvSpPr>
        <p:spPr>
          <a:xfrm>
            <a:off x="2174965" y="1396664"/>
            <a:ext cx="8403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ময়মনসিংহ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জেলার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দেওয়ানগঞ্জের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কাছে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ব্রহ্মপুত্রের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শাখা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যমুনা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নামে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দক্ষিণে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প্রবাহিত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দৌলতদিয়ার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কাছে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গঙ্গার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মিলিত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পদ্মা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ধারণ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দক্ষিন-পুর্ব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প্রবাহিত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করতোয়া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আত্রাই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যমুনার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উপনদী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ধলেশ্বরী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শাখানদী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ধলেশ্বরীর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শাখানদী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বুড়িগঙ্গা</a:t>
            </a:r>
            <a:r>
              <a:rPr lang="en-US" sz="40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8881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11" grpId="0"/>
      <p:bldP spid="11" grpId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F746E6-85B8-4FE8-BD31-14E3C04A9D4D}"/>
              </a:ext>
            </a:extLst>
          </p:cNvPr>
          <p:cNvSpPr/>
          <p:nvPr/>
        </p:nvSpPr>
        <p:spPr>
          <a:xfrm>
            <a:off x="8041938" y="5364872"/>
            <a:ext cx="2030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400" b="1" dirty="0">
              <a:solidFill>
                <a:srgbClr val="0066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9207C-A333-47F8-A2A5-2A3DB3C4D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r="12119"/>
          <a:stretch/>
        </p:blipFill>
        <p:spPr>
          <a:xfrm>
            <a:off x="6844146" y="1656372"/>
            <a:ext cx="4780313" cy="354525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202A1-F3EC-4B01-85FF-C887E150746B}"/>
              </a:ext>
            </a:extLst>
          </p:cNvPr>
          <p:cNvSpPr txBox="1"/>
          <p:nvPr/>
        </p:nvSpPr>
        <p:spPr>
          <a:xfrm>
            <a:off x="6844146" y="185076"/>
            <a:ext cx="4426526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মেঘনা</a:t>
            </a:r>
            <a:r>
              <a:rPr lang="en-US" sz="54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r>
              <a:rPr lang="en-US" sz="54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উৎপত্তি</a:t>
            </a:r>
            <a:r>
              <a:rPr lang="en-US" sz="54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5" name="Picture 2" descr="C:\Users\PREMA\Pictures\barak 2.jpg">
            <a:extLst>
              <a:ext uri="{FF2B5EF4-FFF2-40B4-BE49-F238E27FC236}">
                <a16:creationId xmlns:a16="http://schemas.microsoft.com/office/drawing/2014/main" id="{94946980-1F65-40E9-A62E-FEC377A0B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973" y="244595"/>
            <a:ext cx="5798127" cy="284605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256D00-E02F-4264-9F89-3898B63713B9}"/>
              </a:ext>
            </a:extLst>
          </p:cNvPr>
          <p:cNvSpPr txBox="1"/>
          <p:nvPr/>
        </p:nvSpPr>
        <p:spPr>
          <a:xfrm>
            <a:off x="2402116" y="3029576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বরাক</a:t>
            </a:r>
            <a:r>
              <a:rPr lang="en-US" sz="32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endParaRPr lang="en-US" sz="2000" b="1" dirty="0">
              <a:solidFill>
                <a:srgbClr val="FF99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Curved Left Arrow 7">
            <a:extLst>
              <a:ext uri="{FF2B5EF4-FFF2-40B4-BE49-F238E27FC236}">
                <a16:creationId xmlns:a16="http://schemas.microsoft.com/office/drawing/2014/main" id="{D107E1E1-02E5-4460-9C4C-9B7E5536A7E0}"/>
              </a:ext>
            </a:extLst>
          </p:cNvPr>
          <p:cNvSpPr/>
          <p:nvPr/>
        </p:nvSpPr>
        <p:spPr>
          <a:xfrm rot="10800000" flipH="1">
            <a:off x="6172202" y="2616889"/>
            <a:ext cx="478684" cy="2329151"/>
          </a:xfrm>
          <a:prstGeom prst="curvedLeftArrow">
            <a:avLst>
              <a:gd name="adj1" fmla="val 25000"/>
              <a:gd name="adj2" fmla="val 50000"/>
              <a:gd name="adj3" fmla="val 5778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9EE475F-E0D5-46EB-A08C-71A689E8A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072" y="3553693"/>
            <a:ext cx="5721927" cy="266700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E55976-C50A-4DA9-9A1B-949A4FB3209B}"/>
              </a:ext>
            </a:extLst>
          </p:cNvPr>
          <p:cNvSpPr txBox="1"/>
          <p:nvPr/>
        </p:nvSpPr>
        <p:spPr>
          <a:xfrm>
            <a:off x="374072" y="6192278"/>
            <a:ext cx="5584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নাগা</a:t>
            </a:r>
            <a:r>
              <a:rPr lang="en-US" sz="32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মণিপুর</a:t>
            </a:r>
            <a:r>
              <a:rPr lang="en-US" sz="32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অঞ্চলে</a:t>
            </a:r>
            <a:r>
              <a:rPr lang="en-US" sz="32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বরাকের</a:t>
            </a:r>
            <a:r>
              <a:rPr lang="en-US" sz="32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উৎসস্থল</a:t>
            </a:r>
            <a:endParaRPr lang="en-US" sz="3200" b="1" dirty="0">
              <a:solidFill>
                <a:srgbClr val="FF99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14E5F30-545B-4DC8-A4B4-535EC83CD6D1}"/>
              </a:ext>
            </a:extLst>
          </p:cNvPr>
          <p:cNvSpPr/>
          <p:nvPr/>
        </p:nvSpPr>
        <p:spPr>
          <a:xfrm rot="10800000">
            <a:off x="6134100" y="1337510"/>
            <a:ext cx="493449" cy="4182977"/>
          </a:xfrm>
          <a:prstGeom prst="leftBrace">
            <a:avLst>
              <a:gd name="adj1" fmla="val 8333"/>
              <a:gd name="adj2" fmla="val 50404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154764-05BA-4917-A71B-4EE104C69D89}"/>
              </a:ext>
            </a:extLst>
          </p:cNvPr>
          <p:cNvSpPr txBox="1"/>
          <p:nvPr/>
        </p:nvSpPr>
        <p:spPr>
          <a:xfrm>
            <a:off x="587830" y="74581"/>
            <a:ext cx="1064622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বাংলাদেশের দক্ষিণ-পূর্বাঞ্চলের একটি নদী মেঘনা। এটি আসামের বরাক নদী নাগা-মণিপুর অঞ্চলে উৎপত্তি হয়ে সিলেটের সুরমা ও কুশিয়ারা নদীর সঙ্গে মিলিত হয়েছে। এই মিলিত ধারা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হবি</a:t>
            </a:r>
            <a:r>
              <a:rPr lang="as-IN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গঞ্জ জেলার আজমিরিগঞ্জের কাছে কালনী নামে দক্ষিণ-পশ্চিমদিকে অগ্রসর হয়ে মেঘনা নাম ধারণ করেছে। ভৈরব বাজার অতিক্রম করে পুরাতন ব্রক্ষপুত্রের সঙ্গে মিলিত হয়েছে। মুন্সীগঞ্জের কাছে বুড়িগঙ্গা, ধলেশ্বরী ও শীতলক্ষ্যার মিলিত জলধারা মেঘনায় এসে যুক্ত হয়েছে। সেখান থেকে চাঁদপুরের কাছে পদ্মার সঙ্গে মিলিত হয়ে বিস্তৃত মোহনার সৃষ্টি করেছে। এটি পতিত হয়েছে বঙ্গোপসাগরে।</a:t>
            </a:r>
            <a:r>
              <a:rPr lang="en-US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মেঘনা</a:t>
            </a:r>
            <a:r>
              <a:rPr lang="en-US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বিধৌত</a:t>
            </a:r>
            <a:r>
              <a:rPr lang="en-US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অঞ্চল</a:t>
            </a:r>
            <a:r>
              <a:rPr lang="en-US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২৯,৭৮৫ </a:t>
            </a:r>
            <a:r>
              <a:rPr lang="en-US" sz="36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বর্গকিলোমিটার</a:t>
            </a:r>
            <a:r>
              <a:rPr lang="en-US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as-IN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মেঘনার </a:t>
            </a:r>
            <a:r>
              <a:rPr lang="en-US" sz="36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</a:t>
            </a:r>
            <a:r>
              <a:rPr lang="as-IN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নদীগুলোর মধ্যে রয়েছে</a:t>
            </a:r>
            <a:r>
              <a:rPr lang="en-US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as-IN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মনু, তিতাস, গোমতী, বাউলাই। বর্ষায় প্লাবন ও পলি মাটিতে মেঘনা বাংলাদেশের উর্বরতা বৃদ্ধি করে। 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933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50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6" grpId="1"/>
      <p:bldP spid="7" grpId="0" animBg="1"/>
      <p:bldP spid="7" grpId="1" animBg="1"/>
      <p:bldP spid="7" grpId="2" animBg="1"/>
      <p:bldP spid="9" grpId="0"/>
      <p:bldP spid="9" grpId="1"/>
      <p:bldP spid="10" grpId="0" animBg="1"/>
      <p:bldP spid="10" grpId="1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yphoto">
            <a:extLst>
              <a:ext uri="{FF2B5EF4-FFF2-40B4-BE49-F238E27FC236}">
                <a16:creationId xmlns:a16="http://schemas.microsoft.com/office/drawing/2014/main" id="{16142EF3-6B18-4BBC-8B66-F757B0635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7192" y="2114126"/>
            <a:ext cx="5470833" cy="3319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541365-60D2-4B0F-89BF-83994D5E3510}"/>
              </a:ext>
            </a:extLst>
          </p:cNvPr>
          <p:cNvSpPr/>
          <p:nvPr/>
        </p:nvSpPr>
        <p:spPr>
          <a:xfrm rot="10800000" flipV="1">
            <a:off x="7609608" y="5590144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কর্ণফুলী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endParaRPr lang="en-US" sz="4000" b="1" dirty="0">
              <a:solidFill>
                <a:srgbClr val="FF99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12FFB-9F54-4E99-997B-704149F1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7566" y="999647"/>
            <a:ext cx="4838074" cy="3623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E938D8-3304-433D-B7E9-DCAB157CB887}"/>
              </a:ext>
            </a:extLst>
          </p:cNvPr>
          <p:cNvSpPr txBox="1"/>
          <p:nvPr/>
        </p:nvSpPr>
        <p:spPr>
          <a:xfrm>
            <a:off x="1044780" y="4936178"/>
            <a:ext cx="3527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66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আসামের</a:t>
            </a:r>
            <a:r>
              <a:rPr lang="en-US" sz="3200" b="1" dirty="0">
                <a:solidFill>
                  <a:srgbClr val="0066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লুসাই</a:t>
            </a:r>
            <a:r>
              <a:rPr lang="en-US" sz="3200" b="1" dirty="0">
                <a:solidFill>
                  <a:srgbClr val="0066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পাহাড়</a:t>
            </a:r>
            <a:endParaRPr lang="en-US" sz="2400" b="1" dirty="0">
              <a:solidFill>
                <a:srgbClr val="0066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F7612-D611-413C-8E6F-30C030048329}"/>
              </a:ext>
            </a:extLst>
          </p:cNvPr>
          <p:cNvSpPr txBox="1"/>
          <p:nvPr/>
        </p:nvSpPr>
        <p:spPr>
          <a:xfrm>
            <a:off x="6477000" y="559970"/>
            <a:ext cx="455121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কর্ণফুলী</a:t>
            </a:r>
            <a:r>
              <a:rPr lang="en-US" sz="48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নদীর</a:t>
            </a:r>
            <a:r>
              <a:rPr lang="en-US" sz="48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উৎপত্তি</a:t>
            </a:r>
            <a:r>
              <a:rPr lang="en-US" sz="48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6366353B-C6AB-4A7F-9113-BFC7DC4FE559}"/>
              </a:ext>
            </a:extLst>
          </p:cNvPr>
          <p:cNvSpPr/>
          <p:nvPr/>
        </p:nvSpPr>
        <p:spPr>
          <a:xfrm rot="1006294">
            <a:off x="3784202" y="5167010"/>
            <a:ext cx="3037115" cy="707886"/>
          </a:xfrm>
          <a:prstGeom prst="curvedUpArrow">
            <a:avLst>
              <a:gd name="adj1" fmla="val 25000"/>
              <a:gd name="adj2" fmla="val 61202"/>
              <a:gd name="adj3" fmla="val 64986"/>
            </a:avLst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D7CB26-AD45-4D71-98B3-C6703C08B141}"/>
              </a:ext>
            </a:extLst>
          </p:cNvPr>
          <p:cNvSpPr txBox="1"/>
          <p:nvPr/>
        </p:nvSpPr>
        <p:spPr>
          <a:xfrm>
            <a:off x="670883" y="174176"/>
            <a:ext cx="10465208" cy="50167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bn-BD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আসামের লুসাই পাহাড় থেকে উৎপন্ন হয়ে প্রায় ২৭৪ কিলোমিটার দীর্ঘ কর্ণফুলী নদী রাঙ্গামাটি ও চট্টগ্রাম অঞ্চলের মধ্য দিয়ে প্রবাহিত হয়ে বঙ্গোপসাগরে পড়েছে। এটি চট্টগ্রাম ও রাঙ্গামাটির প্রধান নদী ।</a:t>
            </a:r>
            <a:endParaRPr lang="bn-BD" sz="2000" b="1" dirty="0">
              <a:solidFill>
                <a:srgbClr val="FF99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/>
            <a:r>
              <a:rPr lang="bn-BD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কর্ণফুলীর প্রধান উপনদী কাসালং, হালদা এবং বোয়ালখালী। কাপ্তাই নামক স্থানে কর্ণফুলী নদীতে বাঁধ দিয়ে কর্ণফুলী পানিবিদ্যুৎ কেন্দ্র স্থাপন করা হয়েছে।</a:t>
            </a:r>
            <a:endParaRPr lang="bn-BD" sz="2400" b="1" dirty="0">
              <a:solidFill>
                <a:srgbClr val="FF99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/>
            <a:r>
              <a:rPr lang="bn-BD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বাংলাদেশের প্রধান সমুদ্রবন্দর চট্টগ্রাম কর্ণফুলী নদীর তীরে অবস্থিত।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63F2E6-D3F7-4961-9FD6-CE9A08EC501D}"/>
              </a:ext>
            </a:extLst>
          </p:cNvPr>
          <p:cNvSpPr/>
          <p:nvPr/>
        </p:nvSpPr>
        <p:spPr>
          <a:xfrm>
            <a:off x="583797" y="5455044"/>
            <a:ext cx="10465208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কাপ্তাই পানিবিদ্যুৎ প্রকল্প ও </a:t>
            </a:r>
            <a:r>
              <a:rPr lang="bn-BD" sz="4000" b="1" cap="none" spc="0" dirty="0">
                <a:ln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সমুদ্রবন্দর কর্ণফুলী নদীর তীরে অবস্থিত।</a:t>
            </a:r>
            <a:endParaRPr lang="en-US" sz="40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6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10" grpId="0" animBg="1"/>
      <p:bldP spid="10" grpId="1" animBg="1"/>
      <p:bldP spid="14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B560-7564-4CCD-BAEF-6154BE11C2E2}"/>
              </a:ext>
            </a:extLst>
          </p:cNvPr>
          <p:cNvSpPr txBox="1"/>
          <p:nvPr/>
        </p:nvSpPr>
        <p:spPr>
          <a:xfrm>
            <a:off x="859972" y="308631"/>
            <a:ext cx="358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66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7200" b="1" dirty="0">
                <a:solidFill>
                  <a:srgbClr val="0066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66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7200" b="1" dirty="0">
              <a:solidFill>
                <a:srgbClr val="0066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3CA657-7748-4741-BFC8-4DA6F827B83E}"/>
              </a:ext>
            </a:extLst>
          </p:cNvPr>
          <p:cNvSpPr txBox="1"/>
          <p:nvPr/>
        </p:nvSpPr>
        <p:spPr>
          <a:xfrm>
            <a:off x="8773886" y="424543"/>
            <a:ext cx="3135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FFCC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১০ </a:t>
            </a:r>
            <a:r>
              <a:rPr lang="en-US" sz="4800" b="1" dirty="0" err="1">
                <a:solidFill>
                  <a:srgbClr val="00FFCC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endParaRPr lang="en-US" sz="4800" b="1" dirty="0">
              <a:solidFill>
                <a:srgbClr val="00FFCC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15E3B-472E-483F-A31B-917F3916CF0F}"/>
              </a:ext>
            </a:extLst>
          </p:cNvPr>
          <p:cNvSpPr txBox="1"/>
          <p:nvPr/>
        </p:nvSpPr>
        <p:spPr>
          <a:xfrm>
            <a:off x="859972" y="1422037"/>
            <a:ext cx="3477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9933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ছকটি</a:t>
            </a:r>
            <a:r>
              <a:rPr lang="en-US" sz="5400" b="1" dirty="0">
                <a:solidFill>
                  <a:srgbClr val="9933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9933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পূরণ</a:t>
            </a:r>
            <a:r>
              <a:rPr lang="en-US" sz="5400" b="1" dirty="0">
                <a:solidFill>
                  <a:srgbClr val="9933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9933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5400" b="1" dirty="0">
              <a:solidFill>
                <a:srgbClr val="9933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9AE4E19-B33B-413E-8AB9-AB267930A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58560"/>
              </p:ext>
            </p:extLst>
          </p:nvPr>
        </p:nvGraphicFramePr>
        <p:xfrm>
          <a:off x="859972" y="2912434"/>
          <a:ext cx="1045572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328">
                  <a:extLst>
                    <a:ext uri="{9D8B030D-6E8A-4147-A177-3AD203B41FA5}">
                      <a16:colId xmlns:a16="http://schemas.microsoft.com/office/drawing/2014/main" val="2916923772"/>
                    </a:ext>
                  </a:extLst>
                </a:gridCol>
                <a:gridCol w="974272">
                  <a:extLst>
                    <a:ext uri="{9D8B030D-6E8A-4147-A177-3AD203B41FA5}">
                      <a16:colId xmlns:a16="http://schemas.microsoft.com/office/drawing/2014/main" val="103032105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189773204"/>
                    </a:ext>
                  </a:extLst>
                </a:gridCol>
                <a:gridCol w="1534886">
                  <a:extLst>
                    <a:ext uri="{9D8B030D-6E8A-4147-A177-3AD203B41FA5}">
                      <a16:colId xmlns:a16="http://schemas.microsoft.com/office/drawing/2014/main" val="2012632588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val="1882685563"/>
                    </a:ext>
                  </a:extLst>
                </a:gridCol>
                <a:gridCol w="1763485">
                  <a:extLst>
                    <a:ext uri="{9D8B030D-6E8A-4147-A177-3AD203B41FA5}">
                      <a16:colId xmlns:a16="http://schemas.microsoft.com/office/drawing/2014/main" val="67759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66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প্রধান</a:t>
                      </a:r>
                      <a:r>
                        <a:rPr lang="en-US" sz="3600" b="1" dirty="0">
                          <a:solidFill>
                            <a:srgbClr val="FF0066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66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নদ-নদী</a:t>
                      </a:r>
                      <a:endParaRPr lang="en-US" sz="3600" b="1" dirty="0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66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উৎস</a:t>
                      </a:r>
                      <a:endParaRPr lang="en-US" sz="3600" b="1" dirty="0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66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পতিত</a:t>
                      </a:r>
                      <a:r>
                        <a:rPr lang="en-US" sz="3600" b="1" dirty="0">
                          <a:solidFill>
                            <a:srgbClr val="FF0066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66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স্থান</a:t>
                      </a:r>
                      <a:endParaRPr lang="en-US" sz="3600" b="1" dirty="0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66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গতিপথ</a:t>
                      </a:r>
                      <a:endParaRPr lang="en-US" sz="3600" b="1" dirty="0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66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উপনদী</a:t>
                      </a:r>
                      <a:endParaRPr lang="en-US" sz="3600" b="1" dirty="0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66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শাখানদী</a:t>
                      </a:r>
                      <a:endParaRPr lang="en-US" sz="3600" b="1" dirty="0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765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66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পদ্মা</a:t>
                      </a:r>
                      <a:endParaRPr lang="en-US" sz="3600" b="1" dirty="0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964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66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ব্রহ্মপুত্র</a:t>
                      </a:r>
                      <a:endParaRPr lang="en-US" sz="3600" b="1" dirty="0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37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66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যমুনা</a:t>
                      </a:r>
                      <a:endParaRPr lang="en-US" sz="3600" b="1" dirty="0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961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66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মেঘনা</a:t>
                      </a:r>
                      <a:endParaRPr lang="en-US" sz="3600" b="1" dirty="0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66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332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45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F30E32-DDF0-4644-8E32-709494951340}"/>
              </a:ext>
            </a:extLst>
          </p:cNvPr>
          <p:cNvSpPr txBox="1"/>
          <p:nvPr/>
        </p:nvSpPr>
        <p:spPr>
          <a:xfrm>
            <a:off x="2836658" y="514301"/>
            <a:ext cx="2496403" cy="1107996"/>
          </a:xfrm>
          <a:prstGeom prst="rect">
            <a:avLst/>
          </a:prstGeom>
          <a:noFill/>
          <a:ln w="57150">
            <a:solidFill>
              <a:srgbClr val="00FFCC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solidFill>
                  <a:srgbClr val="FFC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মূল্যায়ণ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10F72-8E0C-48D8-BBE8-CDD927E2C560}"/>
              </a:ext>
            </a:extLst>
          </p:cNvPr>
          <p:cNvSpPr txBox="1"/>
          <p:nvPr/>
        </p:nvSpPr>
        <p:spPr>
          <a:xfrm>
            <a:off x="2836658" y="2971498"/>
            <a:ext cx="6329114" cy="646331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চট্টগ্রাম সমুদ্রবন্দর কোন নদীর তীরে?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233E4-0C0B-4AAE-B01A-B37DAA61CE28}"/>
              </a:ext>
            </a:extLst>
          </p:cNvPr>
          <p:cNvSpPr txBox="1"/>
          <p:nvPr/>
        </p:nvSpPr>
        <p:spPr>
          <a:xfrm>
            <a:off x="2836658" y="3862638"/>
            <a:ext cx="6329114" cy="646331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পদ্মা নদীর উৎপত্তি কোথায়?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8A246F-DA38-4D28-BFA7-1C18F11932DD}"/>
              </a:ext>
            </a:extLst>
          </p:cNvPr>
          <p:cNvSpPr txBox="1"/>
          <p:nvPr/>
        </p:nvSpPr>
        <p:spPr>
          <a:xfrm>
            <a:off x="2836659" y="4753778"/>
            <a:ext cx="6329114" cy="646331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গঙ্গা-পদ্মা বিধৌত অঞ্চলের আয়তন কত?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97BAAE-A686-412F-8590-4F8F0B3ADCBC}"/>
              </a:ext>
            </a:extLst>
          </p:cNvPr>
          <p:cNvGrpSpPr/>
          <p:nvPr/>
        </p:nvGrpSpPr>
        <p:grpSpPr>
          <a:xfrm>
            <a:off x="1980163" y="2086442"/>
            <a:ext cx="646386" cy="685179"/>
            <a:chOff x="630621" y="1695414"/>
            <a:chExt cx="646386" cy="685179"/>
          </a:xfrm>
        </p:grpSpPr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581D37C6-1509-4EDF-8A6B-27E651B2822A}"/>
                </a:ext>
              </a:extLst>
            </p:cNvPr>
            <p:cNvSpPr/>
            <p:nvPr/>
          </p:nvSpPr>
          <p:spPr>
            <a:xfrm>
              <a:off x="630621" y="1695414"/>
              <a:ext cx="646386" cy="685179"/>
            </a:xfrm>
            <a:prstGeom prst="donut">
              <a:avLst>
                <a:gd name="adj" fmla="val 17317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127EC7-D13C-4470-B558-CD136FF232C1}"/>
                </a:ext>
              </a:extLst>
            </p:cNvPr>
            <p:cNvSpPr/>
            <p:nvPr/>
          </p:nvSpPr>
          <p:spPr>
            <a:xfrm>
              <a:off x="778333" y="1788294"/>
              <a:ext cx="3561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400" b="1" dirty="0">
                  <a:ln/>
                  <a:solidFill>
                    <a:srgbClr val="9933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১</a:t>
              </a:r>
              <a:endParaRPr lang="en-US" sz="2400" b="1" cap="none" spc="0" dirty="0">
                <a:ln/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5572FC-CA1F-4614-A7C8-A2FF7871F00C}"/>
              </a:ext>
            </a:extLst>
          </p:cNvPr>
          <p:cNvGrpSpPr/>
          <p:nvPr/>
        </p:nvGrpSpPr>
        <p:grpSpPr>
          <a:xfrm>
            <a:off x="1980163" y="2919657"/>
            <a:ext cx="646386" cy="685179"/>
            <a:chOff x="2363635" y="1529708"/>
            <a:chExt cx="646386" cy="685179"/>
          </a:xfrm>
        </p:grpSpPr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C597769F-566B-4F31-9B77-89F02E58F0A5}"/>
                </a:ext>
              </a:extLst>
            </p:cNvPr>
            <p:cNvSpPr/>
            <p:nvPr/>
          </p:nvSpPr>
          <p:spPr>
            <a:xfrm>
              <a:off x="2363635" y="1529708"/>
              <a:ext cx="646386" cy="685179"/>
            </a:xfrm>
            <a:prstGeom prst="donut">
              <a:avLst>
                <a:gd name="adj" fmla="val 17317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481E2C1-EA01-4AF4-BD84-01A847ED1F90}"/>
                </a:ext>
              </a:extLst>
            </p:cNvPr>
            <p:cNvSpPr/>
            <p:nvPr/>
          </p:nvSpPr>
          <p:spPr>
            <a:xfrm flipH="1">
              <a:off x="2420980" y="1636219"/>
              <a:ext cx="53339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400" b="1" dirty="0">
                  <a:ln/>
                  <a:solidFill>
                    <a:srgbClr val="9933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২</a:t>
              </a:r>
              <a:endParaRPr lang="en-US" sz="2400" b="1" cap="none" spc="0" dirty="0">
                <a:ln/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297559-2E00-4D91-8467-34A30B0BED19}"/>
              </a:ext>
            </a:extLst>
          </p:cNvPr>
          <p:cNvGrpSpPr/>
          <p:nvPr/>
        </p:nvGrpSpPr>
        <p:grpSpPr>
          <a:xfrm>
            <a:off x="1980163" y="3792733"/>
            <a:ext cx="646386" cy="685179"/>
            <a:chOff x="630621" y="1695414"/>
            <a:chExt cx="646386" cy="685179"/>
          </a:xfrm>
        </p:grpSpPr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A7DD9A57-0F9F-4E7B-8EAA-EFE4AEBDD408}"/>
                </a:ext>
              </a:extLst>
            </p:cNvPr>
            <p:cNvSpPr/>
            <p:nvPr/>
          </p:nvSpPr>
          <p:spPr>
            <a:xfrm>
              <a:off x="630621" y="1695414"/>
              <a:ext cx="646386" cy="685179"/>
            </a:xfrm>
            <a:prstGeom prst="donut">
              <a:avLst>
                <a:gd name="adj" fmla="val 17317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B5EDD3-E17E-467C-9F76-ADF12527FFE4}"/>
                </a:ext>
              </a:extLst>
            </p:cNvPr>
            <p:cNvSpPr/>
            <p:nvPr/>
          </p:nvSpPr>
          <p:spPr>
            <a:xfrm>
              <a:off x="738260" y="1777408"/>
              <a:ext cx="43633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400" b="1" cap="none" spc="0" dirty="0">
                  <a:ln/>
                  <a:solidFill>
                    <a:srgbClr val="9933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৩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1DFD834-67FD-42FC-81E3-9834E2FD81DF}"/>
              </a:ext>
            </a:extLst>
          </p:cNvPr>
          <p:cNvSpPr txBox="1"/>
          <p:nvPr/>
        </p:nvSpPr>
        <p:spPr>
          <a:xfrm>
            <a:off x="2836658" y="2081348"/>
            <a:ext cx="6329114" cy="646331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বাংলাদেশের মোট নদ</a:t>
            </a:r>
            <a:r>
              <a:rPr lang="en-US" sz="3600" b="1" dirty="0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নদীর দৈর্ঘ্য কত?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21BFC0-F4D5-412C-9BCC-F9FE3AB9E061}"/>
              </a:ext>
            </a:extLst>
          </p:cNvPr>
          <p:cNvSpPr txBox="1"/>
          <p:nvPr/>
        </p:nvSpPr>
        <p:spPr>
          <a:xfrm>
            <a:off x="2836658" y="5693776"/>
            <a:ext cx="6329114" cy="646331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ধলেশ্বরী</a:t>
            </a:r>
            <a:r>
              <a:rPr lang="en-US" sz="3600" b="1" dirty="0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600" b="1" dirty="0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b="1" dirty="0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496578-7DAB-431B-8788-9BCA60E74A36}"/>
              </a:ext>
            </a:extLst>
          </p:cNvPr>
          <p:cNvGrpSpPr/>
          <p:nvPr/>
        </p:nvGrpSpPr>
        <p:grpSpPr>
          <a:xfrm>
            <a:off x="1980163" y="5709130"/>
            <a:ext cx="646386" cy="685179"/>
            <a:chOff x="630621" y="1695414"/>
            <a:chExt cx="646386" cy="685179"/>
          </a:xfrm>
        </p:grpSpPr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328ED73D-D20E-4BF7-BA07-397EB8BD1BA1}"/>
                </a:ext>
              </a:extLst>
            </p:cNvPr>
            <p:cNvSpPr/>
            <p:nvPr/>
          </p:nvSpPr>
          <p:spPr>
            <a:xfrm>
              <a:off x="630621" y="1695414"/>
              <a:ext cx="646386" cy="685179"/>
            </a:xfrm>
            <a:prstGeom prst="donut">
              <a:avLst>
                <a:gd name="adj" fmla="val 17317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A5E969F-7496-4AC3-848A-DA0F0A1AAD57}"/>
                </a:ext>
              </a:extLst>
            </p:cNvPr>
            <p:cNvSpPr/>
            <p:nvPr/>
          </p:nvSpPr>
          <p:spPr>
            <a:xfrm>
              <a:off x="749480" y="1831838"/>
              <a:ext cx="41389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400" b="1" dirty="0">
                  <a:ln/>
                  <a:solidFill>
                    <a:srgbClr val="9933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৫</a:t>
              </a:r>
              <a:endParaRPr lang="en-US" sz="3200" b="1" cap="none" spc="0" dirty="0">
                <a:ln/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ABC834-C9F3-4524-98BF-6BE748E990A6}"/>
              </a:ext>
            </a:extLst>
          </p:cNvPr>
          <p:cNvGrpSpPr/>
          <p:nvPr/>
        </p:nvGrpSpPr>
        <p:grpSpPr>
          <a:xfrm>
            <a:off x="1980163" y="4752684"/>
            <a:ext cx="646386" cy="685179"/>
            <a:chOff x="630621" y="1695414"/>
            <a:chExt cx="646386" cy="685179"/>
          </a:xfrm>
        </p:grpSpPr>
        <p:sp>
          <p:nvSpPr>
            <p:cNvPr id="33" name="Circle: Hollow 32">
              <a:extLst>
                <a:ext uri="{FF2B5EF4-FFF2-40B4-BE49-F238E27FC236}">
                  <a16:creationId xmlns:a16="http://schemas.microsoft.com/office/drawing/2014/main" id="{61578DD1-309C-4513-A102-1E17BF0A9392}"/>
                </a:ext>
              </a:extLst>
            </p:cNvPr>
            <p:cNvSpPr/>
            <p:nvPr/>
          </p:nvSpPr>
          <p:spPr>
            <a:xfrm>
              <a:off x="630621" y="1695414"/>
              <a:ext cx="646386" cy="685179"/>
            </a:xfrm>
            <a:prstGeom prst="donut">
              <a:avLst>
                <a:gd name="adj" fmla="val 17317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D44A8B-BC2E-400C-8490-353ECB63D84C}"/>
                </a:ext>
              </a:extLst>
            </p:cNvPr>
            <p:cNvSpPr/>
            <p:nvPr/>
          </p:nvSpPr>
          <p:spPr>
            <a:xfrm>
              <a:off x="763908" y="1831838"/>
              <a:ext cx="38504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400" b="1" cap="none" spc="0" dirty="0">
                  <a:ln/>
                  <a:solidFill>
                    <a:srgbClr val="9933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৪</a:t>
              </a:r>
              <a:endParaRPr lang="en-US" sz="3200" b="1" cap="none" spc="0" dirty="0">
                <a:ln/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2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6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F7C278-78A5-4161-A34A-0AC55050DC5B}"/>
              </a:ext>
            </a:extLst>
          </p:cNvPr>
          <p:cNvSpPr txBox="1"/>
          <p:nvPr/>
        </p:nvSpPr>
        <p:spPr>
          <a:xfrm>
            <a:off x="1360714" y="620486"/>
            <a:ext cx="3635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66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7200" b="1" dirty="0">
                <a:solidFill>
                  <a:srgbClr val="0066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66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7200" b="1" dirty="0">
              <a:solidFill>
                <a:srgbClr val="0066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B959F-0213-455C-A46D-52425B72C25F}"/>
              </a:ext>
            </a:extLst>
          </p:cNvPr>
          <p:cNvSpPr txBox="1"/>
          <p:nvPr/>
        </p:nvSpPr>
        <p:spPr>
          <a:xfrm>
            <a:off x="740229" y="2775858"/>
            <a:ext cx="10711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9933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6000" b="1" dirty="0">
                <a:solidFill>
                  <a:srgbClr val="9933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9933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মানচিত্রটি</a:t>
            </a:r>
            <a:r>
              <a:rPr lang="en-US" sz="6000" b="1" dirty="0">
                <a:solidFill>
                  <a:srgbClr val="9933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9933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এঁকে</a:t>
            </a:r>
            <a:r>
              <a:rPr lang="en-US" sz="6000" b="1" dirty="0">
                <a:solidFill>
                  <a:srgbClr val="9933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9933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6000" b="1" dirty="0">
                <a:solidFill>
                  <a:srgbClr val="9933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9933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6000" b="1" dirty="0">
                <a:solidFill>
                  <a:srgbClr val="9933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9933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নদ-নদীগুলো</a:t>
            </a:r>
            <a:r>
              <a:rPr lang="en-US" sz="6000" b="1" dirty="0">
                <a:solidFill>
                  <a:srgbClr val="9933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9933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দেখাও</a:t>
            </a:r>
            <a:r>
              <a:rPr lang="en-US" sz="6000" b="1" dirty="0">
                <a:solidFill>
                  <a:srgbClr val="9933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9910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1F1024-41D4-47D2-90D6-F55CB944AFE7}"/>
              </a:ext>
            </a:extLst>
          </p:cNvPr>
          <p:cNvSpPr/>
          <p:nvPr/>
        </p:nvSpPr>
        <p:spPr>
          <a:xfrm>
            <a:off x="1418897" y="2911366"/>
            <a:ext cx="96484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3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IN" sz="13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</a:t>
            </a:r>
            <a:r>
              <a:rPr lang="bn-BD" sz="13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13800" b="1" dirty="0">
                <a:solidFill>
                  <a:srgbClr val="FFC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FFC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2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512ADB-FBC2-4E28-93F7-E220E2D4E3AF}"/>
              </a:ext>
            </a:extLst>
          </p:cNvPr>
          <p:cNvSpPr txBox="1"/>
          <p:nvPr/>
        </p:nvSpPr>
        <p:spPr>
          <a:xfrm>
            <a:off x="6701790" y="4654295"/>
            <a:ext cx="50425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: 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: 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3A684-9354-4A3C-944C-51F252B46592}"/>
              </a:ext>
            </a:extLst>
          </p:cNvPr>
          <p:cNvSpPr/>
          <p:nvPr/>
        </p:nvSpPr>
        <p:spPr>
          <a:xfrm>
            <a:off x="4558904" y="1942928"/>
            <a:ext cx="2971800" cy="89417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8756E5B8-9E65-4B0D-9ECB-EC56F1D20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235" y="874781"/>
            <a:ext cx="2374265" cy="3030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458D7B-91B1-458B-B58A-991340D65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6" y="640700"/>
            <a:ext cx="2457827" cy="321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45A014-84CF-42FD-8095-437231829CA6}"/>
              </a:ext>
            </a:extLst>
          </p:cNvPr>
          <p:cNvSpPr txBox="1"/>
          <p:nvPr/>
        </p:nvSpPr>
        <p:spPr>
          <a:xfrm>
            <a:off x="352746" y="4654295"/>
            <a:ext cx="57432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দীপক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চন্দ্র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সরকার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জীববিজ্ঞান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বি.কে.জি.সি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বালিকা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হবিগঞ্জ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3662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F3AC6C-F0EB-4044-88E4-2700C2434FCE}"/>
              </a:ext>
            </a:extLst>
          </p:cNvPr>
          <p:cNvSpPr txBox="1"/>
          <p:nvPr/>
        </p:nvSpPr>
        <p:spPr>
          <a:xfrm>
            <a:off x="2112833" y="1430272"/>
            <a:ext cx="8042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তোমরা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জান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নির্ভর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দেশ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C70FB5-BE7D-4764-B446-FEC204369A46}"/>
              </a:ext>
            </a:extLst>
          </p:cNvPr>
          <p:cNvSpPr txBox="1"/>
          <p:nvPr/>
        </p:nvSpPr>
        <p:spPr>
          <a:xfrm>
            <a:off x="255693" y="2855207"/>
            <a:ext cx="11680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কৃষির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আরেকটি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ওতোপ্রতোভাবে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জড়িয়ে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দেশকে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বিশ্বে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দিয়েছে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সেটি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4E79FD5-5ED5-4B94-8BEA-A5A6FE33E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855" y="2774610"/>
            <a:ext cx="3335582" cy="3020374"/>
          </a:xfrm>
          <a:prstGeom prst="hexagon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A114F2-DB1B-42E3-A173-4E9B5229E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530" y="1311271"/>
            <a:ext cx="3335584" cy="2855298"/>
          </a:xfrm>
          <a:prstGeom prst="hexagon">
            <a:avLst/>
          </a:prstGeom>
          <a:ln w="2857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057FC5-8BC2-4757-8AC4-BE0673BF3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8284"/>
            <a:ext cx="3335582" cy="2833025"/>
          </a:xfrm>
          <a:prstGeom prst="hexagon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740AB9-E90B-46A2-95F0-3A9734A2F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78" y="1200913"/>
            <a:ext cx="3335582" cy="3020374"/>
          </a:xfrm>
          <a:prstGeom prst="hexagon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15B000-E88F-4B99-B991-C31C21221CB2}"/>
              </a:ext>
            </a:extLst>
          </p:cNvPr>
          <p:cNvSpPr txBox="1"/>
          <p:nvPr/>
        </p:nvSpPr>
        <p:spPr>
          <a:xfrm>
            <a:off x="3998682" y="264844"/>
            <a:ext cx="4028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চিত্রগুলো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775583-5B52-4097-83FA-7158C24A1886}"/>
              </a:ext>
            </a:extLst>
          </p:cNvPr>
          <p:cNvSpPr txBox="1"/>
          <p:nvPr/>
        </p:nvSpPr>
        <p:spPr>
          <a:xfrm>
            <a:off x="2677178" y="6009001"/>
            <a:ext cx="706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ঘটনাগুলো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কিসের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জড়িয়ে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794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BFED2-4A6D-4A16-936D-78A0256DA5A7}"/>
              </a:ext>
            </a:extLst>
          </p:cNvPr>
          <p:cNvSpPr txBox="1"/>
          <p:nvPr/>
        </p:nvSpPr>
        <p:spPr>
          <a:xfrm>
            <a:off x="1076056" y="4171950"/>
            <a:ext cx="105444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88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88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নদ-নদী</a:t>
            </a:r>
            <a:endParaRPr lang="en-US" sz="8800" b="1" dirty="0">
              <a:solidFill>
                <a:srgbClr val="0066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49CDF5-AC7B-4655-AB29-E3F1811278C2}"/>
              </a:ext>
            </a:extLst>
          </p:cNvPr>
          <p:cNvSpPr txBox="1">
            <a:spLocks/>
          </p:cNvSpPr>
          <p:nvPr/>
        </p:nvSpPr>
        <p:spPr>
          <a:xfrm>
            <a:off x="381000" y="838200"/>
            <a:ext cx="5185410" cy="8683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 b="1" dirty="0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6600" b="1" dirty="0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</p:spTree>
    <p:extLst>
      <p:ext uri="{BB962C8B-B14F-4D97-AF65-F5344CB8AC3E}">
        <p14:creationId xmlns:p14="http://schemas.microsoft.com/office/powerpoint/2010/main" val="398817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2465AA28-3B3F-42E7-967C-E3B671898C8D}"/>
              </a:ext>
            </a:extLst>
          </p:cNvPr>
          <p:cNvSpPr/>
          <p:nvPr/>
        </p:nvSpPr>
        <p:spPr>
          <a:xfrm>
            <a:off x="620485" y="776106"/>
            <a:ext cx="5910943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b="1" dirty="0">
              <a:solidFill>
                <a:srgbClr val="0070C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en-US" sz="4800" b="1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-----</a:t>
            </a:r>
          </a:p>
          <a:p>
            <a:pPr algn="ctr"/>
            <a:endParaRPr lang="en-US" sz="3200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E850A322-73B2-4927-96CB-3DD4BBEA47C1}"/>
              </a:ext>
            </a:extLst>
          </p:cNvPr>
          <p:cNvSpPr/>
          <p:nvPr/>
        </p:nvSpPr>
        <p:spPr>
          <a:xfrm>
            <a:off x="489857" y="2100943"/>
            <a:ext cx="8948057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66FF3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b="1" dirty="0" err="1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4000" b="1" dirty="0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rgbClr val="66FF3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b="1" dirty="0">
              <a:solidFill>
                <a:srgbClr val="66FF3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83680274-33B7-437D-8023-64F64518190D}"/>
              </a:ext>
            </a:extLst>
          </p:cNvPr>
          <p:cNvSpPr/>
          <p:nvPr/>
        </p:nvSpPr>
        <p:spPr>
          <a:xfrm>
            <a:off x="925285" y="3156857"/>
            <a:ext cx="10341429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66FF3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b="1" dirty="0" err="1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4000" b="1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4000" b="1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000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8998AB27-A6F8-46FF-B736-CE1710433DB1}"/>
              </a:ext>
            </a:extLst>
          </p:cNvPr>
          <p:cNvSpPr/>
          <p:nvPr/>
        </p:nvSpPr>
        <p:spPr>
          <a:xfrm>
            <a:off x="1088571" y="4452256"/>
            <a:ext cx="10885714" cy="1121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endParaRPr lang="en-US" sz="3600" b="1" dirty="0">
              <a:solidFill>
                <a:srgbClr val="FF006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উপনদীগুলো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rgbClr val="FF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b="1" dirty="0">
              <a:solidFill>
                <a:srgbClr val="FF006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13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418903-AB79-49EB-9D6C-F886FFFD5D65}"/>
              </a:ext>
            </a:extLst>
          </p:cNvPr>
          <p:cNvSpPr txBox="1"/>
          <p:nvPr/>
        </p:nvSpPr>
        <p:spPr>
          <a:xfrm>
            <a:off x="531223" y="817755"/>
            <a:ext cx="10746377" cy="57861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নদীর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সংখ্যা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৭০০। </a:t>
            </a:r>
          </a:p>
          <a:p>
            <a:pPr algn="just"/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অধিক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সংখ্যক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থাকার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বাংলাদেশকে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নদীমার্তৃক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দেশ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এজন্য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দেশের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জীবনযাত্রা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সাংস্কৃতিক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ও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অর্থনীতির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নদীর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পদ্মা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মেঘনা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যমুনা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ব্রহ্মপুত্র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কর্ণফুলী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নদ-নদী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নদ-নদীগুলোর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উপনদী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শাখা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উপনদী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শাখা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সহ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নদীর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মোট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দৈর্ঘ্য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২২,১৫৫ </a:t>
            </a:r>
            <a:r>
              <a:rPr lang="en-US" sz="4400" b="1" dirty="0" err="1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কিলোমিটার</a:t>
            </a:r>
            <a:r>
              <a:rPr lang="en-US" sz="4400" b="1" dirty="0">
                <a:solidFill>
                  <a:srgbClr val="0066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  <a:p>
            <a:pPr algn="just"/>
            <a:endParaRPr lang="en-US" sz="2000" b="1" dirty="0">
              <a:solidFill>
                <a:srgbClr val="0066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1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8EF3379-5CBA-4417-A646-D437AFE9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43" y="1012686"/>
            <a:ext cx="4694388" cy="56204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52AFD6-391E-48BC-865A-42017AC48A58}"/>
              </a:ext>
            </a:extLst>
          </p:cNvPr>
          <p:cNvSpPr txBox="1"/>
          <p:nvPr/>
        </p:nvSpPr>
        <p:spPr>
          <a:xfrm>
            <a:off x="763360" y="304800"/>
            <a:ext cx="10665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জালের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মত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ছড়িয়ে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ছিটিয়ে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৭০০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শত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4C21D6-A64A-470A-A038-ACFBD2E9A66F}"/>
              </a:ext>
            </a:extLst>
          </p:cNvPr>
          <p:cNvSpPr txBox="1"/>
          <p:nvPr/>
        </p:nvSpPr>
        <p:spPr>
          <a:xfrm>
            <a:off x="949778" y="224882"/>
            <a:ext cx="10478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তন্মধ্যে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নদীগুলো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মানচিত্রে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এভাবে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পাই</a:t>
            </a:r>
            <a:r>
              <a:rPr lang="en-US" sz="4000" b="1" dirty="0">
                <a:solidFill>
                  <a:srgbClr val="FF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7B3C734D-7D4F-4E91-BA72-5E354A62D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43" y="1012686"/>
            <a:ext cx="4653547" cy="5620432"/>
          </a:xfrm>
          <a:prstGeom prst="rect">
            <a:avLst/>
          </a:prstGeom>
        </p:spPr>
      </p:pic>
      <p:pic>
        <p:nvPicPr>
          <p:cNvPr id="10" name="Picture 9" descr="http://upload.wikimedia.org/wikipedia/commons/thumb/3/3a/Bangladesh_location_map.svg/441px-Bangladesh_location_map.svg.png">
            <a:hlinkClick r:id="rId4"/>
            <a:extLst>
              <a:ext uri="{FF2B5EF4-FFF2-40B4-BE49-F238E27FC236}">
                <a16:creationId xmlns:a16="http://schemas.microsoft.com/office/drawing/2014/main" id="{63F2DD3A-5834-4706-8CB7-A7FDB1B4C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3942" y="1070518"/>
            <a:ext cx="4653547" cy="5562600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B1EF69-8AFF-4730-8D41-B52D20F87C68}"/>
              </a:ext>
            </a:extLst>
          </p:cNvPr>
          <p:cNvSpPr txBox="1"/>
          <p:nvPr/>
        </p:nvSpPr>
        <p:spPr>
          <a:xfrm>
            <a:off x="9189768" y="2899318"/>
            <a:ext cx="2479717" cy="707886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পদ্মা</a:t>
            </a:r>
            <a:r>
              <a:rPr lang="en-US" sz="4000" b="1" u="sng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endParaRPr lang="en-US" sz="4000" b="1" u="sng" dirty="0">
              <a:solidFill>
                <a:srgbClr val="9933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F8B851-9F20-458A-B2A6-8E187214E122}"/>
              </a:ext>
            </a:extLst>
          </p:cNvPr>
          <p:cNvSpPr txBox="1"/>
          <p:nvPr/>
        </p:nvSpPr>
        <p:spPr>
          <a:xfrm>
            <a:off x="9189768" y="1775003"/>
            <a:ext cx="2479717" cy="707886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যমুনা</a:t>
            </a:r>
            <a:r>
              <a:rPr lang="en-US" sz="4000" b="1" u="sng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endParaRPr lang="en-US" sz="4000" b="1" u="sng" dirty="0">
              <a:solidFill>
                <a:srgbClr val="9933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D7C595-8159-4EF7-A63A-563621D17C1C}"/>
              </a:ext>
            </a:extLst>
          </p:cNvPr>
          <p:cNvSpPr txBox="1"/>
          <p:nvPr/>
        </p:nvSpPr>
        <p:spPr>
          <a:xfrm>
            <a:off x="9189768" y="3857398"/>
            <a:ext cx="2479717" cy="707886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মেঘনা</a:t>
            </a:r>
            <a:r>
              <a:rPr lang="en-US" sz="4000" b="1" u="sng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endParaRPr lang="en-US" sz="4000" b="1" u="sng" dirty="0">
              <a:solidFill>
                <a:srgbClr val="9933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BFE03E-2F54-4F41-B733-4B4EAB4EC4DC}"/>
              </a:ext>
            </a:extLst>
          </p:cNvPr>
          <p:cNvSpPr txBox="1"/>
          <p:nvPr/>
        </p:nvSpPr>
        <p:spPr>
          <a:xfrm>
            <a:off x="9185963" y="4902732"/>
            <a:ext cx="2596944" cy="707886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কর্ণফুলী</a:t>
            </a:r>
            <a:r>
              <a:rPr lang="en-US" sz="4000" b="1" u="sng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endParaRPr lang="en-US" sz="4000" b="1" u="sng" dirty="0">
              <a:solidFill>
                <a:srgbClr val="9933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ight Arrow 9">
            <a:extLst>
              <a:ext uri="{FF2B5EF4-FFF2-40B4-BE49-F238E27FC236}">
                <a16:creationId xmlns:a16="http://schemas.microsoft.com/office/drawing/2014/main" id="{AC825C09-640B-44AE-951B-47A05DD0A6C7}"/>
              </a:ext>
            </a:extLst>
          </p:cNvPr>
          <p:cNvSpPr/>
          <p:nvPr/>
        </p:nvSpPr>
        <p:spPr>
          <a:xfrm rot="10602103" flipV="1">
            <a:off x="4535125" y="3261931"/>
            <a:ext cx="4661268" cy="96116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Arrow 10">
            <a:extLst>
              <a:ext uri="{FF2B5EF4-FFF2-40B4-BE49-F238E27FC236}">
                <a16:creationId xmlns:a16="http://schemas.microsoft.com/office/drawing/2014/main" id="{92BA0C25-6496-45BC-8F26-21F7FB101AA9}"/>
              </a:ext>
            </a:extLst>
          </p:cNvPr>
          <p:cNvSpPr/>
          <p:nvPr/>
        </p:nvSpPr>
        <p:spPr>
          <a:xfrm rot="10169506">
            <a:off x="5178694" y="2392285"/>
            <a:ext cx="4033249" cy="85981"/>
          </a:xfrm>
          <a:prstGeom prst="rightArrow">
            <a:avLst>
              <a:gd name="adj1" fmla="val 70805"/>
              <a:gd name="adj2" fmla="val 97908"/>
            </a:avLst>
          </a:prstGeom>
          <a:solidFill>
            <a:schemeClr val="tx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3">
            <a:extLst>
              <a:ext uri="{FF2B5EF4-FFF2-40B4-BE49-F238E27FC236}">
                <a16:creationId xmlns:a16="http://schemas.microsoft.com/office/drawing/2014/main" id="{2F784E15-2E1C-4699-8102-B25CDE13426A}"/>
              </a:ext>
            </a:extLst>
          </p:cNvPr>
          <p:cNvSpPr/>
          <p:nvPr/>
        </p:nvSpPr>
        <p:spPr>
          <a:xfrm rot="12073489">
            <a:off x="7279019" y="4838297"/>
            <a:ext cx="1998515" cy="174585"/>
          </a:xfrm>
          <a:prstGeom prst="rightArrow">
            <a:avLst>
              <a:gd name="adj1" fmla="val 44125"/>
              <a:gd name="adj2" fmla="val 71355"/>
            </a:avLst>
          </a:prstGeom>
          <a:solidFill>
            <a:srgbClr val="7030A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4">
            <a:extLst>
              <a:ext uri="{FF2B5EF4-FFF2-40B4-BE49-F238E27FC236}">
                <a16:creationId xmlns:a16="http://schemas.microsoft.com/office/drawing/2014/main" id="{7E61AEF9-5562-478A-B1D0-14FAB2C51929}"/>
              </a:ext>
            </a:extLst>
          </p:cNvPr>
          <p:cNvSpPr/>
          <p:nvPr/>
        </p:nvSpPr>
        <p:spPr>
          <a:xfrm rot="10800000">
            <a:off x="5992585" y="4050570"/>
            <a:ext cx="3162300" cy="140430"/>
          </a:xfrm>
          <a:prstGeom prst="rightArrow">
            <a:avLst>
              <a:gd name="adj1" fmla="val 44125"/>
              <a:gd name="adj2" fmla="val 97908"/>
            </a:avLst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AF057C-4106-424E-903C-CBD6F288D183}"/>
              </a:ext>
            </a:extLst>
          </p:cNvPr>
          <p:cNvSpPr txBox="1"/>
          <p:nvPr/>
        </p:nvSpPr>
        <p:spPr>
          <a:xfrm>
            <a:off x="1426028" y="2841172"/>
            <a:ext cx="87847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66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6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66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66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6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66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66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নদ-নদীর</a:t>
            </a:r>
            <a:r>
              <a:rPr lang="en-US" sz="6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66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66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endParaRPr lang="en-US" sz="66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0066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35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A0BE95-AB92-4DFF-ABE4-19343F6883FB}"/>
              </a:ext>
            </a:extLst>
          </p:cNvPr>
          <p:cNvSpPr txBox="1"/>
          <p:nvPr/>
        </p:nvSpPr>
        <p:spPr>
          <a:xfrm>
            <a:off x="7921762" y="5015839"/>
            <a:ext cx="211455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rgbClr val="FFC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u="sng" dirty="0" err="1">
                <a:solidFill>
                  <a:srgbClr val="FFC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পদ্মা</a:t>
            </a:r>
            <a:r>
              <a:rPr lang="en-US" sz="4800" b="1" u="sng" dirty="0">
                <a:solidFill>
                  <a:srgbClr val="FFC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u="sng" dirty="0" err="1">
                <a:solidFill>
                  <a:srgbClr val="FFC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endParaRPr lang="en-US" sz="4800" b="1" u="sng" dirty="0">
              <a:solidFill>
                <a:srgbClr val="FFC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2" descr="C:\Users\PREMA\Pictures\6.jpg">
            <a:extLst>
              <a:ext uri="{FF2B5EF4-FFF2-40B4-BE49-F238E27FC236}">
                <a16:creationId xmlns:a16="http://schemas.microsoft.com/office/drawing/2014/main" id="{ABE1E466-BC04-407F-826C-0B277953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9737" y="1790700"/>
            <a:ext cx="4038600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4A3E60-B551-444C-A78A-EB5F45D3BB1C}"/>
              </a:ext>
            </a:extLst>
          </p:cNvPr>
          <p:cNvSpPr txBox="1"/>
          <p:nvPr/>
        </p:nvSpPr>
        <p:spPr>
          <a:xfrm>
            <a:off x="5422968" y="303278"/>
            <a:ext cx="3073537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পদ্মা</a:t>
            </a:r>
            <a:r>
              <a:rPr lang="en-US" sz="4000" b="1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নদীর</a:t>
            </a:r>
            <a:r>
              <a:rPr lang="en-US" sz="4000" b="1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উৎপত্তি</a:t>
            </a:r>
            <a:endParaRPr lang="en-US" sz="2800" b="1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3" descr="C:\Users\PREMA\Pictures\himaloy 3.jpg">
            <a:extLst>
              <a:ext uri="{FF2B5EF4-FFF2-40B4-BE49-F238E27FC236}">
                <a16:creationId xmlns:a16="http://schemas.microsoft.com/office/drawing/2014/main" id="{3900E419-C7CB-4BC7-AC1F-E67125BD9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39624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C:\Users\PREMA\Pictures\gonggotri 1.jpg">
            <a:extLst>
              <a:ext uri="{FF2B5EF4-FFF2-40B4-BE49-F238E27FC236}">
                <a16:creationId xmlns:a16="http://schemas.microsoft.com/office/drawing/2014/main" id="{B297B0D3-98CE-466F-9B29-916761029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24210"/>
            <a:ext cx="3962400" cy="2383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1C22C1-6233-47EE-8931-2669F2BCF8FD}"/>
              </a:ext>
            </a:extLst>
          </p:cNvPr>
          <p:cNvSpPr txBox="1"/>
          <p:nvPr/>
        </p:nvSpPr>
        <p:spPr>
          <a:xfrm>
            <a:off x="1669280" y="3319572"/>
            <a:ext cx="255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হিমালয়</a:t>
            </a:r>
            <a:r>
              <a:rPr lang="en-US" sz="28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পর্বত</a:t>
            </a:r>
            <a:endParaRPr lang="en-US" sz="2800" b="1" dirty="0">
              <a:solidFill>
                <a:srgbClr val="00FF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FD0331-7BA4-4FDE-AC86-2BFB2066F2C9}"/>
              </a:ext>
            </a:extLst>
          </p:cNvPr>
          <p:cNvSpPr txBox="1"/>
          <p:nvPr/>
        </p:nvSpPr>
        <p:spPr>
          <a:xfrm>
            <a:off x="1409699" y="6246062"/>
            <a:ext cx="2204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গঙ্গোত্রী</a:t>
            </a:r>
            <a:r>
              <a:rPr lang="en-US" sz="2800" b="1" dirty="0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FF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হিমবাহ</a:t>
            </a:r>
            <a:endParaRPr lang="en-US" sz="2800" b="1" dirty="0">
              <a:solidFill>
                <a:srgbClr val="00FF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9FE005-D660-45E7-845B-FF97D0A516A4}"/>
              </a:ext>
            </a:extLst>
          </p:cNvPr>
          <p:cNvGrpSpPr/>
          <p:nvPr/>
        </p:nvGrpSpPr>
        <p:grpSpPr>
          <a:xfrm>
            <a:off x="3008223" y="1524000"/>
            <a:ext cx="3951514" cy="3025916"/>
            <a:chOff x="2895600" y="1524000"/>
            <a:chExt cx="1944777" cy="3025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5989468-0A3D-4C5E-B4B3-06C72525F378}"/>
                </a:ext>
              </a:extLst>
            </p:cNvPr>
            <p:cNvCxnSpPr/>
            <p:nvPr/>
          </p:nvCxnSpPr>
          <p:spPr>
            <a:xfrm>
              <a:off x="3001918" y="1524000"/>
              <a:ext cx="1838459" cy="1524000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373922F-BF9F-4E55-9CDB-662A3B26A3B1}"/>
                </a:ext>
              </a:extLst>
            </p:cNvPr>
            <p:cNvCxnSpPr/>
            <p:nvPr/>
          </p:nvCxnSpPr>
          <p:spPr>
            <a:xfrm flipV="1">
              <a:off x="2895600" y="3048000"/>
              <a:ext cx="1944777" cy="1501916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9032EE2-0A21-440F-AF9C-5E090EBEA29D}"/>
              </a:ext>
            </a:extLst>
          </p:cNvPr>
          <p:cNvSpPr txBox="1"/>
          <p:nvPr/>
        </p:nvSpPr>
        <p:spPr>
          <a:xfrm>
            <a:off x="272142" y="195942"/>
            <a:ext cx="114517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গঙ্গা নদীর মূল প্রবাহ রাজশাহী অঞ্চলের দক্ষিণ-পশ্চিম প্রান্তে প্রায় ১৪৫ কি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পর্যন্ত পশ্চিমবঙ্গ ও বাংলাদেশের সীমানা বরাবর এসে কুষ্টিয়ার উত্তর-পশ্চিম প্রান্তে বাংলাদেশে প্রবেশ করেছে। এরপর দৌলতদিয়ার নিকট যমুনার সাথে মিলিত হয়েছে। বাংলাদেশে প্রবেশের পর থেকেই স্থানীয়ভাবে অনেকে একে পদ্মা নামে চেনে। গঙ্গা ও যমুনার মিলিত ধারা পদ্মা নামে দক্ষিণ-পূর্ব দিকে প্রবাহিত হয়ে চাঁদপুরের কাছে মেঘ</a:t>
            </a:r>
            <a:r>
              <a:rPr lang="en-US" sz="4000" b="1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</a:t>
            </a:r>
            <a:r>
              <a:rPr lang="bn-BD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 সঙ্গে মিলিত হয়েছে। এই তিন নদীর মিলিত প্রবাহ মেঘনা নামে বঙ্গোপসাগরে পতিত হয়েছে। গঙ্গা-পদ্মা বিধৌত অঞ্চলের আয়তন ৩৪,১৮৮ বর্গকিমি। কুমার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bn-BD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মাথাভাঙ্গা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</a:t>
            </a:r>
            <a:r>
              <a:rPr lang="bn-BD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ভৈরব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</a:t>
            </a:r>
            <a:r>
              <a:rPr lang="bn-BD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গড়াই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</a:t>
            </a:r>
            <a:r>
              <a:rPr lang="bn-BD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মধুমতী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</a:t>
            </a:r>
            <a:r>
              <a:rPr lang="bn-BD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আড়িয়াল খাঁ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4000" b="1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পদ্মার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4000" b="1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প্রধান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4000" b="1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শাখা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4000" b="1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নদী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4000" b="1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পুনর্ভবা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</a:t>
            </a:r>
            <a:r>
              <a:rPr lang="bn-BD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নাগর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</a:t>
            </a:r>
            <a:r>
              <a:rPr lang="bn-BD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পাগলা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</a:t>
            </a:r>
            <a:r>
              <a:rPr lang="bn-BD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কুলিক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</a:t>
            </a:r>
            <a:r>
              <a:rPr lang="bn-BD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ট্যাংগন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4000" b="1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মহানন্দার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4000" b="1" dirty="0" err="1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উপনদী</a:t>
            </a:r>
            <a:r>
              <a:rPr lang="en-US" sz="4000" b="1" dirty="0">
                <a:solidFill>
                  <a:srgbClr val="9933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endParaRPr lang="bn-BD" sz="4000" b="1" dirty="0">
              <a:solidFill>
                <a:srgbClr val="9933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16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8" grpId="0"/>
      <p:bldP spid="8" grpId="1"/>
      <p:bldP spid="9" grpId="0"/>
      <p:bldP spid="9" grpId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723</Words>
  <Application>Microsoft Office PowerPoint</Application>
  <PresentationFormat>Widescreen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Dilip</dc:creator>
  <cp:lastModifiedBy>Dilip</cp:lastModifiedBy>
  <cp:revision>26</cp:revision>
  <dcterms:created xsi:type="dcterms:W3CDTF">2020-11-17T12:09:15Z</dcterms:created>
  <dcterms:modified xsi:type="dcterms:W3CDTF">2020-11-23T15:00:47Z</dcterms:modified>
</cp:coreProperties>
</file>