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5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9-28T04:58:57.61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491-A203-4049-8B30-F7AA5521FD31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0A10-AF69-4ED8-A645-334D609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0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491-A203-4049-8B30-F7AA5521FD31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0A10-AF69-4ED8-A645-334D609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4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491-A203-4049-8B30-F7AA5521FD31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0A10-AF69-4ED8-A645-334D6097CCA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2135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491-A203-4049-8B30-F7AA5521FD31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0A10-AF69-4ED8-A645-334D609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16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491-A203-4049-8B30-F7AA5521FD31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0A10-AF69-4ED8-A645-334D6097CCA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2242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491-A203-4049-8B30-F7AA5521FD31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0A10-AF69-4ED8-A645-334D609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66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491-A203-4049-8B30-F7AA5521FD31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0A10-AF69-4ED8-A645-334D609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41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491-A203-4049-8B30-F7AA5521FD31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0A10-AF69-4ED8-A645-334D609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3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491-A203-4049-8B30-F7AA5521FD31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0A10-AF69-4ED8-A645-334D609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491-A203-4049-8B30-F7AA5521FD31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0A10-AF69-4ED8-A645-334D609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491-A203-4049-8B30-F7AA5521FD31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0A10-AF69-4ED8-A645-334D609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95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491-A203-4049-8B30-F7AA5521FD31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0A10-AF69-4ED8-A645-334D609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0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491-A203-4049-8B30-F7AA5521FD31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0A10-AF69-4ED8-A645-334D609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2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491-A203-4049-8B30-F7AA5521FD31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0A10-AF69-4ED8-A645-334D609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9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491-A203-4049-8B30-F7AA5521FD31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0A10-AF69-4ED8-A645-334D609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7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491-A203-4049-8B30-F7AA5521FD31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0A10-AF69-4ED8-A645-334D609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5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E1491-A203-4049-8B30-F7AA5521FD31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C70A10-AF69-4ED8-A645-334D609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7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D3F25-40A0-4C5F-9695-B7D2CA7BB355}"/>
              </a:ext>
            </a:extLst>
          </p:cNvPr>
          <p:cNvSpPr/>
          <p:nvPr/>
        </p:nvSpPr>
        <p:spPr>
          <a:xfrm>
            <a:off x="3811560" y="2644170"/>
            <a:ext cx="45688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433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E2037A-5CD3-4EEB-8ADB-AA29586D7D5E}"/>
              </a:ext>
            </a:extLst>
          </p:cNvPr>
          <p:cNvSpPr/>
          <p:nvPr/>
        </p:nvSpPr>
        <p:spPr>
          <a:xfrm>
            <a:off x="3048000" y="241333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bn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 বা প্রাণীর মলমূত্র দ্বারা অনেক সময় পানি দূষিত হয়। মলমূত্রে রয়েছে জীবাণু। যেমন- ব্যাকটেরিয়া। দৈনন্দিন বিভিন্ন কাজে, যেমন- পান করা, খাবার রান্না করা, গোসল করা, ধোয়া-মোছা বা দাঁত ব্রাশ করার সময় আমরা পানি ব্যবহার করি। এসব কাজে দূষিত পানি ব্যবহার করলে আমরা পানি বাহিত রোগে আক্রান্ত হই। এসব রোগ খুব সহজেই মানুষের মাঝে ছড়িয়ে পড়ে।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389BA2-B992-4BD5-BBC7-DDCAB0372581}"/>
              </a:ext>
            </a:extLst>
          </p:cNvPr>
          <p:cNvSpPr/>
          <p:nvPr/>
        </p:nvSpPr>
        <p:spPr>
          <a:xfrm>
            <a:off x="3048000" y="1634990"/>
            <a:ext cx="3594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পানিবাহিত রোগ কীভাবে ছড়ায়?</a:t>
            </a:r>
            <a:endParaRPr lang="en-US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A3B84-6CC9-408A-A9F1-CF09CE8D3812}"/>
              </a:ext>
            </a:extLst>
          </p:cNvPr>
          <p:cNvSpPr/>
          <p:nvPr/>
        </p:nvSpPr>
        <p:spPr>
          <a:xfrm>
            <a:off x="3048000" y="856642"/>
            <a:ext cx="5049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 কীভাবে পানিবাহিত রোগে আক্রান্ত হই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79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FEC2ED-616B-49C3-9F7C-8FA4FF333785}"/>
              </a:ext>
            </a:extLst>
          </p:cNvPr>
          <p:cNvSpPr/>
          <p:nvPr/>
        </p:nvSpPr>
        <p:spPr>
          <a:xfrm>
            <a:off x="2211540" y="1368349"/>
            <a:ext cx="4328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অধিকাংশ পানি বাহিত রোগের লক্ষণ হলো-  </a:t>
            </a:r>
            <a:endParaRPr lang="en-US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EB39A1-B4F0-4506-B99E-446B2021A0E3}"/>
              </a:ext>
            </a:extLst>
          </p:cNvPr>
          <p:cNvSpPr/>
          <p:nvPr/>
        </p:nvSpPr>
        <p:spPr>
          <a:xfrm>
            <a:off x="2211540" y="2297501"/>
            <a:ext cx="4112756" cy="46166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বমি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F2DD1F-66B4-49A7-A371-888DB5571D1A}"/>
              </a:ext>
            </a:extLst>
          </p:cNvPr>
          <p:cNvSpPr/>
          <p:nvPr/>
        </p:nvSpPr>
        <p:spPr>
          <a:xfrm>
            <a:off x="2048122" y="439197"/>
            <a:ext cx="5585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কেউ কি পানিবাহিত রোগের লক্ষণ বলতে পার?</a:t>
            </a:r>
            <a:endParaRPr lang="en-US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97D34E-7CA0-4AD9-8814-F12320A63E46}"/>
              </a:ext>
            </a:extLst>
          </p:cNvPr>
          <p:cNvSpPr/>
          <p:nvPr/>
        </p:nvSpPr>
        <p:spPr>
          <a:xfrm>
            <a:off x="6779545" y="2391977"/>
            <a:ext cx="1707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পাতলা পায়খানা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F84957-02BB-49DF-8AC3-60B7FB0246BE}"/>
              </a:ext>
            </a:extLst>
          </p:cNvPr>
          <p:cNvSpPr/>
          <p:nvPr/>
        </p:nvSpPr>
        <p:spPr>
          <a:xfrm>
            <a:off x="2397862" y="4359902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জ্বর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EBACE2-3435-4D8D-8D7D-056DDF2F0987}"/>
              </a:ext>
            </a:extLst>
          </p:cNvPr>
          <p:cNvSpPr/>
          <p:nvPr/>
        </p:nvSpPr>
        <p:spPr>
          <a:xfrm>
            <a:off x="7699320" y="4175236"/>
            <a:ext cx="114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পেট ব্যাথা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71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CDFF5E-B193-4E6F-AF71-FDF1313F4D92}"/>
              </a:ext>
            </a:extLst>
          </p:cNvPr>
          <p:cNvSpPr/>
          <p:nvPr/>
        </p:nvSpPr>
        <p:spPr>
          <a:xfrm>
            <a:off x="1101350" y="391406"/>
            <a:ext cx="5270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দূষিত পানি ব্যবহারে আমাদের কী কী রোগ হতে পারে?</a:t>
            </a:r>
            <a:endParaRPr lang="en-US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C8D7BD-E6CE-4929-A2B8-130A8C300ABA}"/>
              </a:ext>
            </a:extLst>
          </p:cNvPr>
          <p:cNvSpPr/>
          <p:nvPr/>
        </p:nvSpPr>
        <p:spPr>
          <a:xfrm>
            <a:off x="1101350" y="1196078"/>
            <a:ext cx="2502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আলোচনা কর। </a:t>
            </a:r>
            <a:endParaRPr lang="en-US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FB8CFC-65C3-46EE-89FF-129C4AF110F6}"/>
              </a:ext>
            </a:extLst>
          </p:cNvPr>
          <p:cNvSpPr/>
          <p:nvPr/>
        </p:nvSpPr>
        <p:spPr>
          <a:xfrm>
            <a:off x="1101350" y="22097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প্রয়োজোনে বইয়ের সাহায্য নাও এবং এক জন একটা করে রোগের নাম বোর্ডে এসে লেখ। </a:t>
            </a:r>
            <a:endParaRPr lang="en-US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692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A4D27D-C32C-4CFC-AEB6-D159B7487308}"/>
              </a:ext>
            </a:extLst>
          </p:cNvPr>
          <p:cNvSpPr/>
          <p:nvPr/>
        </p:nvSpPr>
        <p:spPr>
          <a:xfrm>
            <a:off x="1228344" y="51044"/>
            <a:ext cx="8432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দূষিত পানি বিভিন্ন ধরণের রোগ সৃষ্টি করতে পারেঃ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1B5F5ECD-8EB8-4236-B4A9-02E1C917980A}"/>
              </a:ext>
            </a:extLst>
          </p:cNvPr>
          <p:cNvSpPr/>
          <p:nvPr/>
        </p:nvSpPr>
        <p:spPr>
          <a:xfrm>
            <a:off x="1228344" y="918531"/>
            <a:ext cx="822960" cy="34747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DAC0B8A4-180A-4DFD-992E-AA4B637FA6B9}"/>
              </a:ext>
            </a:extLst>
          </p:cNvPr>
          <p:cNvSpPr/>
          <p:nvPr/>
        </p:nvSpPr>
        <p:spPr>
          <a:xfrm>
            <a:off x="1281684" y="4738819"/>
            <a:ext cx="822960" cy="34747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1D407DF4-330F-4A8D-A5F1-DE62D027CA99}"/>
              </a:ext>
            </a:extLst>
          </p:cNvPr>
          <p:cNvSpPr/>
          <p:nvPr/>
        </p:nvSpPr>
        <p:spPr>
          <a:xfrm>
            <a:off x="1210056" y="1827016"/>
            <a:ext cx="822960" cy="34747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534CB309-CAAE-4D0D-845A-51708B4D9210}"/>
              </a:ext>
            </a:extLst>
          </p:cNvPr>
          <p:cNvSpPr/>
          <p:nvPr/>
        </p:nvSpPr>
        <p:spPr>
          <a:xfrm>
            <a:off x="1175004" y="2828675"/>
            <a:ext cx="929640" cy="34747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4B2BCE47-2815-43ED-B45A-A1970A0D643C}"/>
              </a:ext>
            </a:extLst>
          </p:cNvPr>
          <p:cNvSpPr/>
          <p:nvPr/>
        </p:nvSpPr>
        <p:spPr>
          <a:xfrm>
            <a:off x="1175004" y="3771796"/>
            <a:ext cx="822960" cy="34747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1AB24E-C0DD-4BDF-9627-01415231251B}"/>
              </a:ext>
            </a:extLst>
          </p:cNvPr>
          <p:cNvSpPr/>
          <p:nvPr/>
        </p:nvSpPr>
        <p:spPr>
          <a:xfrm>
            <a:off x="2631705" y="811736"/>
            <a:ext cx="1500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জন্ডিস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3F247F-7A40-4D67-B596-EF09A47722BC}"/>
              </a:ext>
            </a:extLst>
          </p:cNvPr>
          <p:cNvSpPr/>
          <p:nvPr/>
        </p:nvSpPr>
        <p:spPr>
          <a:xfrm>
            <a:off x="2631705" y="1755906"/>
            <a:ext cx="1892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কলেরা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C5B666-8AF9-4473-BC40-373223B50C3C}"/>
              </a:ext>
            </a:extLst>
          </p:cNvPr>
          <p:cNvSpPr/>
          <p:nvPr/>
        </p:nvSpPr>
        <p:spPr>
          <a:xfrm>
            <a:off x="2607036" y="2700076"/>
            <a:ext cx="1645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আমাশয়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BDA0A8-58F1-46DB-B5E8-A5346E8D97CF}"/>
              </a:ext>
            </a:extLst>
          </p:cNvPr>
          <p:cNvSpPr/>
          <p:nvPr/>
        </p:nvSpPr>
        <p:spPr>
          <a:xfrm>
            <a:off x="2606681" y="3636430"/>
            <a:ext cx="1917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টাইফয়েড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726725-41C2-43D6-8E8A-7369CAAA2958}"/>
              </a:ext>
            </a:extLst>
          </p:cNvPr>
          <p:cNvSpPr/>
          <p:nvPr/>
        </p:nvSpPr>
        <p:spPr>
          <a:xfrm>
            <a:off x="2780294" y="4620167"/>
            <a:ext cx="15953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ডায়রিয়া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98C460-2741-441A-9C97-0A5951D393C2}"/>
              </a:ext>
            </a:extLst>
          </p:cNvPr>
          <p:cNvSpPr/>
          <p:nvPr/>
        </p:nvSpPr>
        <p:spPr>
          <a:xfrm>
            <a:off x="-84515" y="6046264"/>
            <a:ext cx="7545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 প্রাথমিক বিজ্ঞান বইয়ের ৩৮ নং পৃষ্ঠা খোল</a:t>
            </a:r>
            <a:endParaRPr lang="en-US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92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B5AEB45-A950-489F-BD72-50C0296546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515573"/>
              </p:ext>
            </p:extLst>
          </p:nvPr>
        </p:nvGraphicFramePr>
        <p:xfrm>
          <a:off x="4411815" y="1250244"/>
          <a:ext cx="7780185" cy="4357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3" imgW="4875840" imgH="2729880" progId="">
                  <p:embed/>
                </p:oleObj>
              </mc:Choice>
              <mc:Fallback>
                <p:oleObj r:id="rId3" imgW="4875840" imgH="2729880" progId="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1815" y="1250244"/>
                        <a:ext cx="7780185" cy="4357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245696E-44C6-4204-98B4-316005817179}"/>
              </a:ext>
            </a:extLst>
          </p:cNvPr>
          <p:cNvSpPr/>
          <p:nvPr/>
        </p:nvSpPr>
        <p:spPr>
          <a:xfrm>
            <a:off x="4768553" y="537710"/>
            <a:ext cx="3478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</a:t>
            </a:r>
            <a:endParaRPr lang="en-US" sz="2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076B4B-4D22-479B-B539-4AF091264EE5}"/>
              </a:ext>
            </a:extLst>
          </p:cNvPr>
          <p:cNvSpPr/>
          <p:nvPr/>
        </p:nvSpPr>
        <p:spPr>
          <a:xfrm>
            <a:off x="8247390" y="1470397"/>
            <a:ext cx="2855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 স্যালাইন তৈরি 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75864A-A9BF-49B1-B657-0D6FE8A720C7}"/>
              </a:ext>
            </a:extLst>
          </p:cNvPr>
          <p:cNvSpPr/>
          <p:nvPr/>
        </p:nvSpPr>
        <p:spPr>
          <a:xfrm>
            <a:off x="2810012" y="6027902"/>
            <a:ext cx="8544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ডায়রিয়া হলে অবশ্যই খাবার স্যালাইন খেতে হবে।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88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418B84-A13C-40A3-94A6-76219D5A1CC8}"/>
              </a:ext>
            </a:extLst>
          </p:cNvPr>
          <p:cNvSpPr/>
          <p:nvPr/>
        </p:nvSpPr>
        <p:spPr>
          <a:xfrm>
            <a:off x="1081653" y="951182"/>
            <a:ext cx="4519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 স্যালাইন তৈরি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নিয়মঃ</a:t>
            </a:r>
            <a:endParaRPr lang="en-US" sz="280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7F3F90B-4FD5-4A0F-B3F3-CC83B95469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171313"/>
              </p:ext>
            </p:extLst>
          </p:nvPr>
        </p:nvGraphicFramePr>
        <p:xfrm>
          <a:off x="396240" y="1918088"/>
          <a:ext cx="2764005" cy="2436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r:id="rId3" imgW="1929960" imgH="1701360" progId="">
                  <p:embed/>
                </p:oleObj>
              </mc:Choice>
              <mc:Fallback>
                <p:oleObj r:id="rId3" imgW="1929960" imgH="1701360" progId="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" y="1918088"/>
                        <a:ext cx="2764005" cy="2436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9B7B869-0EF8-4922-8F99-58B6C9E660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549534"/>
              </p:ext>
            </p:extLst>
          </p:nvPr>
        </p:nvGraphicFramePr>
        <p:xfrm>
          <a:off x="3511482" y="1627140"/>
          <a:ext cx="2709453" cy="272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r:id="rId5" imgW="1891800" imgH="1904760" progId="">
                  <p:embed/>
                </p:oleObj>
              </mc:Choice>
              <mc:Fallback>
                <p:oleObj r:id="rId5" imgW="1891800" imgH="1904760" progId="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11482" y="1627140"/>
                        <a:ext cx="2709453" cy="2727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70A39D2-8CD1-4624-B507-6C86F8DFAF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300969"/>
              </p:ext>
            </p:extLst>
          </p:nvPr>
        </p:nvGraphicFramePr>
        <p:xfrm>
          <a:off x="7177653" y="1474402"/>
          <a:ext cx="2563978" cy="2382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r:id="rId7" imgW="1790280" imgH="1663200" progId="">
                  <p:embed/>
                </p:oleObj>
              </mc:Choice>
              <mc:Fallback>
                <p:oleObj r:id="rId7" imgW="1790280" imgH="1663200" progId="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77653" y="1474402"/>
                        <a:ext cx="2563978" cy="2382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012FB23-8660-4552-9DFC-07F7433278EE}"/>
              </a:ext>
            </a:extLst>
          </p:cNvPr>
          <p:cNvSpPr/>
          <p:nvPr/>
        </p:nvSpPr>
        <p:spPr>
          <a:xfrm>
            <a:off x="1081653" y="2694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মধ্যে কে কে জান, বাড়িতে কীভাবে খাবার স্যালাইন তৈরি করতে হয়?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7A8B50-8F40-4A0C-8216-852F776E7C52}"/>
              </a:ext>
            </a:extLst>
          </p:cNvPr>
          <p:cNvSpPr/>
          <p:nvPr/>
        </p:nvSpPr>
        <p:spPr>
          <a:xfrm>
            <a:off x="396240" y="4429131"/>
            <a:ext cx="2593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 লিটার নিরাপদ পানি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22EB88-2195-4D70-A341-324EBB5202DB}"/>
              </a:ext>
            </a:extLst>
          </p:cNvPr>
          <p:cNvSpPr/>
          <p:nvPr/>
        </p:nvSpPr>
        <p:spPr>
          <a:xfrm>
            <a:off x="3511482" y="4507515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চিমটি লবন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F2547B-6FC0-4861-BFFA-C22DD3383361}"/>
              </a:ext>
            </a:extLst>
          </p:cNvPr>
          <p:cNvSpPr txBox="1"/>
          <p:nvPr/>
        </p:nvSpPr>
        <p:spPr>
          <a:xfrm>
            <a:off x="6981016" y="4136743"/>
            <a:ext cx="2448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মুঠো গুড়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F6661C-9A62-4562-A06B-67B23249A311}"/>
              </a:ext>
            </a:extLst>
          </p:cNvPr>
          <p:cNvSpPr/>
          <p:nvPr/>
        </p:nvSpPr>
        <p:spPr>
          <a:xfrm>
            <a:off x="597408" y="58974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 এবং গুড় পানিতে মিশিয়ে নিজেদের বাড়িতে সহজেই খাবার স্যালাইন তৈরি করা যায়।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03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6E5C4E-CC4D-4D37-B2B4-AEAE5C0B9421}"/>
              </a:ext>
            </a:extLst>
          </p:cNvPr>
          <p:cNvSpPr/>
          <p:nvPr/>
        </p:nvSpPr>
        <p:spPr>
          <a:xfrm>
            <a:off x="5622152" y="3244334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B7394A-CCA9-47A8-966F-9C5E14A75279}"/>
              </a:ext>
            </a:extLst>
          </p:cNvPr>
          <p:cNvSpPr/>
          <p:nvPr/>
        </p:nvSpPr>
        <p:spPr>
          <a:xfrm>
            <a:off x="271328" y="2844225"/>
            <a:ext cx="11107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পানিবাহিত রোগ প্রতিরোধে আমরা আর কী কী কাজ করতে পারি?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3E5C3F-0D72-43AC-9EAF-9A9CAC597A37}"/>
              </a:ext>
            </a:extLst>
          </p:cNvPr>
          <p:cNvSpPr/>
          <p:nvPr/>
        </p:nvSpPr>
        <p:spPr>
          <a:xfrm>
            <a:off x="4972936" y="318254"/>
            <a:ext cx="2779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9AF3B8-88C5-4F53-AC39-62B12295CD53}"/>
              </a:ext>
            </a:extLst>
          </p:cNvPr>
          <p:cNvSpPr/>
          <p:nvPr/>
        </p:nvSpPr>
        <p:spPr>
          <a:xfrm>
            <a:off x="1054608" y="472653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bn-IN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 বসে দু’জনে আলোচনা কর পানিবাহিত রোগ প্রতিরোধে তুমি কী করবে। আলোচনা করে নিজেদের খাতায় লিখ।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90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34DA01C0-1279-49F9-8E73-87F527529169}"/>
              </a:ext>
            </a:extLst>
          </p:cNvPr>
          <p:cNvSpPr/>
          <p:nvPr/>
        </p:nvSpPr>
        <p:spPr>
          <a:xfrm>
            <a:off x="535040" y="1508559"/>
            <a:ext cx="561109" cy="498764"/>
          </a:xfrm>
          <a:prstGeom prst="star5">
            <a:avLst>
              <a:gd name="adj" fmla="val 1347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476B44FE-CE9D-4765-87EF-2EC243701194}"/>
              </a:ext>
            </a:extLst>
          </p:cNvPr>
          <p:cNvSpPr/>
          <p:nvPr/>
        </p:nvSpPr>
        <p:spPr>
          <a:xfrm>
            <a:off x="535041" y="685329"/>
            <a:ext cx="561109" cy="4987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51B50262-2723-4F32-968C-0666E0E62385}"/>
              </a:ext>
            </a:extLst>
          </p:cNvPr>
          <p:cNvSpPr/>
          <p:nvPr/>
        </p:nvSpPr>
        <p:spPr>
          <a:xfrm>
            <a:off x="539738" y="2312593"/>
            <a:ext cx="561109" cy="4987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2BE0315D-CF7E-4991-B4A1-20C72738C59C}"/>
              </a:ext>
            </a:extLst>
          </p:cNvPr>
          <p:cNvSpPr/>
          <p:nvPr/>
        </p:nvSpPr>
        <p:spPr>
          <a:xfrm>
            <a:off x="601470" y="3135823"/>
            <a:ext cx="561109" cy="4987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CD47BFF2-6025-4A37-85A5-AC31DAB9840B}"/>
              </a:ext>
            </a:extLst>
          </p:cNvPr>
          <p:cNvSpPr/>
          <p:nvPr/>
        </p:nvSpPr>
        <p:spPr>
          <a:xfrm>
            <a:off x="627675" y="4088325"/>
            <a:ext cx="561109" cy="4987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30E4BE-4DD2-4583-8324-714ED5658BAF}"/>
              </a:ext>
            </a:extLst>
          </p:cNvPr>
          <p:cNvSpPr/>
          <p:nvPr/>
        </p:nvSpPr>
        <p:spPr>
          <a:xfrm>
            <a:off x="539738" y="31137"/>
            <a:ext cx="5476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পানিবাহিত রোগ প্রতিরোধে করণীয়ঃ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197717-1474-439D-BC60-3B95E30E70CC}"/>
              </a:ext>
            </a:extLst>
          </p:cNvPr>
          <p:cNvSpPr/>
          <p:nvPr/>
        </p:nvSpPr>
        <p:spPr>
          <a:xfrm>
            <a:off x="5118007" y="3244334"/>
            <a:ext cx="195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নিরাপদ পানি পান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2A19FC-59C3-4BAB-8B5B-C7722943835B}"/>
              </a:ext>
            </a:extLst>
          </p:cNvPr>
          <p:cNvSpPr/>
          <p:nvPr/>
        </p:nvSpPr>
        <p:spPr>
          <a:xfrm>
            <a:off x="5118007" y="3244334"/>
            <a:ext cx="195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নিরাপদ পানি পান 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7C711E-17EE-48EE-BADF-658E3308CA30}"/>
              </a:ext>
            </a:extLst>
          </p:cNvPr>
          <p:cNvSpPr/>
          <p:nvPr/>
        </p:nvSpPr>
        <p:spPr>
          <a:xfrm>
            <a:off x="1445828" y="722428"/>
            <a:ext cx="2542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নিরাপদ পানি পান </a:t>
            </a:r>
            <a:endParaRPr lang="en-US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251C60-8686-4939-A45D-4D26CC9D9B5C}"/>
              </a:ext>
            </a:extLst>
          </p:cNvPr>
          <p:cNvSpPr/>
          <p:nvPr/>
        </p:nvSpPr>
        <p:spPr>
          <a:xfrm>
            <a:off x="1445828" y="1545658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নিরাপদ পানি দিয়ে খাবার তৈরি </a:t>
            </a: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E6CE8A-619A-4C44-8829-BAECC41D9589}"/>
              </a:ext>
            </a:extLst>
          </p:cNvPr>
          <p:cNvSpPr/>
          <p:nvPr/>
        </p:nvSpPr>
        <p:spPr>
          <a:xfrm>
            <a:off x="1445828" y="2285784"/>
            <a:ext cx="6555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নিরাপদ পানি দিয়ে খাবার তৈরি করতে হবে।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367D84-FB02-4069-B33E-0C508E00482C}"/>
              </a:ext>
            </a:extLst>
          </p:cNvPr>
          <p:cNvSpPr/>
          <p:nvPr/>
        </p:nvSpPr>
        <p:spPr>
          <a:xfrm>
            <a:off x="1367306" y="3104248"/>
            <a:ext cx="5921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নিরাপদ পানি দিয়ে গোসল করতে হবে।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CAE1CA-A192-4E83-9E0F-D212D30B0BDE}"/>
              </a:ext>
            </a:extLst>
          </p:cNvPr>
          <p:cNvSpPr/>
          <p:nvPr/>
        </p:nvSpPr>
        <p:spPr>
          <a:xfrm>
            <a:off x="1445828" y="3270984"/>
            <a:ext cx="5077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নিরাপদ পানি দিয়ে গোসল করতে হবে।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AB0739-780F-4AC6-8ECA-32CFE1F2AE5F}"/>
              </a:ext>
            </a:extLst>
          </p:cNvPr>
          <p:cNvSpPr/>
          <p:nvPr/>
        </p:nvSpPr>
        <p:spPr>
          <a:xfrm>
            <a:off x="1575277" y="4217757"/>
            <a:ext cx="5184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নিরাপদ পানি ব্যবহার করতে হবে।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96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5 Points 1">
            <a:extLst>
              <a:ext uri="{FF2B5EF4-FFF2-40B4-BE49-F238E27FC236}">
                <a16:creationId xmlns:a16="http://schemas.microsoft.com/office/drawing/2014/main" id="{5DFC352E-71C5-4DE0-917C-BADAE0F4541F}"/>
              </a:ext>
            </a:extLst>
          </p:cNvPr>
          <p:cNvSpPr/>
          <p:nvPr/>
        </p:nvSpPr>
        <p:spPr>
          <a:xfrm>
            <a:off x="182354" y="554481"/>
            <a:ext cx="561109" cy="4987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9AE3DF61-613E-42AD-802B-4AF3BB32A36D}"/>
              </a:ext>
            </a:extLst>
          </p:cNvPr>
          <p:cNvSpPr/>
          <p:nvPr/>
        </p:nvSpPr>
        <p:spPr>
          <a:xfrm>
            <a:off x="462452" y="3945669"/>
            <a:ext cx="561109" cy="4987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2E4F3400-5AA7-4C04-8FEC-4AA3D1AA7E97}"/>
              </a:ext>
            </a:extLst>
          </p:cNvPr>
          <p:cNvSpPr/>
          <p:nvPr/>
        </p:nvSpPr>
        <p:spPr>
          <a:xfrm>
            <a:off x="163784" y="1624633"/>
            <a:ext cx="561109" cy="4987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FC0F8E8-358E-4704-BA1E-2EACDF39A9BE}"/>
              </a:ext>
            </a:extLst>
          </p:cNvPr>
          <p:cNvSpPr/>
          <p:nvPr/>
        </p:nvSpPr>
        <p:spPr>
          <a:xfrm>
            <a:off x="181898" y="2708207"/>
            <a:ext cx="561109" cy="4987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40E393-11E7-4006-8EB0-552701D7E020}"/>
              </a:ext>
            </a:extLst>
          </p:cNvPr>
          <p:cNvSpPr/>
          <p:nvPr/>
        </p:nvSpPr>
        <p:spPr>
          <a:xfrm>
            <a:off x="686712" y="667259"/>
            <a:ext cx="8642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খাওয়ার আগে এবং পরে পরিস্কার পানিতে হাত ধুইতে হবে।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BE29BC-7C4A-4166-A2E3-BBFD3609F34F}"/>
              </a:ext>
            </a:extLst>
          </p:cNvPr>
          <p:cNvSpPr/>
          <p:nvPr/>
        </p:nvSpPr>
        <p:spPr>
          <a:xfrm>
            <a:off x="1115514" y="1661732"/>
            <a:ext cx="778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টয়লেট ব্যবহারের পর ভা।লভাবে সাবান দিয়ে হাত ধুইতে হবে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CA4F12-08B1-4995-BDC5-807881FEE38C}"/>
              </a:ext>
            </a:extLst>
          </p:cNvPr>
          <p:cNvSpPr/>
          <p:nvPr/>
        </p:nvSpPr>
        <p:spPr>
          <a:xfrm>
            <a:off x="1115514" y="2688712"/>
            <a:ext cx="4767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স্বাস্থ্যসম্মত টয়লেট ব্যবহার </a:t>
            </a:r>
            <a:endParaRPr lang="en-US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289936-9FE5-4CFE-9464-2CD886EA480D}"/>
              </a:ext>
            </a:extLst>
          </p:cNvPr>
          <p:cNvSpPr/>
          <p:nvPr/>
        </p:nvSpPr>
        <p:spPr>
          <a:xfrm>
            <a:off x="1762061" y="3921213"/>
            <a:ext cx="7346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নিজেকে সব সময় পরিস্কার পরিচ্ছন্ন রাখতে হবে।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72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E22EA5-53FC-4902-979C-267DC66A9461}"/>
              </a:ext>
            </a:extLst>
          </p:cNvPr>
          <p:cNvSpPr/>
          <p:nvPr/>
        </p:nvSpPr>
        <p:spPr>
          <a:xfrm>
            <a:off x="3461054" y="206666"/>
            <a:ext cx="2294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2FC681-7DB0-45CD-9F87-C8F47E8E65A1}"/>
              </a:ext>
            </a:extLst>
          </p:cNvPr>
          <p:cNvSpPr/>
          <p:nvPr/>
        </p:nvSpPr>
        <p:spPr>
          <a:xfrm>
            <a:off x="1269287" y="1508524"/>
            <a:ext cx="1191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 দল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39D720-02D9-46CB-8602-D0EA8F7C0AEE}"/>
              </a:ext>
            </a:extLst>
          </p:cNvPr>
          <p:cNvSpPr/>
          <p:nvPr/>
        </p:nvSpPr>
        <p:spPr>
          <a:xfrm>
            <a:off x="7051766" y="1323858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 দল</a:t>
            </a:r>
            <a:endParaRPr lang="en-US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BAD372-E676-4C1B-BA8C-5E03106A873C}"/>
              </a:ext>
            </a:extLst>
          </p:cNvPr>
          <p:cNvSpPr/>
          <p:nvPr/>
        </p:nvSpPr>
        <p:spPr>
          <a:xfrm>
            <a:off x="693007" y="2557220"/>
            <a:ext cx="2768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পানির ব্যবহার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F8BBDA-2BE9-4854-A12B-880E0C8D53D3}"/>
              </a:ext>
            </a:extLst>
          </p:cNvPr>
          <p:cNvSpPr/>
          <p:nvPr/>
        </p:nvSpPr>
        <p:spPr>
          <a:xfrm>
            <a:off x="6772843" y="2372554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 ধোয়ার নিয়ম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942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B0321C-200C-4CD0-8712-339B1A981CBD}"/>
              </a:ext>
            </a:extLst>
          </p:cNvPr>
          <p:cNvSpPr/>
          <p:nvPr/>
        </p:nvSpPr>
        <p:spPr>
          <a:xfrm>
            <a:off x="7518544" y="830318"/>
            <a:ext cx="2704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A55C21-D247-4694-94E9-F798695445EF}"/>
              </a:ext>
            </a:extLst>
          </p:cNvPr>
          <p:cNvSpPr/>
          <p:nvPr/>
        </p:nvSpPr>
        <p:spPr>
          <a:xfrm>
            <a:off x="6416911" y="308218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নাছিমা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আক্তার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জোড্ডা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</a:p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as-IN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লকোট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,ক</a:t>
            </a:r>
            <a:r>
              <a:rPr lang="as-IN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০১৭২১১২৪৮৪৬ </a:t>
            </a:r>
            <a:endParaRPr lang="bn-BD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মেইলঃ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nasimagpsat1988@gmail.com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C55140-0354-431C-9B01-8DCBB459A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57" y="83031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27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ACC26F-4B88-43CE-9FE6-75F998623041}"/>
              </a:ext>
            </a:extLst>
          </p:cNvPr>
          <p:cNvSpPr txBox="1"/>
          <p:nvPr/>
        </p:nvSpPr>
        <p:spPr>
          <a:xfrm>
            <a:off x="1270860" y="1348353"/>
            <a:ext cx="7749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নিরাপদ</a:t>
            </a:r>
            <a:r>
              <a:rPr lang="en-US" dirty="0"/>
              <a:t> </a:t>
            </a:r>
            <a:r>
              <a:rPr lang="en-US" dirty="0" err="1"/>
              <a:t>পানির</a:t>
            </a:r>
            <a:r>
              <a:rPr lang="en-US" dirty="0"/>
              <a:t> </a:t>
            </a:r>
            <a:r>
              <a:rPr lang="en-US" dirty="0" err="1"/>
              <a:t>ব্যবহার</a:t>
            </a:r>
            <a:r>
              <a:rPr lang="en-US" dirty="0"/>
              <a:t> ও </a:t>
            </a:r>
            <a:r>
              <a:rPr lang="en-US" dirty="0" err="1"/>
              <a:t>হাত</a:t>
            </a:r>
            <a:r>
              <a:rPr lang="en-US" dirty="0"/>
              <a:t> </a:t>
            </a:r>
            <a:r>
              <a:rPr lang="en-US" dirty="0" err="1"/>
              <a:t>ধোয়ার</a:t>
            </a:r>
            <a:r>
              <a:rPr lang="en-US" dirty="0"/>
              <a:t> </a:t>
            </a:r>
            <a:r>
              <a:rPr lang="en-US" dirty="0" err="1"/>
              <a:t>নিয়ম</a:t>
            </a:r>
            <a:r>
              <a:rPr lang="en-US" dirty="0"/>
              <a:t> </a:t>
            </a:r>
            <a:r>
              <a:rPr lang="en-US" dirty="0" err="1"/>
              <a:t>গুলো</a:t>
            </a:r>
            <a:r>
              <a:rPr lang="en-US" dirty="0"/>
              <a:t> </a:t>
            </a:r>
            <a:r>
              <a:rPr lang="en-US" dirty="0" err="1"/>
              <a:t>আবার</a:t>
            </a:r>
            <a:r>
              <a:rPr lang="en-US" dirty="0"/>
              <a:t> </a:t>
            </a:r>
            <a:r>
              <a:rPr lang="en-US" dirty="0" err="1"/>
              <a:t>দেখে</a:t>
            </a:r>
            <a:r>
              <a:rPr lang="en-US" dirty="0"/>
              <a:t>  </a:t>
            </a:r>
            <a:r>
              <a:rPr lang="en-US" dirty="0" err="1"/>
              <a:t>নেই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BB1762-941D-44C6-9B80-415A0375B573}"/>
              </a:ext>
            </a:extLst>
          </p:cNvPr>
          <p:cNvSpPr/>
          <p:nvPr/>
        </p:nvSpPr>
        <p:spPr>
          <a:xfrm>
            <a:off x="1270860" y="30662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bn-IN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 করা, খাবার তৈরি করা এবং গোসল করার জন্য পরিস্কার ও নিরাপদ পানি ব্যবহার করতে হবে।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630D3D-3967-4508-9359-93A8EE4ADC58}"/>
              </a:ext>
            </a:extLst>
          </p:cNvPr>
          <p:cNvSpPr txBox="1"/>
          <p:nvPr/>
        </p:nvSpPr>
        <p:spPr>
          <a:xfrm>
            <a:off x="1270860" y="2417736"/>
            <a:ext cx="255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নিরাপদ</a:t>
            </a:r>
            <a:r>
              <a:rPr lang="en-US" dirty="0"/>
              <a:t> </a:t>
            </a:r>
            <a:r>
              <a:rPr lang="en-US" dirty="0" err="1"/>
              <a:t>পানির</a:t>
            </a:r>
            <a:r>
              <a:rPr lang="en-US" dirty="0"/>
              <a:t> </a:t>
            </a:r>
            <a:r>
              <a:rPr lang="en-US" dirty="0" err="1"/>
              <a:t>ব্যবহারঃ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CFFD37-B940-4149-BBAF-69D2049035C6}"/>
              </a:ext>
            </a:extLst>
          </p:cNvPr>
          <p:cNvSpPr/>
          <p:nvPr/>
        </p:nvSpPr>
        <p:spPr>
          <a:xfrm>
            <a:off x="1270860" y="47379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bn-IN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ফুটিয়ে, ফিল্টার করে এবং পানি বিশুদ্ধকরণ টেবলেট ব্যবহার করে আমরা পানি নিরাপদ করতে পারি।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692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5EA651-B777-4B33-98EE-E78D6DE1387F}"/>
              </a:ext>
            </a:extLst>
          </p:cNvPr>
          <p:cNvSpPr/>
          <p:nvPr/>
        </p:nvSpPr>
        <p:spPr>
          <a:xfrm>
            <a:off x="1022971" y="1353540"/>
            <a:ext cx="2387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 ধোয়ার নিয়ম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BD5D05-576C-4176-A0A1-617BD5A633E0}"/>
              </a:ext>
            </a:extLst>
          </p:cNvPr>
          <p:cNvSpPr/>
          <p:nvPr/>
        </p:nvSpPr>
        <p:spPr>
          <a:xfrm>
            <a:off x="508000" y="2072750"/>
            <a:ext cx="682172" cy="7402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১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2846904-F834-49F1-A66C-6F36F16252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441915"/>
              </p:ext>
            </p:extLst>
          </p:nvPr>
        </p:nvGraphicFramePr>
        <p:xfrm>
          <a:off x="1146175" y="1536700"/>
          <a:ext cx="1945368" cy="2154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r:id="rId3" imgW="1650600" imgH="1828440" progId="">
                  <p:embed/>
                </p:oleObj>
              </mc:Choice>
              <mc:Fallback>
                <p:oleObj r:id="rId3" imgW="1650600" imgH="1828440" progId="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6175" y="1536700"/>
                        <a:ext cx="1945368" cy="2154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B00A52E-52E6-46B7-8C9E-3B8ABD9B9CA7}"/>
              </a:ext>
            </a:extLst>
          </p:cNvPr>
          <p:cNvSpPr/>
          <p:nvPr/>
        </p:nvSpPr>
        <p:spPr>
          <a:xfrm>
            <a:off x="185610" y="4162775"/>
            <a:ext cx="2502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দিয়ে হাত ভেজানো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FECAE84-984E-4F4D-8778-5DB07AB7343C}"/>
              </a:ext>
            </a:extLst>
          </p:cNvPr>
          <p:cNvSpPr/>
          <p:nvPr/>
        </p:nvSpPr>
        <p:spPr>
          <a:xfrm>
            <a:off x="3947886" y="2072750"/>
            <a:ext cx="653143" cy="568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২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A0FBA1B-E5BE-4466-9DE7-3EF3F1F1F2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205162"/>
              </p:ext>
            </p:extLst>
          </p:nvPr>
        </p:nvGraphicFramePr>
        <p:xfrm>
          <a:off x="5000171" y="1518064"/>
          <a:ext cx="1945368" cy="1726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r:id="rId5" imgW="1917360" imgH="1701360" progId="">
                  <p:embed/>
                </p:oleObj>
              </mc:Choice>
              <mc:Fallback>
                <p:oleObj r:id="rId5" imgW="1917360" imgH="1701360" progId="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00171" y="1518064"/>
                        <a:ext cx="1945368" cy="1726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C250B3C-ECA3-438E-A852-4A74F01A92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569457"/>
              </p:ext>
            </p:extLst>
          </p:nvPr>
        </p:nvGraphicFramePr>
        <p:xfrm>
          <a:off x="7630340" y="2442864"/>
          <a:ext cx="2275349" cy="2197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r:id="rId7" imgW="1485360" imgH="1434600" progId="">
                  <p:embed/>
                </p:oleObj>
              </mc:Choice>
              <mc:Fallback>
                <p:oleObj r:id="rId7" imgW="1485360" imgH="1434600" progId="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30340" y="2442864"/>
                        <a:ext cx="2275349" cy="2197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1FAD5EED-AFED-4ADE-8310-9AEB0E528D84}"/>
              </a:ext>
            </a:extLst>
          </p:cNvPr>
          <p:cNvSpPr/>
          <p:nvPr/>
        </p:nvSpPr>
        <p:spPr>
          <a:xfrm>
            <a:off x="7084879" y="4532107"/>
            <a:ext cx="2550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২০-২৫ সেকেন্ড হাত ঘষা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A41C0E6-E158-4F8A-BC45-161AFEC3AAF3}"/>
              </a:ext>
            </a:extLst>
          </p:cNvPr>
          <p:cNvSpPr/>
          <p:nvPr/>
        </p:nvSpPr>
        <p:spPr>
          <a:xfrm>
            <a:off x="7982857" y="1815205"/>
            <a:ext cx="871310" cy="510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৩</a:t>
            </a:r>
          </a:p>
        </p:txBody>
      </p:sp>
    </p:spTree>
    <p:extLst>
      <p:ext uri="{BB962C8B-B14F-4D97-AF65-F5344CB8AC3E}">
        <p14:creationId xmlns:p14="http://schemas.microsoft.com/office/powerpoint/2010/main" val="30191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BB9A962-6C60-472A-9AFE-8B4B44CF40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033804"/>
              </p:ext>
            </p:extLst>
          </p:nvPr>
        </p:nvGraphicFramePr>
        <p:xfrm>
          <a:off x="695422" y="1121535"/>
          <a:ext cx="2038707" cy="2199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r:id="rId3" imgW="1612440" imgH="1739520" progId="">
                  <p:embed/>
                </p:oleObj>
              </mc:Choice>
              <mc:Fallback>
                <p:oleObj r:id="rId3" imgW="1612440" imgH="1739520" progId="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5422" y="1121535"/>
                        <a:ext cx="2038707" cy="2199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18D1F35-871B-4E52-96BA-83B598B845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380072"/>
              </p:ext>
            </p:extLst>
          </p:nvPr>
        </p:nvGraphicFramePr>
        <p:xfrm>
          <a:off x="3066608" y="1133048"/>
          <a:ext cx="2317585" cy="181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r:id="rId5" imgW="1650600" imgH="1294920" progId="">
                  <p:embed/>
                </p:oleObj>
              </mc:Choice>
              <mc:Fallback>
                <p:oleObj r:id="rId5" imgW="1650600" imgH="1294920" progId="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66608" y="1133048"/>
                        <a:ext cx="2317585" cy="181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EDB8A0A-6A1D-4B37-9360-31580E4E2E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336638"/>
              </p:ext>
            </p:extLst>
          </p:nvPr>
        </p:nvGraphicFramePr>
        <p:xfrm>
          <a:off x="6807809" y="1433056"/>
          <a:ext cx="2085485" cy="1781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r:id="rId7" imgW="1739520" imgH="1485360" progId="">
                  <p:embed/>
                </p:oleObj>
              </mc:Choice>
              <mc:Fallback>
                <p:oleObj r:id="rId7" imgW="1739520" imgH="1485360" progId="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07809" y="1433056"/>
                        <a:ext cx="2085485" cy="1781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F951368-D365-410B-96A9-B783366EB9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737268"/>
              </p:ext>
            </p:extLst>
          </p:nvPr>
        </p:nvGraphicFramePr>
        <p:xfrm>
          <a:off x="8735643" y="2986084"/>
          <a:ext cx="2085485" cy="1781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r:id="rId7" imgW="1739520" imgH="1485360" progId="">
                  <p:embed/>
                </p:oleObj>
              </mc:Choice>
              <mc:Fallback>
                <p:oleObj r:id="rId7" imgW="1739520" imgH="1485360" progId="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35643" y="2986084"/>
                        <a:ext cx="2085485" cy="1781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AE445F0-55DF-4172-8CC0-0770F1A346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737268"/>
              </p:ext>
            </p:extLst>
          </p:nvPr>
        </p:nvGraphicFramePr>
        <p:xfrm>
          <a:off x="8888043" y="3138484"/>
          <a:ext cx="2085485" cy="1781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r:id="rId7" imgW="1739520" imgH="1485360" progId="">
                  <p:embed/>
                </p:oleObj>
              </mc:Choice>
              <mc:Fallback>
                <p:oleObj r:id="rId7" imgW="1739520" imgH="1485360" progId="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88043" y="3138484"/>
                        <a:ext cx="2085485" cy="1781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9B1D347-BD9B-4368-A375-B7A2168C87C6}"/>
              </a:ext>
            </a:extLst>
          </p:cNvPr>
          <p:cNvSpPr/>
          <p:nvPr/>
        </p:nvSpPr>
        <p:spPr>
          <a:xfrm>
            <a:off x="463471" y="3912063"/>
            <a:ext cx="2180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দিয়ে হাত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F3D227-4A24-4F49-B13B-D11ABABF6944}"/>
              </a:ext>
            </a:extLst>
          </p:cNvPr>
          <p:cNvSpPr/>
          <p:nvPr/>
        </p:nvSpPr>
        <p:spPr>
          <a:xfrm>
            <a:off x="870857" y="1433056"/>
            <a:ext cx="772135" cy="744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৪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1D1EDA-29D1-4D44-A54B-1D99660CC619}"/>
              </a:ext>
            </a:extLst>
          </p:cNvPr>
          <p:cNvSpPr/>
          <p:nvPr/>
        </p:nvSpPr>
        <p:spPr>
          <a:xfrm>
            <a:off x="3207657" y="2177143"/>
            <a:ext cx="812800" cy="8089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৫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5097062-9F1E-408D-A835-7CBC3A1F4B92}"/>
              </a:ext>
            </a:extLst>
          </p:cNvPr>
          <p:cNvSpPr/>
          <p:nvPr/>
        </p:nvSpPr>
        <p:spPr>
          <a:xfrm>
            <a:off x="6371469" y="1433056"/>
            <a:ext cx="784074" cy="860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BB28C0-5A85-411E-996A-62350EC75D14}"/>
              </a:ext>
            </a:extLst>
          </p:cNvPr>
          <p:cNvSpPr txBox="1"/>
          <p:nvPr/>
        </p:nvSpPr>
        <p:spPr>
          <a:xfrm>
            <a:off x="3170470" y="2997663"/>
            <a:ext cx="251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পানির</a:t>
            </a:r>
            <a:r>
              <a:rPr lang="en-US" dirty="0"/>
              <a:t> </a:t>
            </a:r>
            <a:r>
              <a:rPr lang="en-US" dirty="0" err="1"/>
              <a:t>কল</a:t>
            </a:r>
            <a:r>
              <a:rPr lang="en-US" dirty="0"/>
              <a:t> </a:t>
            </a:r>
            <a:r>
              <a:rPr lang="en-US" dirty="0" err="1"/>
              <a:t>বন্ধ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3D4C3F-A6CE-441B-934F-E188F8EB6284}"/>
              </a:ext>
            </a:extLst>
          </p:cNvPr>
          <p:cNvSpPr txBox="1"/>
          <p:nvPr/>
        </p:nvSpPr>
        <p:spPr>
          <a:xfrm>
            <a:off x="5384193" y="3429000"/>
            <a:ext cx="3817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সবশেষে</a:t>
            </a:r>
            <a:r>
              <a:rPr lang="en-US" dirty="0"/>
              <a:t> </a:t>
            </a:r>
            <a:r>
              <a:rPr lang="en-US" dirty="0" err="1"/>
              <a:t>হাত</a:t>
            </a:r>
            <a:r>
              <a:rPr lang="en-US" dirty="0"/>
              <a:t> </a:t>
            </a:r>
            <a:r>
              <a:rPr lang="en-US" dirty="0" err="1"/>
              <a:t>ভালো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 </a:t>
            </a:r>
            <a:r>
              <a:rPr lang="en-US" dirty="0" err="1"/>
              <a:t>মোছা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5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9C8F84-7BC9-438E-A2E7-F9DA7F13DA04}"/>
              </a:ext>
            </a:extLst>
          </p:cNvPr>
          <p:cNvSpPr/>
          <p:nvPr/>
        </p:nvSpPr>
        <p:spPr>
          <a:xfrm>
            <a:off x="2714171" y="1488106"/>
            <a:ext cx="4296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B07717-8385-47C2-BC3C-A757E5A90CE2}"/>
              </a:ext>
            </a:extLst>
          </p:cNvPr>
          <p:cNvSpPr/>
          <p:nvPr/>
        </p:nvSpPr>
        <p:spPr>
          <a:xfrm>
            <a:off x="1077344" y="3059668"/>
            <a:ext cx="4924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</a:t>
            </a:r>
            <a:r>
              <a:rPr lang="en-US" sz="2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53648B-0581-4301-AE63-5745EB8A92DD}"/>
              </a:ext>
            </a:extLst>
          </p:cNvPr>
          <p:cNvSpPr/>
          <p:nvPr/>
        </p:nvSpPr>
        <p:spPr>
          <a:xfrm>
            <a:off x="1077344" y="4138787"/>
            <a:ext cx="4543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 রোগ প্রতিরোধের ২ টি উপায় লেখ।</a:t>
            </a:r>
            <a:endParaRPr lang="en-US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95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10475A-BDBC-44D9-B043-FC11C1584FE2}"/>
              </a:ext>
            </a:extLst>
          </p:cNvPr>
          <p:cNvSpPr/>
          <p:nvPr/>
        </p:nvSpPr>
        <p:spPr>
          <a:xfrm>
            <a:off x="2913078" y="3244334"/>
            <a:ext cx="6365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ধন্যবাদ</a:t>
            </a:r>
            <a:r>
              <a:rPr lang="bn-IN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211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849C46-BA02-4DD3-86B6-A0658D96A47F}"/>
              </a:ext>
            </a:extLst>
          </p:cNvPr>
          <p:cNvSpPr txBox="1"/>
          <p:nvPr/>
        </p:nvSpPr>
        <p:spPr>
          <a:xfrm>
            <a:off x="4382086" y="383402"/>
            <a:ext cx="5767753" cy="92333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97AE71-4D07-46E6-8F80-8F870508C490}"/>
              </a:ext>
            </a:extLst>
          </p:cNvPr>
          <p:cNvSpPr/>
          <p:nvPr/>
        </p:nvSpPr>
        <p:spPr>
          <a:xfrm>
            <a:off x="4789473" y="1765535"/>
            <a:ext cx="2941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dirty="0"/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04C330C0-8A5F-4599-BB3D-A08075EEE508}"/>
              </a:ext>
            </a:extLst>
          </p:cNvPr>
          <p:cNvSpPr/>
          <p:nvPr/>
        </p:nvSpPr>
        <p:spPr>
          <a:xfrm>
            <a:off x="1833205" y="3595171"/>
            <a:ext cx="2295478" cy="8420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5740" tIns="102870" rIns="205740" bIns="102870" numCol="1" spcCol="1270" anchor="ctr" anchorCtr="0">
            <a:noAutofit/>
          </a:bodyPr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9A15A55-1A39-467A-8E1D-4F2CECBE0A37}"/>
                  </a:ext>
                </a:extLst>
              </p14:cNvPr>
              <p14:cNvContentPartPr/>
              <p14:nvPr/>
            </p14:nvContentPartPr>
            <p14:xfrm>
              <a:off x="3933526" y="3802823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9A15A55-1A39-467A-8E1D-4F2CECBE0A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24526" y="379382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EC08F28-0EF6-4989-BF6F-4BE4F340BA1A}"/>
              </a:ext>
            </a:extLst>
          </p:cNvPr>
          <p:cNvSpPr txBox="1"/>
          <p:nvPr/>
        </p:nvSpPr>
        <p:spPr>
          <a:xfrm>
            <a:off x="1833206" y="3429000"/>
            <a:ext cx="35569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শ্রেণিঃচতুর্থ</a:t>
            </a:r>
            <a:endParaRPr lang="en-US" dirty="0"/>
          </a:p>
          <a:p>
            <a:r>
              <a:rPr lang="en-US" dirty="0" err="1"/>
              <a:t>পাঠঃ</a:t>
            </a:r>
            <a:r>
              <a:rPr lang="en-US" dirty="0"/>
              <a:t> </a:t>
            </a:r>
            <a:r>
              <a:rPr lang="en-US" dirty="0" err="1"/>
              <a:t>স্বাস্থবিধি</a:t>
            </a:r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পাঠের</a:t>
            </a:r>
            <a:r>
              <a:rPr lang="en-US" dirty="0"/>
              <a:t> </a:t>
            </a:r>
            <a:r>
              <a:rPr lang="en-US" dirty="0" err="1"/>
              <a:t>অংশঃ</a:t>
            </a:r>
            <a:r>
              <a:rPr lang="as-IN" dirty="0"/>
              <a:t>হ</a:t>
            </a:r>
            <a:r>
              <a:rPr lang="en-US" dirty="0" err="1"/>
              <a:t>পানি</a:t>
            </a:r>
            <a:r>
              <a:rPr lang="en-US" dirty="0"/>
              <a:t> </a:t>
            </a:r>
            <a:r>
              <a:rPr lang="en-US" dirty="0" err="1"/>
              <a:t>বাহিত</a:t>
            </a:r>
            <a:r>
              <a:rPr lang="en-US" dirty="0"/>
              <a:t> </a:t>
            </a:r>
            <a:r>
              <a:rPr lang="en-US" dirty="0" err="1"/>
              <a:t>রোগ</a:t>
            </a:r>
            <a:endParaRPr lang="en-US" dirty="0"/>
          </a:p>
          <a:p>
            <a:r>
              <a:rPr lang="en-US" dirty="0"/>
              <a:t>সময়ঃ৫০ </a:t>
            </a:r>
            <a:r>
              <a:rPr lang="en-US" dirty="0" err="1"/>
              <a:t>মিঃ</a:t>
            </a:r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6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BF23AE-F8CA-46B8-9573-F807227C2A2B}"/>
              </a:ext>
            </a:extLst>
          </p:cNvPr>
          <p:cNvSpPr/>
          <p:nvPr/>
        </p:nvSpPr>
        <p:spPr>
          <a:xfrm>
            <a:off x="4589116" y="669577"/>
            <a:ext cx="3278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 পাঠ শেষে শিক্ষার্থীরা...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FE6553-3CBE-42DA-9810-40C4E9DC31DA}"/>
              </a:ext>
            </a:extLst>
          </p:cNvPr>
          <p:cNvSpPr/>
          <p:nvPr/>
        </p:nvSpPr>
        <p:spPr>
          <a:xfrm>
            <a:off x="3069370" y="3244334"/>
            <a:ext cx="7515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৯.২.১ পানিবাহি৯.২.১ পানিবাহিত রোগের ক্ষতিকর প্রভাব বর্ণনা করতে পারবে।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 রোগের ক্ষতিকর প্রভাব বর্ণনা করতে পারবে।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A469C2-FF36-425E-96A5-554BCE4D9146}"/>
              </a:ext>
            </a:extLst>
          </p:cNvPr>
          <p:cNvSpPr txBox="1"/>
          <p:nvPr/>
        </p:nvSpPr>
        <p:spPr>
          <a:xfrm>
            <a:off x="1719072" y="2267712"/>
            <a:ext cx="9235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৯.</a:t>
            </a:r>
            <a:r>
              <a:rPr lang="as-IN" dirty="0">
                <a:solidFill>
                  <a:srgbClr val="7030A0"/>
                </a:solidFill>
              </a:rPr>
              <a:t>২</a:t>
            </a:r>
            <a:r>
              <a:rPr lang="en-US" dirty="0">
                <a:solidFill>
                  <a:srgbClr val="7030A0"/>
                </a:solidFill>
              </a:rPr>
              <a:t>.</a:t>
            </a:r>
            <a:r>
              <a:rPr lang="as-IN" dirty="0">
                <a:solidFill>
                  <a:srgbClr val="7030A0"/>
                </a:solidFill>
              </a:rPr>
              <a:t>১</a:t>
            </a:r>
            <a:r>
              <a:rPr lang="en-US" dirty="0">
                <a:solidFill>
                  <a:srgbClr val="7030A0"/>
                </a:solidFill>
              </a:rPr>
              <a:t>  </a:t>
            </a:r>
            <a:r>
              <a:rPr lang="en-US" dirty="0" err="1">
                <a:solidFill>
                  <a:srgbClr val="7030A0"/>
                </a:solidFill>
              </a:rPr>
              <a:t>পানিবাহিত</a:t>
            </a:r>
            <a:r>
              <a:rPr lang="en-US" dirty="0">
                <a:solidFill>
                  <a:srgbClr val="7030A0"/>
                </a:solidFill>
              </a:rPr>
              <a:t>  </a:t>
            </a:r>
            <a:r>
              <a:rPr lang="en-US" dirty="0" err="1">
                <a:solidFill>
                  <a:srgbClr val="7030A0"/>
                </a:solidFill>
              </a:rPr>
              <a:t>রোগের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ক্ষতিক</a:t>
            </a:r>
            <a:r>
              <a:rPr lang="as-IN" dirty="0">
                <a:solidFill>
                  <a:srgbClr val="7030A0"/>
                </a:solidFill>
              </a:rPr>
              <a:t>র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প্রভাব</a:t>
            </a:r>
            <a:r>
              <a:rPr lang="en-US" dirty="0">
                <a:solidFill>
                  <a:srgbClr val="7030A0"/>
                </a:solidFill>
              </a:rPr>
              <a:t>  </a:t>
            </a:r>
            <a:r>
              <a:rPr lang="as-IN" dirty="0">
                <a:solidFill>
                  <a:srgbClr val="7030A0"/>
                </a:solidFill>
              </a:rPr>
              <a:t>ব</a:t>
            </a:r>
            <a:r>
              <a:rPr lang="en-US" dirty="0" err="1">
                <a:solidFill>
                  <a:srgbClr val="7030A0"/>
                </a:solidFill>
              </a:rPr>
              <a:t>র্ণ্না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করতে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পারবে</a:t>
            </a:r>
            <a:r>
              <a:rPr lang="en-US" dirty="0">
                <a:solidFill>
                  <a:srgbClr val="7030A0"/>
                </a:solidFill>
              </a:rPr>
              <a:t>।</a:t>
            </a:r>
          </a:p>
          <a:p>
            <a:r>
              <a:rPr lang="en-US" dirty="0">
                <a:solidFill>
                  <a:srgbClr val="7030A0"/>
                </a:solidFill>
              </a:rPr>
              <a:t>৯.</a:t>
            </a:r>
            <a:r>
              <a:rPr lang="as-IN" dirty="0">
                <a:solidFill>
                  <a:srgbClr val="7030A0"/>
                </a:solidFill>
              </a:rPr>
              <a:t>২</a:t>
            </a:r>
            <a:r>
              <a:rPr lang="en-US" dirty="0">
                <a:solidFill>
                  <a:srgbClr val="7030A0"/>
                </a:solidFill>
              </a:rPr>
              <a:t>.</a:t>
            </a:r>
            <a:r>
              <a:rPr lang="as-IN" dirty="0">
                <a:solidFill>
                  <a:srgbClr val="7030A0"/>
                </a:solidFill>
              </a:rPr>
              <a:t>২</a:t>
            </a:r>
            <a:r>
              <a:rPr lang="en-US" dirty="0">
                <a:solidFill>
                  <a:srgbClr val="7030A0"/>
                </a:solidFill>
              </a:rPr>
              <a:t>  </a:t>
            </a:r>
            <a:r>
              <a:rPr lang="en-US" dirty="0" err="1">
                <a:solidFill>
                  <a:srgbClr val="7030A0"/>
                </a:solidFill>
              </a:rPr>
              <a:t>পানিবাহিত</a:t>
            </a:r>
            <a:r>
              <a:rPr lang="en-US" dirty="0">
                <a:solidFill>
                  <a:srgbClr val="7030A0"/>
                </a:solidFill>
              </a:rPr>
              <a:t>  </a:t>
            </a:r>
            <a:r>
              <a:rPr lang="en-US" dirty="0" err="1">
                <a:solidFill>
                  <a:srgbClr val="7030A0"/>
                </a:solidFill>
              </a:rPr>
              <a:t>রোগ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প্রতিরোধ</a:t>
            </a:r>
            <a:r>
              <a:rPr lang="en-US" dirty="0">
                <a:solidFill>
                  <a:srgbClr val="7030A0"/>
                </a:solidFill>
              </a:rPr>
              <a:t>   </a:t>
            </a:r>
            <a:r>
              <a:rPr lang="en-US" dirty="0" err="1">
                <a:solidFill>
                  <a:srgbClr val="7030A0"/>
                </a:solidFill>
              </a:rPr>
              <a:t>সম্পকে</a:t>
            </a:r>
            <a:r>
              <a:rPr lang="en-US" dirty="0">
                <a:solidFill>
                  <a:srgbClr val="7030A0"/>
                </a:solidFill>
              </a:rPr>
              <a:t> ব</a:t>
            </a:r>
            <a:r>
              <a:rPr lang="as-IN" dirty="0">
                <a:solidFill>
                  <a:srgbClr val="7030A0"/>
                </a:solidFill>
              </a:rPr>
              <a:t>ল</a:t>
            </a:r>
            <a:r>
              <a:rPr lang="en-US" dirty="0" err="1">
                <a:solidFill>
                  <a:srgbClr val="7030A0"/>
                </a:solidFill>
              </a:rPr>
              <a:t>তে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পারবে</a:t>
            </a:r>
            <a:r>
              <a:rPr lang="en-US" dirty="0">
                <a:solidFill>
                  <a:srgbClr val="7030A0"/>
                </a:solidFill>
              </a:rPr>
              <a:t>।</a:t>
            </a:r>
          </a:p>
          <a:p>
            <a:r>
              <a:rPr lang="as-IN" dirty="0">
                <a:solidFill>
                  <a:schemeClr val="bg1"/>
                </a:solidFill>
                <a:latin typeface="NikoshBAN" pitchFamily="2" charset="0"/>
              </a:rPr>
              <a:t>৯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</a:rPr>
              <a:t> ৯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419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EBDAA6-0CC8-4E55-83BF-F85EAF441C72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 পানি দূষণের কারণ সম্পর্কে</a:t>
            </a:r>
            <a:r>
              <a:rPr lang="en-US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en-US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bn-IN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জেনেছি। আজ আ</a:t>
            </a:r>
            <a:r>
              <a:rPr lang="en-US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bn-IN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bn-IN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একবার </a:t>
            </a:r>
            <a:r>
              <a:rPr lang="en-US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bn-IN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587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1DA828-A837-407F-827C-8E571FB05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17"/>
            <a:ext cx="12191999" cy="68666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56C854-0B34-4C86-A712-17CC63B84BEA}"/>
              </a:ext>
            </a:extLst>
          </p:cNvPr>
          <p:cNvSpPr/>
          <p:nvPr/>
        </p:nvSpPr>
        <p:spPr>
          <a:xfrm>
            <a:off x="3968496" y="0"/>
            <a:ext cx="762609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2400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IN" sz="44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পূর্ব পাঠঃ পানি দূষণের কারণ।</a:t>
            </a:r>
          </a:p>
        </p:txBody>
      </p:sp>
    </p:spTree>
    <p:extLst>
      <p:ext uri="{BB962C8B-B14F-4D97-AF65-F5344CB8AC3E}">
        <p14:creationId xmlns:p14="http://schemas.microsoft.com/office/powerpoint/2010/main" val="363090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01B9F9C-C3E6-4197-A433-D38C96AE60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868154"/>
              </p:ext>
            </p:extLst>
          </p:nvPr>
        </p:nvGraphicFramePr>
        <p:xfrm>
          <a:off x="915988" y="354013"/>
          <a:ext cx="10361612" cy="515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3" imgW="10361880" imgH="5155200" progId="">
                  <p:embed/>
                </p:oleObj>
              </mc:Choice>
              <mc:Fallback>
                <p:oleObj r:id="rId3" imgW="10361880" imgH="5155200" progId="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5988" y="354013"/>
                        <a:ext cx="10361612" cy="5154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2348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20D26A-D9FE-48C9-87DE-07A08C2A6F60}"/>
              </a:ext>
            </a:extLst>
          </p:cNvPr>
          <p:cNvSpPr/>
          <p:nvPr/>
        </p:nvSpPr>
        <p:spPr>
          <a:xfrm>
            <a:off x="4181534" y="425303"/>
            <a:ext cx="51090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defTabSz="2400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IN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704E03-4E2F-45FE-B3C8-F4AFA3C34666}"/>
              </a:ext>
            </a:extLst>
          </p:cNvPr>
          <p:cNvSpPr/>
          <p:nvPr/>
        </p:nvSpPr>
        <p:spPr>
          <a:xfrm>
            <a:off x="3048000" y="2053239"/>
            <a:ext cx="60960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 defTabSz="2400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IN" sz="9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রোগ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D46783-E2C8-402F-ACB2-2CC070872BD0}"/>
              </a:ext>
            </a:extLst>
          </p:cNvPr>
          <p:cNvSpPr/>
          <p:nvPr/>
        </p:nvSpPr>
        <p:spPr>
          <a:xfrm>
            <a:off x="658368" y="2053239"/>
            <a:ext cx="1080820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2400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IN" sz="96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পানিবাহিত রোগ</a:t>
            </a:r>
          </a:p>
        </p:txBody>
      </p:sp>
    </p:spTree>
    <p:extLst>
      <p:ext uri="{BB962C8B-B14F-4D97-AF65-F5344CB8AC3E}">
        <p14:creationId xmlns:p14="http://schemas.microsoft.com/office/powerpoint/2010/main" val="444741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39C68D-7DDF-4306-81C2-994349D441B0}"/>
              </a:ext>
            </a:extLst>
          </p:cNvPr>
          <p:cNvSpPr/>
          <p:nvPr/>
        </p:nvSpPr>
        <p:spPr>
          <a:xfrm>
            <a:off x="3048000" y="2998113"/>
            <a:ext cx="8491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গত ক্লাসে তোমরা যে ছকটি তৈরি করেছ তার উপর ভিত্তি করে আজ আমরা</a:t>
            </a:r>
            <a:r>
              <a:rPr lang="bn-IN" sz="36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পানিবাহিত রোগ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 জানব</a:t>
            </a:r>
            <a:r>
              <a:rPr lang="bn-IN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44906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229</TotalTime>
  <Words>590</Words>
  <Application>Microsoft Office PowerPoint</Application>
  <PresentationFormat>Widescreen</PresentationFormat>
  <Paragraphs>98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NikoshBAN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LAPTOP</dc:creator>
  <cp:lastModifiedBy>DELL LAPTOP</cp:lastModifiedBy>
  <cp:revision>21</cp:revision>
  <dcterms:created xsi:type="dcterms:W3CDTF">2020-09-27T06:20:38Z</dcterms:created>
  <dcterms:modified xsi:type="dcterms:W3CDTF">2020-09-28T07:36:42Z</dcterms:modified>
</cp:coreProperties>
</file>