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653" r:id="rId2"/>
    <p:sldMasterId id="2147484671" r:id="rId3"/>
  </p:sldMasterIdLst>
  <p:notesMasterIdLst>
    <p:notesMasterId r:id="rId29"/>
  </p:notesMasterIdLst>
  <p:handoutMasterIdLst>
    <p:handoutMasterId r:id="rId30"/>
  </p:handoutMasterIdLst>
  <p:sldIdLst>
    <p:sldId id="479" r:id="rId4"/>
    <p:sldId id="449" r:id="rId5"/>
    <p:sldId id="473" r:id="rId6"/>
    <p:sldId id="467" r:id="rId7"/>
    <p:sldId id="436" r:id="rId8"/>
    <p:sldId id="451" r:id="rId9"/>
    <p:sldId id="438" r:id="rId10"/>
    <p:sldId id="450" r:id="rId11"/>
    <p:sldId id="468" r:id="rId12"/>
    <p:sldId id="469" r:id="rId13"/>
    <p:sldId id="472" r:id="rId14"/>
    <p:sldId id="470" r:id="rId15"/>
    <p:sldId id="471" r:id="rId16"/>
    <p:sldId id="456" r:id="rId17"/>
    <p:sldId id="475" r:id="rId18"/>
    <p:sldId id="459" r:id="rId19"/>
    <p:sldId id="476" r:id="rId20"/>
    <p:sldId id="464" r:id="rId21"/>
    <p:sldId id="480" r:id="rId22"/>
    <p:sldId id="457" r:id="rId23"/>
    <p:sldId id="462" r:id="rId24"/>
    <p:sldId id="481" r:id="rId25"/>
    <p:sldId id="478" r:id="rId26"/>
    <p:sldId id="443" r:id="rId27"/>
    <p:sldId id="477" r:id="rId2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3FA621B-D29B-4AE3-851A-099E2097E926}">
          <p14:sldIdLst>
            <p14:sldId id="479"/>
            <p14:sldId id="449"/>
            <p14:sldId id="473"/>
            <p14:sldId id="467"/>
            <p14:sldId id="436"/>
            <p14:sldId id="451"/>
            <p14:sldId id="438"/>
            <p14:sldId id="450"/>
            <p14:sldId id="468"/>
            <p14:sldId id="469"/>
            <p14:sldId id="472"/>
            <p14:sldId id="470"/>
            <p14:sldId id="471"/>
            <p14:sldId id="456"/>
            <p14:sldId id="475"/>
            <p14:sldId id="459"/>
            <p14:sldId id="476"/>
            <p14:sldId id="464"/>
            <p14:sldId id="480"/>
            <p14:sldId id="457"/>
            <p14:sldId id="462"/>
            <p14:sldId id="481"/>
            <p14:sldId id="478"/>
            <p14:sldId id="443"/>
            <p14:sldId id="47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9EAEF"/>
    <a:srgbClr val="66FF33"/>
    <a:srgbClr val="3EFCD3"/>
    <a:srgbClr val="96C1F6"/>
    <a:srgbClr val="FF00FF"/>
    <a:srgbClr val="00CC00"/>
    <a:srgbClr val="993366"/>
    <a:srgbClr val="731365"/>
    <a:srgbClr val="811D5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2" autoAdjust="0"/>
    <p:restoredTop sz="95179" autoAdjust="0"/>
  </p:normalViewPr>
  <p:slideViewPr>
    <p:cSldViewPr snapToGrid="0">
      <p:cViewPr varScale="1">
        <p:scale>
          <a:sx n="68" d="100"/>
          <a:sy n="68" d="100"/>
        </p:scale>
        <p:origin x="-66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75F0F2-85CB-48F4-B1A2-11D0156AB0A7}" type="datetimeFigureOut">
              <a:rPr lang="en-US"/>
              <a:pPr>
                <a:defRPr/>
              </a:pPr>
              <a:t>23-Nov-20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5161E7-8813-4465-8E91-8464C46111A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508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45BA04-772C-480A-A8DA-5A1D0B57525B}" type="datetimeFigureOut">
              <a:rPr lang="en-US"/>
              <a:pPr>
                <a:defRPr/>
              </a:pPr>
              <a:t>23-Nov-20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E5759A-0B3A-4817-A061-F4034A1B61E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9527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45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03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10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86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7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23-Nov-20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91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23-Nov-20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30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23-Nov-20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21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23-Nov-20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23-Nov-20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9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23-Nov-20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4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9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82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6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7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29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13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0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7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9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9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23-Nov-20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79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23-Nov-20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61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23-Nov-20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7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9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23-Nov-20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72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23-Nov-20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37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23-Nov-20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47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6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5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3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0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5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4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1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02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23-Nov-20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8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4" r:id="rId1"/>
    <p:sldLayoutId id="2147484655" r:id="rId2"/>
    <p:sldLayoutId id="2147484656" r:id="rId3"/>
    <p:sldLayoutId id="2147484657" r:id="rId4"/>
    <p:sldLayoutId id="2147484658" r:id="rId5"/>
    <p:sldLayoutId id="2147484659" r:id="rId6"/>
    <p:sldLayoutId id="2147484660" r:id="rId7"/>
    <p:sldLayoutId id="2147484661" r:id="rId8"/>
    <p:sldLayoutId id="2147484662" r:id="rId9"/>
    <p:sldLayoutId id="2147484663" r:id="rId10"/>
    <p:sldLayoutId id="2147484664" r:id="rId11"/>
    <p:sldLayoutId id="2147484665" r:id="rId12"/>
    <p:sldLayoutId id="2147484666" r:id="rId13"/>
    <p:sldLayoutId id="2147484667" r:id="rId14"/>
    <p:sldLayoutId id="2147484668" r:id="rId15"/>
    <p:sldLayoutId id="2147484669" r:id="rId16"/>
    <p:sldLayoutId id="2147484670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23-Nov-20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81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2" r:id="rId1"/>
    <p:sldLayoutId id="2147484673" r:id="rId2"/>
    <p:sldLayoutId id="2147484674" r:id="rId3"/>
    <p:sldLayoutId id="2147484675" r:id="rId4"/>
    <p:sldLayoutId id="2147484676" r:id="rId5"/>
    <p:sldLayoutId id="2147484677" r:id="rId6"/>
    <p:sldLayoutId id="2147484678" r:id="rId7"/>
    <p:sldLayoutId id="2147484679" r:id="rId8"/>
    <p:sldLayoutId id="2147484680" r:id="rId9"/>
    <p:sldLayoutId id="2147484681" r:id="rId10"/>
    <p:sldLayoutId id="2147484682" r:id="rId11"/>
    <p:sldLayoutId id="2147484683" r:id="rId12"/>
    <p:sldLayoutId id="2147484684" r:id="rId13"/>
    <p:sldLayoutId id="2147484685" r:id="rId14"/>
    <p:sldLayoutId id="2147484686" r:id="rId15"/>
    <p:sldLayoutId id="2147484687" r:id="rId16"/>
    <p:sldLayoutId id="2147484688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3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8" y="252416"/>
            <a:ext cx="5792667" cy="63626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932" y="238126"/>
            <a:ext cx="5705474" cy="640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2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20423" y="492255"/>
            <a:ext cx="5653332" cy="923330"/>
          </a:xfrm>
          <a:prstGeom prst="rect">
            <a:avLst/>
          </a:prstGeom>
          <a:solidFill>
            <a:srgbClr val="3EFCD3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Listen and read-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92" y="396273"/>
            <a:ext cx="3913758" cy="5813457"/>
          </a:xfrm>
          <a:prstGeom prst="snipRoundRect">
            <a:avLst>
              <a:gd name="adj1" fmla="val 4882"/>
              <a:gd name="adj2" fmla="val 32380"/>
            </a:avLst>
          </a:prstGeom>
        </p:spPr>
      </p:pic>
      <p:sp>
        <p:nvSpPr>
          <p:cNvPr id="15" name="Rectangle 14"/>
          <p:cNvSpPr/>
          <p:nvPr/>
        </p:nvSpPr>
        <p:spPr>
          <a:xfrm>
            <a:off x="165453" y="492255"/>
            <a:ext cx="55607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Arial Narrow" pitchFamily="34" charset="0"/>
                <a:cs typeface="Arial" pitchFamily="34" charset="0"/>
              </a:rPr>
              <a:t>But </a:t>
            </a:r>
            <a:r>
              <a:rPr lang="en-US" sz="4400" dirty="0">
                <a:latin typeface="Arial Narrow" pitchFamily="34" charset="0"/>
                <a:cs typeface="Arial" pitchFamily="34" charset="0"/>
              </a:rPr>
              <a:t>Maria cannot see the beautiful spring </a:t>
            </a:r>
            <a:r>
              <a:rPr lang="en-US" sz="4400" dirty="0" smtClean="0">
                <a:latin typeface="Arial Narrow" pitchFamily="34" charset="0"/>
                <a:cs typeface="Arial" pitchFamily="34" charset="0"/>
              </a:rPr>
              <a:t>day.</a:t>
            </a:r>
            <a:endParaRPr lang="en-US" sz="4400" dirty="0"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64601" y="3451264"/>
            <a:ext cx="6565293" cy="2899143"/>
            <a:chOff x="284095" y="4324106"/>
            <a:chExt cx="6565293" cy="20002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9637" y="4324107"/>
              <a:ext cx="2129751" cy="187166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95" y="4324106"/>
              <a:ext cx="4562475" cy="200025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33675" y="2102672"/>
            <a:ext cx="5799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কিন্তু</a:t>
            </a:r>
            <a:r>
              <a:rPr lang="en-US" sz="2800" dirty="0" smtClean="0"/>
              <a:t>  </a:t>
            </a:r>
            <a:r>
              <a:rPr lang="en-US" sz="2800" dirty="0" err="1" smtClean="0"/>
              <a:t>মারিয়া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বসন্তের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সেই</a:t>
            </a:r>
            <a:r>
              <a:rPr lang="en-US" sz="2800" dirty="0" smtClean="0"/>
              <a:t>  </a:t>
            </a:r>
            <a:r>
              <a:rPr lang="en-US" sz="2800" dirty="0" err="1" smtClean="0"/>
              <a:t>মনোরম</a:t>
            </a:r>
            <a:r>
              <a:rPr lang="bn-IN" sz="2800" dirty="0" smtClean="0"/>
              <a:t>/</a:t>
            </a:r>
            <a:r>
              <a:rPr lang="en-US" sz="2800" dirty="0" err="1" smtClean="0"/>
              <a:t>সুন্দর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দৃশ্য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দেখতে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</a:t>
            </a:r>
            <a:r>
              <a:rPr lang="bn-IN" sz="2800" dirty="0" smtClean="0"/>
              <a:t>রে</a:t>
            </a:r>
            <a:r>
              <a:rPr lang="en-US" sz="2800" dirty="0" err="1" smtClean="0"/>
              <a:t>না</a:t>
            </a:r>
            <a:r>
              <a:rPr lang="en-US" sz="2800" dirty="0" smtClean="0"/>
              <a:t> 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94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5" grpId="0"/>
      <p:bldP spid="15" grpId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13" name="Rectangle 12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ame 14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343" y="396273"/>
            <a:ext cx="4373071" cy="35724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8"/>
          <a:stretch/>
        </p:blipFill>
        <p:spPr>
          <a:xfrm>
            <a:off x="328706" y="4016194"/>
            <a:ext cx="11522638" cy="24921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11344" y="519103"/>
            <a:ext cx="4188703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Listen and read-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5023" y="519103"/>
            <a:ext cx="70953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Arial Narrow" pitchFamily="34" charset="0"/>
                <a:cs typeface="Arial" pitchFamily="34" charset="0"/>
              </a:rPr>
              <a:t>She cannot see the flowers, the blue sky, or the singing birds.</a:t>
            </a:r>
            <a:endParaRPr lang="en-US" sz="44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829" y="2768380"/>
            <a:ext cx="7071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সে  পুষ্পরাজি, নীল আকাশ কিংবা পাখিদের গান শুনতে পায় না ।  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70" y="396272"/>
            <a:ext cx="5167085" cy="23721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85" y="396272"/>
            <a:ext cx="1349829" cy="2466929"/>
          </a:xfrm>
          <a:prstGeom prst="snipRoundRect">
            <a:avLst>
              <a:gd name="adj1" fmla="val 4882"/>
              <a:gd name="adj2" fmla="val 32380"/>
            </a:avLst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6" y="4032854"/>
            <a:ext cx="11504708" cy="248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1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3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5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5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/>
      <p:bldP spid="17" grpId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12" name="Rectangle 11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ame 12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475" y="376521"/>
            <a:ext cx="3778154" cy="5764971"/>
          </a:xfrm>
          <a:prstGeom prst="snipRoundRect">
            <a:avLst>
              <a:gd name="adj1" fmla="val 7161"/>
              <a:gd name="adj2" fmla="val 36044"/>
            </a:avLst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6" y="4018787"/>
            <a:ext cx="7646442" cy="22455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9583" y="546398"/>
            <a:ext cx="5553479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Listen and read-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5129" y="746453"/>
            <a:ext cx="69735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Arial Narrow" pitchFamily="34" charset="0"/>
                <a:cs typeface="Arial" pitchFamily="34" charset="0"/>
              </a:rPr>
              <a:t>She cannot see the new green leaves on the tress.</a:t>
            </a:r>
            <a:endParaRPr lang="en-US" sz="44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617" y="2394857"/>
            <a:ext cx="797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সে  দেখতে পায় না বৃক্ষরাজির  নতুন সবিজ পাতা ।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384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6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12" name="Rectangle 11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ame 12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9436" y="603864"/>
            <a:ext cx="69735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Arial Narrow" pitchFamily="34" charset="0"/>
                <a:cs typeface="Arial" pitchFamily="34" charset="0"/>
              </a:rPr>
              <a:t>She cannot see these because she is visually impaired.</a:t>
            </a:r>
            <a:endParaRPr lang="en-US" sz="4400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2" y="309042"/>
            <a:ext cx="5109035" cy="60917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0915" y="2351314"/>
            <a:ext cx="6052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সে  এগুলো  দেখতে  পায়না  কারণ  সে  দৃষ্টি প্রতিবন্ধী  ।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417498" y="1554607"/>
            <a:ext cx="61975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Arial Narrow" pitchFamily="34" charset="0"/>
                <a:cs typeface="Arial" pitchFamily="34" charset="0"/>
              </a:rPr>
              <a:t>She has been unable to see since she was born.</a:t>
            </a:r>
            <a:endParaRPr lang="en-US" sz="44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498" y="3435604"/>
            <a:ext cx="6473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জন্মলগ্ন  থেকেই সে দেখতে পায় না 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0405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4" grpId="0"/>
      <p:bldP spid="4" grpId="1"/>
      <p:bldP spid="18" grpId="0"/>
      <p:bldP spid="18" grpId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6" name="Rectangle 5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ame 7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83276" y="434036"/>
            <a:ext cx="9972730" cy="830997"/>
          </a:xfrm>
          <a:prstGeom prst="rect">
            <a:avLst/>
          </a:prstGeom>
          <a:solidFill>
            <a:srgbClr val="3EFCD3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Loud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bn-I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 Learning new words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1AB6030-1282-4F1C-9FE3-8F924892B8B7}"/>
              </a:ext>
            </a:extLst>
          </p:cNvPr>
          <p:cNvGrpSpPr/>
          <p:nvPr/>
        </p:nvGrpSpPr>
        <p:grpSpPr>
          <a:xfrm>
            <a:off x="1758471" y="1560883"/>
            <a:ext cx="8440733" cy="4797720"/>
            <a:chOff x="2442972" y="1399032"/>
            <a:chExt cx="7306056" cy="405993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AB09DC8C-1E0D-47E7-A0D8-F8C39F78E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2972" y="1399032"/>
              <a:ext cx="7306056" cy="405993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3C74FEF-7D9C-4735-A181-A8023A6E0DCC}"/>
                </a:ext>
              </a:extLst>
            </p:cNvPr>
            <p:cNvSpPr/>
            <p:nvPr/>
          </p:nvSpPr>
          <p:spPr>
            <a:xfrm>
              <a:off x="6595672" y="5036695"/>
              <a:ext cx="3138366" cy="41972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246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7098792" y="4834772"/>
            <a:ext cx="2079415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Arial Narrow" pitchFamily="34" charset="0"/>
              </a:rPr>
              <a:t>জন্মগত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08263" y="5400017"/>
            <a:ext cx="1705916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Arial Narrow" pitchFamily="34" charset="0"/>
              </a:rPr>
              <a:t>অক্ষম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77286" y="4254386"/>
            <a:ext cx="2196435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Arial Narrow" pitchFamily="34" charset="0"/>
              </a:rPr>
              <a:t>প্রতিবন্ধী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69330" y="2646299"/>
            <a:ext cx="2808782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Arial Narrow" pitchFamily="34" charset="0"/>
              </a:rPr>
              <a:t>চাক্ষুষভাবে</a:t>
            </a:r>
            <a:endParaRPr lang="en-US" sz="4000" b="1" dirty="0">
              <a:latin typeface="Arial Narrow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42103" y="-28370"/>
            <a:ext cx="12209930" cy="6866873"/>
            <a:chOff x="-17929" y="-8873"/>
            <a:chExt cx="12209930" cy="6866873"/>
          </a:xfrm>
        </p:grpSpPr>
        <p:sp>
          <p:nvSpPr>
            <p:cNvPr id="22" name="Rectangle 21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ame 22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43429" y="322702"/>
            <a:ext cx="2979598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New Words</a:t>
            </a:r>
          </a:p>
        </p:txBody>
      </p:sp>
      <p:sp>
        <p:nvSpPr>
          <p:cNvPr id="3" name="Rectangle 2"/>
          <p:cNvSpPr/>
          <p:nvPr/>
        </p:nvSpPr>
        <p:spPr>
          <a:xfrm>
            <a:off x="834157" y="2491895"/>
            <a:ext cx="1884618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 smtClean="0">
                <a:latin typeface="Arial Narrow" pitchFamily="34" charset="0"/>
                <a:cs typeface="Nikosh" pitchFamily="2" charset="0"/>
              </a:rPr>
              <a:t>Visually 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481" y="3784868"/>
            <a:ext cx="1936749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 smtClean="0">
                <a:latin typeface="Arial Narrow" pitchFamily="34" charset="0"/>
                <a:cs typeface="Nikosh" pitchFamily="2" charset="0"/>
              </a:rPr>
              <a:t>Impaired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3429" y="1413038"/>
            <a:ext cx="3357158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Arial Narrow" pitchFamily="34" charset="0"/>
                <a:cs typeface="Nikosh" pitchFamily="2" charset="0"/>
              </a:rPr>
              <a:t>Neighbourhood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33968" y="382793"/>
            <a:ext cx="4064224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Meaning in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English &amp; Bengali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2428" y="5496504"/>
            <a:ext cx="1702710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 smtClean="0">
                <a:latin typeface="Arial Narrow" pitchFamily="34" charset="0"/>
                <a:cs typeface="Nikosh" pitchFamily="2" charset="0"/>
              </a:rPr>
              <a:t>Unable 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2559" y="4301882"/>
            <a:ext cx="1349829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smtClean="0">
                <a:latin typeface="Arial Narrow" pitchFamily="34" charset="0"/>
                <a:cs typeface="Nikosh" pitchFamily="2" charset="0"/>
              </a:rPr>
              <a:t>Born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30194" y="5400017"/>
            <a:ext cx="533671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rial Narrow" pitchFamily="34" charset="0"/>
              </a:rPr>
              <a:t>not be able to do something.</a:t>
            </a:r>
            <a:endParaRPr lang="en-US" sz="3600" b="1" dirty="0">
              <a:latin typeface="Arial Narrow" pitchFamily="34" charset="0"/>
            </a:endParaRPr>
          </a:p>
        </p:txBody>
      </p:sp>
      <p:pic>
        <p:nvPicPr>
          <p:cNvPr id="1026" name="Picture 2" descr="https://tse4.mm.bing.net/th?id=OIP.kek58_p-FmrQa_JBK3SreQHaE8&amp;pid=Api&amp;P=0&amp;w=242&amp;h=1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19" y="2430681"/>
            <a:ext cx="2090246" cy="92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se2.mm.bing.net/th?id=OIP.qWRgSgt2oiRs5TysNSQQWgHaEg&amp;pid=Api&amp;P=0&amp;w=252&amp;h=1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138" y="762472"/>
            <a:ext cx="3007548" cy="156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793" y="3284443"/>
            <a:ext cx="1465943" cy="1939886"/>
          </a:xfrm>
          <a:prstGeom prst="rect">
            <a:avLst/>
          </a:prstGeom>
        </p:spPr>
      </p:pic>
      <p:pic>
        <p:nvPicPr>
          <p:cNvPr id="1030" name="Picture 6" descr="https://d345cba086ha3o.cloudfront.net/wp-content/uploads/2017/03/s950009817231736105_p112_i1_w640-e1488750730667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15" y="4834772"/>
            <a:ext cx="2366931" cy="154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-media-cache-ak0.pinimg.com/564x/e3/f2/68/e3f26821a1cd9bb9090a0b061e74494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327" y="3784869"/>
            <a:ext cx="3727199" cy="175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6430194" y="4558243"/>
            <a:ext cx="2209232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latin typeface="Arial Narrow" pitchFamily="34" charset="0"/>
              </a:rPr>
              <a:t> </a:t>
            </a:r>
            <a:r>
              <a:rPr lang="bn-IN" sz="4000" b="1" dirty="0" smtClean="0">
                <a:latin typeface="Arial Narrow" pitchFamily="34" charset="0"/>
              </a:rPr>
              <a:t>জন্মগত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98792" y="1168097"/>
            <a:ext cx="3752950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Arial Narrow" pitchFamily="34" charset="0"/>
              </a:rPr>
              <a:t>পাড়া</a:t>
            </a:r>
            <a:r>
              <a:rPr lang="en-US" sz="4000" b="1" dirty="0" smtClean="0">
                <a:latin typeface="Arial Narrow" pitchFamily="34" charset="0"/>
              </a:rPr>
              <a:t>, </a:t>
            </a:r>
            <a:r>
              <a:rPr lang="en-US" sz="4000" b="1" dirty="0" err="1" smtClean="0">
                <a:latin typeface="Arial Narrow" pitchFamily="34" charset="0"/>
              </a:rPr>
              <a:t>আশপাশ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62965" y="1107242"/>
            <a:ext cx="4825893" cy="132343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 Narrow" pitchFamily="34" charset="0"/>
              </a:rPr>
              <a:t>a</a:t>
            </a:r>
            <a:r>
              <a:rPr lang="en-US" sz="4000" b="1" dirty="0" smtClean="0">
                <a:latin typeface="Arial Narrow" pitchFamily="34" charset="0"/>
              </a:rPr>
              <a:t> district or community within a town or city.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75503" y="2579899"/>
            <a:ext cx="2731838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Arial Narrow" pitchFamily="34" charset="0"/>
              </a:rPr>
              <a:t>able to seen.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14719" y="3900443"/>
            <a:ext cx="7731604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 Narrow" pitchFamily="34" charset="0"/>
              </a:rPr>
              <a:t>h</a:t>
            </a:r>
            <a:r>
              <a:rPr lang="en-US" sz="4000" b="1" dirty="0" smtClean="0">
                <a:latin typeface="Arial Narrow" pitchFamily="34" charset="0"/>
              </a:rPr>
              <a:t>aving a disability of a specified kind.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275503" y="2538490"/>
            <a:ext cx="2808782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Arial Narrow" pitchFamily="34" charset="0"/>
              </a:rPr>
              <a:t>চাক্ষুষভাবে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96557" y="3926655"/>
            <a:ext cx="2196435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bn-IN" sz="4000" b="1" dirty="0" smtClean="0">
                <a:latin typeface="Arial Narrow" pitchFamily="34" charset="0"/>
              </a:rPr>
              <a:t>প্রতিবন্ধী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68987" y="5352511"/>
            <a:ext cx="1939024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latin typeface="Arial Narrow" pitchFamily="34" charset="0"/>
              </a:rPr>
              <a:t> </a:t>
            </a:r>
            <a:r>
              <a:rPr lang="bn-IN" sz="4000" b="1" dirty="0" smtClean="0">
                <a:latin typeface="Arial Narrow" pitchFamily="34" charset="0"/>
              </a:rPr>
              <a:t>অক্ষম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156678" y="4198954"/>
            <a:ext cx="5483737" cy="132343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latin typeface="Arial Narrow" pitchFamily="34" charset="0"/>
              </a:rPr>
              <a:t> to come out of a mother’s baby and start to exist.</a:t>
            </a:r>
            <a:endParaRPr lang="en-US" sz="4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79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200"/>
                            </p:stCondLst>
                            <p:childTnLst>
                              <p:par>
                                <p:cTn id="4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200"/>
                            </p:stCondLst>
                            <p:childTnLst>
                              <p:par>
                                <p:cTn id="5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900"/>
                            </p:stCondLst>
                            <p:childTnLst>
                              <p:par>
                                <p:cTn id="6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900"/>
                            </p:stCondLst>
                            <p:childTnLst>
                              <p:par>
                                <p:cTn id="7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600"/>
                            </p:stCondLst>
                            <p:childTnLst>
                              <p:par>
                                <p:cTn id="8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600"/>
                            </p:stCondLst>
                            <p:childTnLst>
                              <p:par>
                                <p:cTn id="9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100"/>
                            </p:stCondLst>
                            <p:childTnLst>
                              <p:par>
                                <p:cTn id="1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21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22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27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28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300"/>
                            </p:stCondLst>
                            <p:childTnLst>
                              <p:par>
                                <p:cTn id="30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2300"/>
                            </p:stCondLst>
                            <p:childTnLst>
                              <p:par>
                                <p:cTn id="3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3" grpId="0" animBg="1"/>
      <p:bldP spid="7" grpId="0" animBg="1"/>
      <p:bldP spid="7" grpId="1" animBg="1"/>
      <p:bldP spid="15" grpId="0" animBg="1"/>
      <p:bldP spid="2" grpId="0" build="p" animBg="1"/>
      <p:bldP spid="17" grpId="0" animBg="1"/>
      <p:bldP spid="17" grpId="1" animBg="1"/>
      <p:bldP spid="18" grpId="0" animBg="1"/>
      <p:bldP spid="21" grpId="0" animBg="1"/>
      <p:bldP spid="21" grpId="1" animBg="1"/>
      <p:bldP spid="21" grpId="2" animBg="1"/>
      <p:bldP spid="25" grpId="0" animBg="1"/>
      <p:bldP spid="26" grpId="0" animBg="1"/>
      <p:bldP spid="4" grpId="0" build="p" animBg="1"/>
      <p:bldP spid="4" grpId="1" build="allAtOnce" animBg="1"/>
      <p:bldP spid="9" grpId="0" animBg="1"/>
      <p:bldP spid="9" grpId="1" animBg="1"/>
      <p:bldP spid="20" grpId="0" build="p" animBg="1"/>
      <p:bldP spid="20" grpId="1" build="allAtOnce" animBg="1"/>
      <p:bldP spid="20" grpId="2" build="allAtOnce" animBg="1"/>
      <p:bldP spid="31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7" name="Rectangle 6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ame 8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281056" y="396033"/>
            <a:ext cx="4307911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Silent reading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" name="Picture 5" descr="C:\Users\ATAUR RAHMAN\Desktop\nirob pat.jpg"/>
          <p:cNvPicPr>
            <a:picLocks noChangeAspect="1" noChangeArrowheads="1"/>
          </p:cNvPicPr>
          <p:nvPr/>
        </p:nvPicPr>
        <p:blipFill>
          <a:blip r:embed="rId2" cstate="print"/>
          <a:srcRect t="20809"/>
          <a:stretch>
            <a:fillRect/>
          </a:stretch>
        </p:blipFill>
        <p:spPr bwMode="auto">
          <a:xfrm>
            <a:off x="1264010" y="1472968"/>
            <a:ext cx="9708777" cy="48323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51549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87370" y="-414786"/>
            <a:ext cx="12209929" cy="7272786"/>
            <a:chOff x="-17929" y="-8873"/>
            <a:chExt cx="12209930" cy="5450303"/>
          </a:xfrm>
        </p:grpSpPr>
        <p:sp>
          <p:nvSpPr>
            <p:cNvPr id="22" name="Rectangle 21"/>
            <p:cNvSpPr/>
            <p:nvPr/>
          </p:nvSpPr>
          <p:spPr>
            <a:xfrm>
              <a:off x="268941" y="128100"/>
              <a:ext cx="11618259" cy="507348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3" name="Frame 22"/>
            <p:cNvSpPr/>
            <p:nvPr/>
          </p:nvSpPr>
          <p:spPr>
            <a:xfrm>
              <a:off x="-17929" y="-8873"/>
              <a:ext cx="12209930" cy="545030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ln>
              <a:solidFill>
                <a:srgbClr val="811D59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810956" y="-145140"/>
            <a:ext cx="10395346" cy="107721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Match the words in column A with their meanings in column B. Two extra meanings are gives in column B.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10956" y="1048184"/>
            <a:ext cx="10118301" cy="3872153"/>
            <a:chOff x="957943" y="1021635"/>
            <a:chExt cx="9971314" cy="3027852"/>
          </a:xfrm>
        </p:grpSpPr>
        <p:sp>
          <p:nvSpPr>
            <p:cNvPr id="2" name="Rectangle 1"/>
            <p:cNvSpPr/>
            <p:nvPr/>
          </p:nvSpPr>
          <p:spPr>
            <a:xfrm>
              <a:off x="957943" y="1030515"/>
              <a:ext cx="9971314" cy="301897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957943" y="1449030"/>
              <a:ext cx="9971314" cy="29029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204794" y="1021635"/>
              <a:ext cx="0" cy="3018972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153905" y="1158351"/>
            <a:ext cx="161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Column A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48413" y="1129323"/>
            <a:ext cx="161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Column </a:t>
            </a:r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B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04688" y="1621418"/>
            <a:ext cx="1944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(i) Beautiful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04688" y="2023441"/>
            <a:ext cx="1944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(ii) Happy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04688" y="2499843"/>
            <a:ext cx="1944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(iii) Like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04688" y="3007845"/>
            <a:ext cx="1944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(iv) Breakfast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04688" y="3443276"/>
            <a:ext cx="1944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(v) Smell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91544" y="1601319"/>
            <a:ext cx="5152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(i) To feel love or fondness for anything.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62520" y="2037955"/>
            <a:ext cx="3077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(ii) To become an adult.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62515" y="2513204"/>
            <a:ext cx="545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(iii) Very pleasant and impressive to look at.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55261" y="2922140"/>
            <a:ext cx="499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(iv) To feel or take sense with the nose.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62520" y="3748069"/>
            <a:ext cx="4985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(vi) Feeling or showing  pleasure or  joy.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55261" y="3383805"/>
            <a:ext cx="499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(v) an emotional  state of reaction.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62520" y="4328630"/>
            <a:ext cx="627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(vii) The meal taken in the morning.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29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"/>
                            </p:stCondLst>
                            <p:childTnLst>
                              <p:par>
                                <p:cTn id="3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800"/>
                            </p:stCondLst>
                            <p:childTnLst>
                              <p:par>
                                <p:cTn id="8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800"/>
                            </p:stCondLst>
                            <p:childTnLst>
                              <p:par>
                                <p:cTn id="1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4100"/>
                            </p:stCondLst>
                            <p:childTnLst>
                              <p:par>
                                <p:cTn id="1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200"/>
                            </p:stCondLst>
                            <p:childTnLst>
                              <p:par>
                                <p:cTn id="1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9300"/>
                            </p:stCondLst>
                            <p:childTnLst>
                              <p:par>
                                <p:cTn id="1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1200"/>
                            </p:stCondLst>
                            <p:childTnLst>
                              <p:par>
                                <p:cTn id="1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4.08044E-6 2.27567E-6 L 0.07718 0.21924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3" y="10962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4.52558E-6 2.77521E-8 L 0.104 0.0904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3" y="45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4.08044E-6 3.70028E-7 L 0.07848 0.27243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8" y="13622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1.05948E-6 4.0333E-6 L 0.0958 0.00416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2.24131E-6 -2.51619E-6 L 0.0958 0.41189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0" y="20583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4.08044E-6 1.66512E-7 L 0.07614 0.28908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1" y="14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4.08044E-6 4.6161E-6 L 0.0738 0.32169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3" y="16073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4.84316E-6 1.85014E-7 L 0.08656 0.1274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1" y="63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7.44501E-7 3.05273E-6 L 0.10139 0.45698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3" y="22849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4.08044E-6 -2.63645E-6 L 0.07718 0.36887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3" y="18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6" grpId="0"/>
      <p:bldP spid="16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85195" y="-214910"/>
            <a:ext cx="12492942" cy="7159720"/>
            <a:chOff x="-17929" y="-8873"/>
            <a:chExt cx="12209930" cy="6866873"/>
          </a:xfrm>
        </p:grpSpPr>
        <p:sp>
          <p:nvSpPr>
            <p:cNvPr id="9" name="Rectangle 8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ame 9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51542" y="203205"/>
            <a:ext cx="11146971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Fill in the gaps with the best word from the box. Find the information in the text . There are extra words which you need not use.</a:t>
            </a:r>
            <a:endParaRPr lang="en-US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4743" y="1320803"/>
            <a:ext cx="9042400" cy="104502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830276" y="1349831"/>
            <a:ext cx="0" cy="1045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1"/>
          </p:cNvCxnSpPr>
          <p:nvPr/>
        </p:nvCxnSpPr>
        <p:spPr>
          <a:xfrm flipV="1">
            <a:off x="754743" y="1843317"/>
            <a:ext cx="90424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06279" y="1349831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black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14036" y="1349831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see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239627" y="1349831"/>
            <a:ext cx="0" cy="1045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670753" y="1349831"/>
            <a:ext cx="0" cy="1045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675071" y="1349831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looks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11871" y="1349831"/>
            <a:ext cx="14079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singing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11871" y="1843317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after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75071" y="1843317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Happy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97928" y="1843317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smell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35299" y="1843317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green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35299" y="2814805"/>
            <a:ext cx="8461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(a) The birds are …………………. outside the room.</a:t>
            </a:r>
            <a:endParaRPr 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35298" y="3584062"/>
            <a:ext cx="712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(b) Maria cannot  ……………anything</a:t>
            </a:r>
            <a:endParaRPr 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35299" y="4454919"/>
            <a:ext cx="5196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(c) Maria is ……………..in her life.</a:t>
            </a:r>
            <a:endParaRPr 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35298" y="5151605"/>
            <a:ext cx="7547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(d) Usually the color of new leaves is ……….....</a:t>
            </a:r>
            <a:endParaRPr 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35297" y="5877319"/>
            <a:ext cx="9303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(e) Maria gets ready for school ……………….having breakfast.</a:t>
            </a:r>
            <a:endParaRPr 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617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600"/>
                            </p:stCondLst>
                            <p:childTnLst>
                              <p:par>
                                <p:cTn id="14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9200"/>
                            </p:stCondLst>
                            <p:childTnLst>
                              <p:par>
                                <p:cTn id="15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2800"/>
                            </p:stCondLst>
                            <p:childTnLst>
                              <p:par>
                                <p:cTn id="15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7600"/>
                            </p:stCondLst>
                            <p:childTnLst>
                              <p:par>
                                <p:cTn id="16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19653E-6 L -0.29765 0.19306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83" y="9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19653E-6 L 0.04401 0.30913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154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68208E-6 L -0.18568 0.35768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178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68208E-6 L 0.45469 0.45502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34" y="227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68208E-6 L -0.14649 0.57132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31" y="28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7" grpId="0"/>
      <p:bldP spid="17" grpId="1"/>
      <p:bldP spid="25" grpId="0"/>
      <p:bldP spid="26" grpId="0"/>
      <p:bldP spid="26" grpId="1"/>
      <p:bldP spid="27" grpId="0"/>
      <p:bldP spid="27" grpId="1"/>
      <p:bldP spid="28" grpId="0"/>
      <p:bldP spid="28" grpId="1"/>
      <p:bldP spid="29" grpId="0"/>
      <p:bldP spid="30" grpId="0"/>
      <p:bldP spid="30" grpId="1"/>
      <p:bldP spid="31" grpId="0"/>
      <p:bldP spid="32" grpId="0"/>
      <p:bldP spid="33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85195" y="-214910"/>
            <a:ext cx="12492942" cy="7159720"/>
            <a:chOff x="-17929" y="-8873"/>
            <a:chExt cx="12209930" cy="6866873"/>
          </a:xfrm>
        </p:grpSpPr>
        <p:sp>
          <p:nvSpPr>
            <p:cNvPr id="9" name="Rectangle 8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ame 9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592925" y="511069"/>
            <a:ext cx="1032366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Answer the following questions in a sentences.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2742" y="1777994"/>
            <a:ext cx="6778172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(a) When does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M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aria get up ?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77259" y="1779322"/>
            <a:ext cx="6763655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(b) What fills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maria’s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room ?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77260" y="1779322"/>
            <a:ext cx="6763654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(c) How are the spring days ?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93371" y="1779322"/>
            <a:ext cx="5522684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(d) How does she feel ?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0406" y="1779322"/>
            <a:ext cx="11045373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(e) Why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cann’t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Maria see all the beautiful things ?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93371" y="3041784"/>
            <a:ext cx="6458857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Answe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: Maria gets up early.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0406" y="3041784"/>
            <a:ext cx="11277615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Answe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: The singing of the birds fills Maria’s room.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5536" y="3041784"/>
            <a:ext cx="8403755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Answe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: The spring days are beautiful.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9416" y="2776296"/>
            <a:ext cx="11045371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Answer : Maria cannot see all the beautiful things </a:t>
            </a:r>
          </a:p>
          <a:p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               as she is visually impaired.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59536" y="3041783"/>
            <a:ext cx="5805713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Answer : She feels happy.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43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 bldLvl="2" animBg="1"/>
      <p:bldP spid="7" grpId="1" build="allAtOnce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solidFill>
            <a:srgbClr val="66FF33"/>
          </a:solidFill>
          <a:ln>
            <a:solidFill>
              <a:srgbClr val="00CC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529" y="363427"/>
            <a:ext cx="6152271" cy="109186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9693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Welcome </a:t>
            </a:r>
            <a:r>
              <a:rPr lang="en-US" sz="9600" b="1" spc="50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</a:t>
            </a:r>
            <a:endParaRPr lang="en-US" sz="9600" b="1" spc="50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032027" y="14068"/>
            <a:ext cx="2136528" cy="19411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27" y="1610039"/>
            <a:ext cx="11680875" cy="5016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95937" y="438720"/>
            <a:ext cx="1383406" cy="109186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9693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>
                  <a:solidFill>
                    <a:schemeClr val="accent1"/>
                  </a:solidFill>
                </a:ln>
                <a:solidFill>
                  <a:srgbClr val="00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to  </a:t>
            </a:r>
            <a:endParaRPr lang="en-US" sz="9600" b="1" spc="50" dirty="0">
              <a:ln w="11430">
                <a:solidFill>
                  <a:schemeClr val="accent1"/>
                </a:solidFill>
              </a:ln>
              <a:solidFill>
                <a:srgbClr val="00CC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3399" y="449513"/>
            <a:ext cx="1444981" cy="109186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9693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>
                  <a:solidFill>
                    <a:schemeClr val="accent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all </a:t>
            </a:r>
            <a:endParaRPr lang="en-US" sz="9600" b="1" spc="50" dirty="0">
              <a:ln w="11430">
                <a:solidFill>
                  <a:schemeClr val="accent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0682" y="1719174"/>
            <a:ext cx="4169609" cy="109186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9693"/>
                <a:gd name="adj2" fmla="val 0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9600" b="1" dirty="0" smtClean="0">
                <a:ln w="508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Arial Narrow" pitchFamily="34" charset="0"/>
                <a:cs typeface="Nikosh" pitchFamily="2" charset="0"/>
              </a:rPr>
              <a:t>Class. </a:t>
            </a:r>
            <a:endParaRPr lang="en-US" sz="9600" b="1" dirty="0">
              <a:ln w="50800">
                <a:solidFill>
                  <a:srgbClr val="00B0F0"/>
                </a:solidFill>
              </a:ln>
              <a:solidFill>
                <a:srgbClr val="00B0F0"/>
              </a:solidFill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9467" y="1595970"/>
            <a:ext cx="1484738" cy="109186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9693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>
                  <a:solidFill>
                    <a:schemeClr val="accent1"/>
                  </a:solidFill>
                </a:ln>
                <a:solidFill>
                  <a:srgbClr val="3EFCD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in  </a:t>
            </a:r>
            <a:endParaRPr lang="en-US" sz="9600" b="1" spc="50" dirty="0">
              <a:ln w="11430">
                <a:solidFill>
                  <a:schemeClr val="accent1"/>
                </a:solidFill>
              </a:ln>
              <a:solidFill>
                <a:srgbClr val="3EFCD3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17719" y="1727446"/>
            <a:ext cx="1790564" cy="109186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9693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>
                  <a:solidFill>
                    <a:schemeClr val="accent1"/>
                  </a:solidFill>
                </a:ln>
                <a:solidFill>
                  <a:srgbClr val="3EFCD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my </a:t>
            </a:r>
            <a:endParaRPr lang="en-US" sz="9600" b="1" spc="50" dirty="0">
              <a:ln w="11430">
                <a:solidFill>
                  <a:schemeClr val="accent1"/>
                </a:solidFill>
              </a:ln>
              <a:solidFill>
                <a:srgbClr val="3EFCD3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89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5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209930" cy="7240946"/>
            <a:chOff x="-17929" y="-8873"/>
            <a:chExt cx="12209930" cy="6866873"/>
          </a:xfrm>
        </p:grpSpPr>
        <p:sp>
          <p:nvSpPr>
            <p:cNvPr id="17" name="Rectangle 16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ame 17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6783" y="1617091"/>
            <a:ext cx="11503832" cy="507831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1. Maria goes to school with her sister.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     2.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The flower garden is the source of the sweet smell.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Nikosh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     3. Maria gets-up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late in the morning.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Nikosh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     4.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We take our breakfast at noon.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     5. Green new leaves are seen in the spring.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     6. Flowers are the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symble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 of ugliness.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Nikosh" pitchFamily="2" charset="0"/>
            </a:endParaRPr>
          </a:p>
        </p:txBody>
      </p:sp>
      <p:pic>
        <p:nvPicPr>
          <p:cNvPr id="9" name="Picture 8" descr="F:\School\IMG_20141029_140601.jpg"/>
          <p:cNvPicPr>
            <a:picLocks noChangeAspect="1" noChangeArrowheads="1"/>
          </p:cNvPicPr>
          <p:nvPr/>
        </p:nvPicPr>
        <p:blipFill>
          <a:blip r:embed="rId3" cstate="print"/>
          <a:srcRect t="15686"/>
          <a:stretch>
            <a:fillRect/>
          </a:stretch>
        </p:blipFill>
        <p:spPr bwMode="auto">
          <a:xfrm>
            <a:off x="7576991" y="505434"/>
            <a:ext cx="3857927" cy="2076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482356" y="469700"/>
            <a:ext cx="6769023" cy="584775"/>
          </a:xfrm>
          <a:prstGeom prst="rect">
            <a:avLst/>
          </a:prstGeom>
          <a:solidFill>
            <a:srgbClr val="89EAEF"/>
          </a:solidFill>
          <a:ln w="28575">
            <a:solidFill>
              <a:srgbClr val="7030A0"/>
            </a:solidFill>
            <a:prstDash val="sysDash"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Write “T” for true or “F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” for False.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778" y="575774"/>
            <a:ext cx="3810000" cy="83099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Group work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36807" y="1895727"/>
            <a:ext cx="56667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51696" y="3521501"/>
            <a:ext cx="56667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67594" y="4319771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38063" y="2636864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T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8247123" y="2110010"/>
            <a:ext cx="1187355" cy="200898"/>
          </a:xfrm>
          <a:prstGeom prst="rightArrow">
            <a:avLst/>
          </a:prstGeom>
          <a:solidFill>
            <a:srgbClr val="3EFCD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0525895" y="2858431"/>
            <a:ext cx="912168" cy="218621"/>
          </a:xfrm>
          <a:prstGeom prst="rightArrow">
            <a:avLst/>
          </a:prstGeom>
          <a:solidFill>
            <a:srgbClr val="3EFCD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984405" y="4542488"/>
            <a:ext cx="1187355" cy="200898"/>
          </a:xfrm>
          <a:prstGeom prst="rightArrow">
            <a:avLst/>
          </a:prstGeom>
          <a:solidFill>
            <a:srgbClr val="3EFCD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7894304" y="6172863"/>
            <a:ext cx="1187355" cy="200898"/>
          </a:xfrm>
          <a:prstGeom prst="rightArrow">
            <a:avLst/>
          </a:prstGeom>
          <a:solidFill>
            <a:srgbClr val="3EFCD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052689" y="5083405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T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51379" y="7181165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F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7531454" y="3744218"/>
            <a:ext cx="1187355" cy="200898"/>
          </a:xfrm>
          <a:prstGeom prst="rightArrow">
            <a:avLst/>
          </a:prstGeom>
          <a:solidFill>
            <a:srgbClr val="3EFCD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8765144" y="5364177"/>
            <a:ext cx="1187355" cy="200898"/>
          </a:xfrm>
          <a:prstGeom prst="rightArrow">
            <a:avLst/>
          </a:prstGeom>
          <a:solidFill>
            <a:srgbClr val="3EFCD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064266" y="5950146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23137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7000"/>
                            </p:stCondLst>
                            <p:childTnLst>
                              <p:par>
                                <p:cTn id="13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8000"/>
                            </p:stCondLst>
                            <p:childTnLst>
                              <p:par>
                                <p:cTn id="14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000"/>
                            </p:stCondLst>
                            <p:childTnLst>
                              <p:par>
                                <p:cTn id="15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  <p:bldP spid="5" grpId="0" animBg="1"/>
      <p:bldP spid="7" grpId="0" animBg="1"/>
      <p:bldP spid="7" grpId="1" animBg="1"/>
      <p:bldP spid="2" grpId="0"/>
      <p:bldP spid="10" grpId="0"/>
      <p:bldP spid="3" grpId="0"/>
      <p:bldP spid="12" grpId="0"/>
      <p:bldP spid="4" grpId="0" animBg="1"/>
      <p:bldP spid="14" grpId="0" animBg="1"/>
      <p:bldP spid="15" grpId="0" animBg="1"/>
      <p:bldP spid="19" grpId="0" animBg="1"/>
      <p:bldP spid="20" grpId="0"/>
      <p:bldP spid="22" grpId="0" animBg="1"/>
      <p:bldP spid="23" grpId="0" animBg="1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190594" y="-210174"/>
            <a:ext cx="12209930" cy="6923529"/>
            <a:chOff x="-26817" y="-51015"/>
            <a:chExt cx="12209930" cy="6923529"/>
          </a:xfrm>
        </p:grpSpPr>
        <p:sp>
          <p:nvSpPr>
            <p:cNvPr id="29" name="Rectangle 28"/>
            <p:cNvSpPr/>
            <p:nvPr/>
          </p:nvSpPr>
          <p:spPr>
            <a:xfrm>
              <a:off x="219920" y="-51015"/>
              <a:ext cx="11676245" cy="667834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ame 29"/>
            <p:cNvSpPr/>
            <p:nvPr/>
          </p:nvSpPr>
          <p:spPr>
            <a:xfrm>
              <a:off x="-26817" y="5641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3110216" y="130626"/>
            <a:ext cx="4803524" cy="120032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Evalution</a:t>
            </a: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 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4935" y="192964"/>
            <a:ext cx="10690747" cy="5847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Choose the best answer and write your notebook.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742" y="1466665"/>
            <a:ext cx="7081487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Maria cannot see because-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89909" y="2264951"/>
            <a:ext cx="2930405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(a) It is dark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83661" y="2264951"/>
            <a:ext cx="6171282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(b) She is visually impaired.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56759" y="3130920"/>
            <a:ext cx="5764841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(c) She doesn’t feel well 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62743" y="4006665"/>
            <a:ext cx="9505372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Maria knows it is a warm day because-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5714" y="4804951"/>
            <a:ext cx="5631543" cy="646331"/>
          </a:xfrm>
          <a:prstGeom prst="rect">
            <a:avLst/>
          </a:prstGeom>
          <a:solidFill>
            <a:srgbClr val="89EAE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(a) The birds are singing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01239" y="4804951"/>
            <a:ext cx="4995653" cy="646331"/>
          </a:xfrm>
          <a:prstGeom prst="rect">
            <a:avLst/>
          </a:prstGeom>
          <a:solidFill>
            <a:srgbClr val="89EAE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(b) her friends tell her.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956759" y="5670920"/>
            <a:ext cx="8508041" cy="646331"/>
          </a:xfrm>
          <a:prstGeom prst="rect">
            <a:avLst/>
          </a:prstGeom>
          <a:solidFill>
            <a:srgbClr val="89EAE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(c) She feels the glass of the window .</a:t>
            </a:r>
          </a:p>
        </p:txBody>
      </p:sp>
    </p:spTree>
    <p:extLst>
      <p:ext uri="{BB962C8B-B14F-4D97-AF65-F5344CB8AC3E}">
        <p14:creationId xmlns:p14="http://schemas.microsoft.com/office/powerpoint/2010/main" val="281137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300"/>
                            </p:stCondLst>
                            <p:childTnLst>
                              <p:par>
                                <p:cTn id="4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300"/>
                            </p:stCondLst>
                            <p:childTnLst>
                              <p:par>
                                <p:cTn id="5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700"/>
                            </p:stCondLst>
                            <p:childTnLst>
                              <p:par>
                                <p:cTn id="6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800"/>
                            </p:stCondLst>
                            <p:childTnLst>
                              <p:par>
                                <p:cTn id="7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900"/>
                            </p:stCondLst>
                            <p:childTnLst>
                              <p:par>
                                <p:cTn id="8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900"/>
                            </p:stCondLst>
                            <p:childTnLst>
                              <p:par>
                                <p:cTn id="9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3900"/>
                            </p:stCondLst>
                            <p:childTnLst>
                              <p:par>
                                <p:cTn id="9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31" grpId="0" build="p" bldLvl="4" animBg="1"/>
      <p:bldP spid="2" grpId="0" animBg="1"/>
      <p:bldP spid="32" grpId="0" animBg="1"/>
      <p:bldP spid="32" grpId="1" animBg="1"/>
      <p:bldP spid="34" grpId="0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4" grpId="1" animBg="1"/>
      <p:bldP spid="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85195" y="-214910"/>
            <a:ext cx="12492942" cy="7159720"/>
            <a:chOff x="-17929" y="-8873"/>
            <a:chExt cx="12209930" cy="6866873"/>
          </a:xfrm>
        </p:grpSpPr>
        <p:sp>
          <p:nvSpPr>
            <p:cNvPr id="9" name="Rectangle 8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ame 9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 rot="18514722">
            <a:off x="-741830" y="2919249"/>
            <a:ext cx="7382149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Connection with EFT Book.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36776" y="233147"/>
            <a:ext cx="5800626" cy="6331427"/>
            <a:chOff x="5936776" y="233147"/>
            <a:chExt cx="5800626" cy="6331427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776" y="233147"/>
              <a:ext cx="5800626" cy="633142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6371771" y="1030514"/>
              <a:ext cx="5021943" cy="237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600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85195" y="-214910"/>
            <a:ext cx="12492942" cy="7159720"/>
            <a:chOff x="-17929" y="-8873"/>
            <a:chExt cx="12209930" cy="6866873"/>
          </a:xfrm>
        </p:grpSpPr>
        <p:sp>
          <p:nvSpPr>
            <p:cNvPr id="9" name="Rectangle 8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ame 9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690193" y="740642"/>
            <a:ext cx="5448929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Home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286604" y="3218527"/>
            <a:ext cx="11270988" cy="230832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Write five sentences </a:t>
            </a:r>
          </a:p>
          <a:p>
            <a:pPr algn="ctr"/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about </a:t>
            </a:r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Maria’s daily life. </a:t>
            </a:r>
            <a:endParaRPr lang="en-U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70222"/>
            <a:ext cx="3630304" cy="288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5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6" name="Rectangle 5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ame 6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69792" y="206275"/>
            <a:ext cx="10179390" cy="378565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Thanks everybody. </a:t>
            </a:r>
          </a:p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See you again. </a:t>
            </a:r>
          </a:p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Bye </a:t>
            </a:r>
            <a:r>
              <a:rPr lang="en-US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Bye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86155">
            <a:off x="733927" y="3645287"/>
            <a:ext cx="3810000" cy="3429000"/>
          </a:xfrm>
          <a:prstGeom prst="rect">
            <a:avLst/>
          </a:prstGeom>
        </p:spPr>
      </p:pic>
      <p:pic>
        <p:nvPicPr>
          <p:cNvPr id="9" name="Picture 8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68448">
            <a:off x="4717806" y="3536104"/>
            <a:ext cx="3810000" cy="3429000"/>
          </a:xfrm>
          <a:prstGeom prst="rect">
            <a:avLst/>
          </a:prstGeom>
        </p:spPr>
      </p:pic>
      <p:pic>
        <p:nvPicPr>
          <p:cNvPr id="10" name="Picture 9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670" y="3645287"/>
            <a:ext cx="3810000" cy="3429000"/>
          </a:xfrm>
          <a:prstGeom prst="rect">
            <a:avLst/>
          </a:prstGeom>
        </p:spPr>
      </p:pic>
      <p:pic>
        <p:nvPicPr>
          <p:cNvPr id="11" name="Picture 10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2099101"/>
            <a:ext cx="2652248" cy="2387023"/>
          </a:xfrm>
          <a:prstGeom prst="rect">
            <a:avLst/>
          </a:prstGeom>
        </p:spPr>
      </p:pic>
      <p:pic>
        <p:nvPicPr>
          <p:cNvPr id="12" name="Picture 11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622" y="1935328"/>
            <a:ext cx="2652248" cy="238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40407E-6 L 1.1 2.40407E-6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40407E-6 L 1.1 2.40407E-6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40407E-6 L 1.1 2.40407E-6 " pathEditMode="relative" rAng="0" ptsTypes="AA">
                                      <p:cBhvr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40407E-6 L 1.1 2.40407E-6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40407E-6 L 1.1 2.40407E-6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6" name="Rectangle 5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ame 6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22756" y="216350"/>
            <a:ext cx="2318263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END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86155">
            <a:off x="733927" y="3645287"/>
            <a:ext cx="3810000" cy="3429000"/>
          </a:xfrm>
          <a:prstGeom prst="rect">
            <a:avLst/>
          </a:prstGeom>
        </p:spPr>
      </p:pic>
      <p:pic>
        <p:nvPicPr>
          <p:cNvPr id="9" name="Picture 8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68448">
            <a:off x="4717806" y="3536104"/>
            <a:ext cx="3810000" cy="3429000"/>
          </a:xfrm>
          <a:prstGeom prst="rect">
            <a:avLst/>
          </a:prstGeom>
        </p:spPr>
      </p:pic>
      <p:pic>
        <p:nvPicPr>
          <p:cNvPr id="10" name="Picture 9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670" y="3645287"/>
            <a:ext cx="3810000" cy="3429000"/>
          </a:xfrm>
          <a:prstGeom prst="rect">
            <a:avLst/>
          </a:prstGeom>
        </p:spPr>
      </p:pic>
      <p:pic>
        <p:nvPicPr>
          <p:cNvPr id="11" name="Picture 10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2099101"/>
            <a:ext cx="2652248" cy="2387023"/>
          </a:xfrm>
          <a:prstGeom prst="rect">
            <a:avLst/>
          </a:prstGeom>
        </p:spPr>
      </p:pic>
      <p:pic>
        <p:nvPicPr>
          <p:cNvPr id="12" name="Picture 11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622" y="1935328"/>
            <a:ext cx="2652248" cy="238702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8290" y="775662"/>
            <a:ext cx="1508746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OF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86427" y="1765326"/>
            <a:ext cx="2137124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THE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98683" y="2630892"/>
            <a:ext cx="428663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LESSON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778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486" y="-139416"/>
            <a:ext cx="12209930" cy="6866873"/>
            <a:chOff x="-17929" y="-8873"/>
            <a:chExt cx="12209930" cy="6866873"/>
          </a:xfrm>
        </p:grpSpPr>
        <p:sp>
          <p:nvSpPr>
            <p:cNvPr id="9" name="Rectangle 8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i</a:t>
              </a:r>
              <a:endParaRPr lang="en-US" dirty="0"/>
            </a:p>
          </p:txBody>
        </p:sp>
        <p:sp>
          <p:nvSpPr>
            <p:cNvPr id="15" name="Frame 14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95429" y="6209867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39988" y="1883390"/>
            <a:ext cx="7527656" cy="430887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M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d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Shamsunnoor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Head Teacher</a:t>
            </a:r>
          </a:p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Murergaon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 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Govt. Primary school</a:t>
            </a:r>
          </a:p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Companiganj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,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Sylhet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Mobile : 01712-307039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Email : shadmanheya@gmail.com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9" y="2213245"/>
            <a:ext cx="2797933" cy="308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Flowchart: Punched Tape 2"/>
          <p:cNvSpPr/>
          <p:nvPr/>
        </p:nvSpPr>
        <p:spPr>
          <a:xfrm>
            <a:off x="3466529" y="2131537"/>
            <a:ext cx="1023583" cy="463671"/>
          </a:xfrm>
          <a:prstGeom prst="flowChartPunchedTap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unched Tape 9"/>
          <p:cNvSpPr/>
          <p:nvPr/>
        </p:nvSpPr>
        <p:spPr>
          <a:xfrm>
            <a:off x="3466529" y="4908838"/>
            <a:ext cx="1023583" cy="463671"/>
          </a:xfrm>
          <a:prstGeom prst="flowChartPunchedTap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unched Tape 4"/>
          <p:cNvSpPr/>
          <p:nvPr/>
        </p:nvSpPr>
        <p:spPr>
          <a:xfrm>
            <a:off x="2579427" y="464015"/>
            <a:ext cx="8734567" cy="1351138"/>
          </a:xfrm>
          <a:prstGeom prst="flowChartPunchedTap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29552" y="464015"/>
            <a:ext cx="89529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Teacher Introducing</a:t>
            </a:r>
          </a:p>
        </p:txBody>
      </p:sp>
    </p:spTree>
    <p:extLst>
      <p:ext uri="{BB962C8B-B14F-4D97-AF65-F5344CB8AC3E}">
        <p14:creationId xmlns:p14="http://schemas.microsoft.com/office/powerpoint/2010/main" val="7467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0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10" grpId="0" animBg="1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6" name="Rectangle 5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ame 6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2" name="Horizontal Scroll 1"/>
          <p:cNvSpPr/>
          <p:nvPr/>
        </p:nvSpPr>
        <p:spPr>
          <a:xfrm>
            <a:off x="340673" y="1585826"/>
            <a:ext cx="7703282" cy="4177553"/>
          </a:xfrm>
          <a:prstGeom prst="horizontalScroll">
            <a:avLst>
              <a:gd name="adj" fmla="val 16766"/>
            </a:avLst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Class : Five </a:t>
            </a:r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Nikosh" pitchFamily="2" charset="0"/>
            </a:endParaRP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Subject : English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Time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: 40 minute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464" y="902214"/>
            <a:ext cx="3717877" cy="47479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9493" y="586854"/>
            <a:ext cx="5677468" cy="923330"/>
          </a:xfrm>
          <a:prstGeom prst="rect">
            <a:avLst/>
          </a:prstGeom>
          <a:solidFill>
            <a:srgbClr val="3EFCD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Identity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004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8" name="Rectangle 7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ame 8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0" name="TextBox 2"/>
          <p:cNvSpPr txBox="1"/>
          <p:nvPr/>
        </p:nvSpPr>
        <p:spPr>
          <a:xfrm>
            <a:off x="2911207" y="1281183"/>
            <a:ext cx="7544235" cy="523220"/>
          </a:xfrm>
          <a:prstGeom prst="rect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end of the lesson students will be able to-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5594" y="2200343"/>
            <a:ext cx="10747717" cy="107721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3.4.1 Understand statements made by the teacher and students. </a:t>
            </a:r>
            <a:endParaRPr lang="en-US" sz="3200" dirty="0">
              <a:latin typeface="Arial Narrow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4.2.1 </a:t>
            </a:r>
            <a:r>
              <a:rPr lang="en-US" sz="3200" dirty="0" err="1" smtClean="0">
                <a:latin typeface="Arial Narrow" pitchFamily="34" charset="0"/>
                <a:cs typeface="Arial" pitchFamily="34" charset="0"/>
              </a:rPr>
              <a:t>Undestand</a:t>
            </a:r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  and enjoy simple stories.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4205813" y="414426"/>
            <a:ext cx="4177746" cy="707886"/>
          </a:xfrm>
          <a:prstGeom prst="rect">
            <a:avLst/>
          </a:prstGeom>
          <a:solidFill>
            <a:srgbClr val="3EFCD3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Miriam Fixed" pitchFamily="49" charset="-79"/>
              </a:rPr>
              <a:t>Learning outcomes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5876" y="1756576"/>
            <a:ext cx="1167498" cy="369332"/>
          </a:xfrm>
          <a:prstGeom prst="rect">
            <a:avLst/>
          </a:prstGeom>
          <a:ln w="57150">
            <a:solidFill>
              <a:srgbClr val="3EFCD3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Listening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1010" y="4924926"/>
            <a:ext cx="8953704" cy="138499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1.5.1 read </a:t>
            </a:r>
            <a:r>
              <a:rPr lang="en-US" sz="2800" dirty="0">
                <a:latin typeface="Arial Narrow" pitchFamily="34" charset="0"/>
                <a:cs typeface="Arial" pitchFamily="34" charset="0"/>
              </a:rPr>
              <a:t>words, phrases and sentences </a:t>
            </a: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 in the text with proper </a:t>
            </a:r>
          </a:p>
          <a:p>
            <a:r>
              <a:rPr lang="en-US" sz="28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        pronunciation, stress and intonation.</a:t>
            </a:r>
            <a:endParaRPr lang="en-US" sz="2800" dirty="0">
              <a:latin typeface="Arial Narrow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1.7.1 read paragraphs, dialogues, stories, letters</a:t>
            </a:r>
            <a:r>
              <a:rPr lang="en-US" sz="28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and other texts .</a:t>
            </a:r>
            <a:endParaRPr lang="en-US" sz="28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2248" y="4924926"/>
            <a:ext cx="1468289" cy="369332"/>
          </a:xfrm>
          <a:prstGeom prst="rect">
            <a:avLst/>
          </a:prstGeom>
          <a:ln w="57150">
            <a:solidFill>
              <a:srgbClr val="3EFCD3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Reading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6996" y="3799580"/>
            <a:ext cx="10747717" cy="107721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1.1.1 say </a:t>
            </a:r>
            <a:r>
              <a:rPr lang="en-US" sz="3200" dirty="0">
                <a:latin typeface="Arial Narrow" pitchFamily="34" charset="0"/>
                <a:cs typeface="Arial" pitchFamily="34" charset="0"/>
              </a:rPr>
              <a:t>words, phrases and sentences </a:t>
            </a:r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with proper sound and stress.</a:t>
            </a:r>
            <a:endParaRPr lang="en-US" sz="3200" dirty="0">
              <a:latin typeface="Arial Narrow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6.2.1 talk about people, objects, events etc.</a:t>
            </a:r>
            <a:endParaRPr lang="en-US" sz="32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5480" y="3343702"/>
            <a:ext cx="1468289" cy="369332"/>
          </a:xfrm>
          <a:prstGeom prst="rect">
            <a:avLst/>
          </a:prstGeom>
          <a:ln w="57150">
            <a:solidFill>
              <a:srgbClr val="3EFCD3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Speaking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643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000"/>
                            </p:stCondLst>
                            <p:childTnLst>
                              <p:par>
                                <p:cTn id="1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0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3" grpId="0" build="p" animBg="1"/>
      <p:bldP spid="2" grpId="0" build="p" animBg="1"/>
      <p:bldP spid="3" grpId="0" build="p" animBg="1"/>
      <p:bldP spid="11" grpId="0" build="p" animBg="1"/>
      <p:bldP spid="12" grpId="0" build="p" animBg="1"/>
      <p:bldP spid="15" grpId="0" build="p" animBg="1"/>
      <p:bldP spid="1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12" name="Rectangle 11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ame 9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986481" y="1120837"/>
            <a:ext cx="7385355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Let’s  we sing a song.</a:t>
            </a:r>
          </a:p>
        </p:txBody>
      </p:sp>
      <p:pic>
        <p:nvPicPr>
          <p:cNvPr id="2" name="Good Morning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06592" y="2476982"/>
            <a:ext cx="7265243" cy="273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7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91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12" name="Rectangle 11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ame 13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36042" y="464535"/>
            <a:ext cx="6551547" cy="707886"/>
          </a:xfrm>
          <a:prstGeom prst="rect">
            <a:avLst/>
          </a:prstGeom>
          <a:solidFill>
            <a:srgbClr val="89EAE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 Narrow" pitchFamily="34" charset="0"/>
                <a:cs typeface="Nikosh" pitchFamily="2" charset="0"/>
              </a:rPr>
              <a:t>Justifying previous knowledge</a:t>
            </a:r>
            <a:endParaRPr lang="en-US" sz="4000" b="1" dirty="0"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1311" y="5064487"/>
            <a:ext cx="7976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What is the girl doing in the picture ?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14869" y="5064487"/>
            <a:ext cx="6906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 Narrow" pitchFamily="34" charset="0"/>
                <a:cs typeface="Nikosh" pitchFamily="2" charset="0"/>
              </a:rPr>
              <a:t>What </a:t>
            </a:r>
            <a:r>
              <a:rPr lang="en-US" sz="4000" b="1" dirty="0">
                <a:latin typeface="Arial Narrow" pitchFamily="34" charset="0"/>
                <a:cs typeface="Nikosh" pitchFamily="2" charset="0"/>
              </a:rPr>
              <a:t>do you see in this picture 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522" y="1246582"/>
            <a:ext cx="2353677" cy="36480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55172" y="5418430"/>
            <a:ext cx="7405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 Narrow" pitchFamily="34" charset="0"/>
                <a:cs typeface="Nikosh" pitchFamily="2" charset="0"/>
              </a:rPr>
              <a:t>How did Maria know about the day </a:t>
            </a:r>
            <a:r>
              <a:rPr lang="en-US" sz="4000" b="1" dirty="0">
                <a:latin typeface="Arial Narrow" pitchFamily="34" charset="0"/>
                <a:cs typeface="Nikosh" pitchFamily="2" charset="0"/>
              </a:rPr>
              <a:t>?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70590" y="5418430"/>
            <a:ext cx="5558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 Narrow" pitchFamily="34" charset="0"/>
                <a:cs typeface="Nikosh" pitchFamily="2" charset="0"/>
              </a:rPr>
              <a:t>What could she smell </a:t>
            </a:r>
            <a:r>
              <a:rPr lang="en-US" sz="4000" b="1" dirty="0">
                <a:latin typeface="Arial Narrow" pitchFamily="34" charset="0"/>
                <a:cs typeface="Nikosh" pitchFamily="2" charset="0"/>
              </a:rPr>
              <a:t>? </a:t>
            </a:r>
          </a:p>
        </p:txBody>
      </p:sp>
      <p:sp>
        <p:nvSpPr>
          <p:cNvPr id="21" name="Content Placeholder 3"/>
          <p:cNvSpPr txBox="1">
            <a:spLocks noGrp="1"/>
          </p:cNvSpPr>
          <p:nvPr>
            <p:ph idx="1"/>
          </p:nvPr>
        </p:nvSpPr>
        <p:spPr>
          <a:xfrm>
            <a:off x="2662310" y="5672657"/>
            <a:ext cx="362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She is Maria.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14869" y="5220238"/>
            <a:ext cx="6214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 Narrow" pitchFamily="34" charset="0"/>
                <a:cs typeface="Nikosh" pitchFamily="2" charset="0"/>
              </a:rPr>
              <a:t>A </a:t>
            </a:r>
            <a:r>
              <a:rPr lang="en-US" sz="4000" b="1" dirty="0">
                <a:latin typeface="Arial Narrow" pitchFamily="34" charset="0"/>
                <a:cs typeface="Nikosh" pitchFamily="2" charset="0"/>
              </a:rPr>
              <a:t>girl </a:t>
            </a:r>
            <a:r>
              <a:rPr lang="en-US" sz="4000" b="1" dirty="0" smtClean="0">
                <a:latin typeface="Arial Narrow" pitchFamily="34" charset="0"/>
                <a:cs typeface="Nikosh" pitchFamily="2" charset="0"/>
              </a:rPr>
              <a:t>walking </a:t>
            </a:r>
            <a:r>
              <a:rPr lang="en-US" sz="4000" b="1" dirty="0">
                <a:latin typeface="Arial Narrow" pitchFamily="34" charset="0"/>
                <a:cs typeface="Nikosh" pitchFamily="2" charset="0"/>
              </a:rPr>
              <a:t>in the </a:t>
            </a:r>
            <a:r>
              <a:rPr lang="en-US" sz="4000" b="1" dirty="0" smtClean="0">
                <a:latin typeface="Arial Narrow" pitchFamily="34" charset="0"/>
                <a:cs typeface="Nikosh" pitchFamily="2" charset="0"/>
              </a:rPr>
              <a:t>picture.</a:t>
            </a:r>
            <a:endParaRPr lang="en-US" sz="4000" b="1" dirty="0">
              <a:latin typeface="Arial Narrow" pitchFamily="34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6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6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/>
      <p:bldP spid="11" grpId="1"/>
      <p:bldP spid="17" grpId="0"/>
      <p:bldP spid="17" grpId="1"/>
      <p:bldP spid="18" grpId="0"/>
      <p:bldP spid="18" grpId="1"/>
      <p:bldP spid="19" grpId="0"/>
      <p:bldP spid="21" grpId="0" build="p"/>
      <p:bldP spid="21" grpId="1" build="p"/>
      <p:bldP spid="22" grpId="0"/>
      <p:bldP spid="2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8941" y="309043"/>
            <a:ext cx="11618259" cy="625312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9581" y="394407"/>
            <a:ext cx="11095359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  <a:scene3d>
            <a:camera prst="orthographicFront"/>
            <a:lightRig rig="flat" dir="tl">
              <a:rot lat="0" lon="0" rev="6600000"/>
            </a:lightRig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Today’s lesson </a:t>
            </a:r>
          </a:p>
        </p:txBody>
      </p:sp>
      <p:sp>
        <p:nvSpPr>
          <p:cNvPr id="2" name="Rectangle 1"/>
          <p:cNvSpPr/>
          <p:nvPr/>
        </p:nvSpPr>
        <p:spPr>
          <a:xfrm>
            <a:off x="569582" y="1590776"/>
            <a:ext cx="11153842" cy="1015663"/>
          </a:xfrm>
          <a:prstGeom prst="rect">
            <a:avLst/>
          </a:prstGeom>
          <a:solidFill>
            <a:srgbClr val="89EAE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Life is Beautiful!</a:t>
            </a:r>
            <a:endParaRPr lang="en-US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105" y="2883142"/>
            <a:ext cx="8951496" cy="230832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Lessons		       : 	1-2 (second </a:t>
            </a:r>
            <a:r>
              <a:rPr lang="en-US" sz="3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pera</a:t>
            </a: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)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Maria is a</a:t>
            </a:r>
            <a:r>
              <a:rPr lang="en-US" sz="11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</a:t>
            </a: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lot like any</a:t>
            </a:r>
            <a:r>
              <a:rPr lang="en-US" sz="1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</a:t>
            </a: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other…….she was</a:t>
            </a:r>
            <a:r>
              <a:rPr lang="en-US" sz="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</a:t>
            </a: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born.</a:t>
            </a:r>
          </a:p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Unit                       :      20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  <a:p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Page			: 	78 </a:t>
            </a:r>
          </a:p>
        </p:txBody>
      </p:sp>
      <p:sp>
        <p:nvSpPr>
          <p:cNvPr id="8" name="Frame 7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solidFill>
            <a:srgbClr val="66FF33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43" y="2759993"/>
            <a:ext cx="20764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5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9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15458" y="452632"/>
            <a:ext cx="5552628" cy="707886"/>
          </a:xfrm>
          <a:prstGeom prst="rect">
            <a:avLst/>
          </a:prstGeom>
          <a:solidFill>
            <a:srgbClr val="3EFCD3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Lesson presentation : </a:t>
            </a:r>
            <a:endParaRPr lang="en-US" sz="40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123" y="2948292"/>
            <a:ext cx="7129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Arial Narrow" pitchFamily="34" charset="0"/>
                <a:cs typeface="Arial" pitchFamily="34" charset="0"/>
              </a:rPr>
              <a:t>মারিয়া</a:t>
            </a:r>
            <a:r>
              <a:rPr lang="bn-IN" sz="3200" dirty="0" smtClean="0">
                <a:latin typeface="Arial Narrow" pitchFamily="34" charset="0"/>
                <a:cs typeface="Arial" pitchFamily="34" charset="0"/>
              </a:rPr>
              <a:t> তার এলাকার অন্য</a:t>
            </a:r>
            <a:r>
              <a:rPr lang="en-US" sz="32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  <a:cs typeface="Arial" pitchFamily="34" charset="0"/>
              </a:rPr>
              <a:t>যেকোন</a:t>
            </a:r>
            <a:r>
              <a:rPr lang="bn-IN" sz="3200" dirty="0" smtClean="0">
                <a:latin typeface="Arial Narrow" pitchFamily="34" charset="0"/>
                <a:cs typeface="Arial" pitchFamily="34" charset="0"/>
              </a:rPr>
              <a:t> ছাত্র-ছাত্রীর মতোই </a:t>
            </a:r>
            <a:r>
              <a:rPr lang="bn-IN" sz="3200" dirty="0">
                <a:latin typeface="Arial Narrow" pitchFamily="34" charset="0"/>
                <a:cs typeface="Arial" pitchFamily="34" charset="0"/>
              </a:rPr>
              <a:t>একজন </a:t>
            </a:r>
            <a:r>
              <a:rPr lang="bn-IN" sz="3200" dirty="0" smtClean="0">
                <a:latin typeface="Arial Narrow" pitchFamily="34" charset="0"/>
                <a:cs typeface="Arial" pitchFamily="34" charset="0"/>
              </a:rPr>
              <a:t>ছাত্রী ।</a:t>
            </a:r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  </a:t>
            </a:r>
            <a:endParaRPr lang="en-US" sz="3200" dirty="0"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268816" y="548163"/>
            <a:ext cx="4537631" cy="5877477"/>
            <a:chOff x="7268816" y="548163"/>
            <a:chExt cx="4537631" cy="587747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8816" y="548163"/>
              <a:ext cx="4537631" cy="5877477"/>
            </a:xfrm>
            <a:prstGeom prst="rect">
              <a:avLst/>
            </a:prstGeom>
          </p:spPr>
        </p:pic>
        <p:pic>
          <p:nvPicPr>
            <p:cNvPr id="17" name="Picture 16" descr="bird GIF"/>
            <p:cNvPicPr>
              <a:picLocks noChangeAspect="1" noChangeArrowheads="1" noCrop="1"/>
            </p:cNvPicPr>
            <p:nvPr/>
          </p:nvPicPr>
          <p:blipFill>
            <a:blip r:embed="rId3">
              <a:duotone>
                <a:prstClr val="black"/>
                <a:srgbClr val="96C1F6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20125">
              <a:off x="7458245" y="1715683"/>
              <a:ext cx="4332438" cy="24154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le 17"/>
          <p:cNvSpPr/>
          <p:nvPr/>
        </p:nvSpPr>
        <p:spPr>
          <a:xfrm>
            <a:off x="189093" y="1353737"/>
            <a:ext cx="73190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Arial Narrow" pitchFamily="34" charset="0"/>
                <a:cs typeface="Arial" pitchFamily="34" charset="0"/>
              </a:rPr>
              <a:t>Maria is a lot like any other students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4800" dirty="0" smtClean="0">
                <a:latin typeface="Arial Narrow" pitchFamily="34" charset="0"/>
                <a:cs typeface="Arial" pitchFamily="34" charset="0"/>
              </a:rPr>
              <a:t>in</a:t>
            </a: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4800" dirty="0" smtClean="0">
                <a:latin typeface="Arial Narrow" pitchFamily="34" charset="0"/>
                <a:cs typeface="Arial" pitchFamily="34" charset="0"/>
              </a:rPr>
              <a:t>her </a:t>
            </a:r>
            <a:r>
              <a:rPr lang="en-US" sz="4800" dirty="0" err="1" smtClean="0">
                <a:latin typeface="Arial Narrow" pitchFamily="34" charset="0"/>
                <a:cs typeface="Arial" pitchFamily="34" charset="0"/>
              </a:rPr>
              <a:t>neighbourhood</a:t>
            </a:r>
            <a:r>
              <a:rPr lang="en-US" sz="4800" dirty="0" smtClean="0">
                <a:latin typeface="Arial Narrow" pitchFamily="34" charset="0"/>
                <a:cs typeface="Arial" pitchFamily="34" charset="0"/>
              </a:rPr>
              <a:t>.</a:t>
            </a:r>
            <a:endParaRPr lang="en-US" sz="48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352" y="1041009"/>
            <a:ext cx="677254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Arial Narrow" pitchFamily="34" charset="0"/>
                <a:cs typeface="Arial" pitchFamily="34" charset="0"/>
              </a:rPr>
              <a:t>She goes to school and likes to be with</a:t>
            </a:r>
            <a:r>
              <a:rPr lang="en-US" sz="5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4400" dirty="0" smtClean="0">
                <a:latin typeface="Arial Narrow" pitchFamily="34" charset="0"/>
                <a:cs typeface="Arial" pitchFamily="34" charset="0"/>
              </a:rPr>
              <a:t>her friends.</a:t>
            </a:r>
            <a:endParaRPr lang="en-US" sz="44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9093" y="2587344"/>
            <a:ext cx="7129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Arial Narrow" pitchFamily="34" charset="0"/>
                <a:cs typeface="Arial" pitchFamily="34" charset="0"/>
              </a:rPr>
              <a:t>সে</a:t>
            </a:r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  <a:cs typeface="Arial" pitchFamily="34" charset="0"/>
              </a:rPr>
              <a:t>বিদ্যালয়ে</a:t>
            </a:r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  <a:cs typeface="Arial" pitchFamily="34" charset="0"/>
              </a:rPr>
              <a:t>যায়</a:t>
            </a:r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  <a:cs typeface="Arial" pitchFamily="34" charset="0"/>
              </a:rPr>
              <a:t>এবং</a:t>
            </a:r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  <a:cs typeface="Arial" pitchFamily="34" charset="0"/>
              </a:rPr>
              <a:t>সেখানে</a:t>
            </a:r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  <a:cs typeface="Arial" pitchFamily="34" charset="0"/>
              </a:rPr>
              <a:t>গিয়ে</a:t>
            </a:r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  </a:t>
            </a:r>
            <a:r>
              <a:rPr lang="en-US" sz="3200" dirty="0" err="1" smtClean="0">
                <a:latin typeface="Arial Narrow" pitchFamily="34" charset="0"/>
                <a:cs typeface="Arial" pitchFamily="34" charset="0"/>
              </a:rPr>
              <a:t>তার</a:t>
            </a:r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  <a:cs typeface="Arial" pitchFamily="34" charset="0"/>
              </a:rPr>
              <a:t>বন্ধুদের</a:t>
            </a:r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  <a:cs typeface="Arial" pitchFamily="34" charset="0"/>
              </a:rPr>
              <a:t>সাথে</a:t>
            </a:r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  <a:cs typeface="Arial" pitchFamily="34" charset="0"/>
              </a:rPr>
              <a:t>সময়</a:t>
            </a:r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  <a:cs typeface="Arial" pitchFamily="34" charset="0"/>
              </a:rPr>
              <a:t>কাটাতে</a:t>
            </a:r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  <a:cs typeface="Arial" pitchFamily="34" charset="0"/>
              </a:rPr>
              <a:t>পছন্দ</a:t>
            </a:r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  <a:cs typeface="Arial" pitchFamily="34" charset="0"/>
              </a:rPr>
              <a:t>করে</a:t>
            </a:r>
            <a:r>
              <a:rPr lang="bn-IN" sz="3200" dirty="0" smtClean="0">
                <a:latin typeface="Arial Narrow" pitchFamily="34" charset="0"/>
                <a:cs typeface="Arial" pitchFamily="34" charset="0"/>
              </a:rPr>
              <a:t> ।</a:t>
            </a:r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  </a:t>
            </a:r>
            <a:endParaRPr lang="en-US" sz="3200" dirty="0"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095" y="4324106"/>
            <a:ext cx="6565293" cy="2000250"/>
            <a:chOff x="284095" y="4324106"/>
            <a:chExt cx="6565293" cy="20002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9637" y="4324107"/>
              <a:ext cx="2129751" cy="18716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95" y="4324106"/>
              <a:ext cx="4562475" cy="2000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69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" grpId="0"/>
      <p:bldP spid="3" grpId="1"/>
      <p:bldP spid="18" grpId="0"/>
      <p:bldP spid="18" grpId="1"/>
      <p:bldP spid="19" grpId="0"/>
      <p:bldP spid="2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1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879</Words>
  <Application>Microsoft Office PowerPoint</Application>
  <PresentationFormat>Custom</PresentationFormat>
  <Paragraphs>172</Paragraphs>
  <Slides>25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Ion Boardroom</vt:lpstr>
      <vt:lpstr>1_Ion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2014-04-16T04:04:54Z</dcterms:created>
  <dcterms:modified xsi:type="dcterms:W3CDTF">2020-11-22T18:22:09Z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