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0" r:id="rId4"/>
    <p:sldId id="272" r:id="rId5"/>
    <p:sldId id="258" r:id="rId6"/>
    <p:sldId id="259" r:id="rId7"/>
    <p:sldId id="261" r:id="rId8"/>
    <p:sldId id="262" r:id="rId9"/>
    <p:sldId id="266" r:id="rId10"/>
    <p:sldId id="263" r:id="rId11"/>
    <p:sldId id="264" r:id="rId12"/>
    <p:sldId id="267" r:id="rId13"/>
    <p:sldId id="265"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87" autoAdjust="0"/>
    <p:restoredTop sz="86441" autoAdjust="0"/>
  </p:normalViewPr>
  <p:slideViewPr>
    <p:cSldViewPr>
      <p:cViewPr varScale="1">
        <p:scale>
          <a:sx n="74" d="100"/>
          <a:sy n="74" d="100"/>
        </p:scale>
        <p:origin x="-3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952A2-B58F-4F94-B181-D03EDF3DD77E}" type="datetimeFigureOut">
              <a:rPr lang="en-US" smtClean="0"/>
              <a:pPr/>
              <a:t>11/23/2020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F5141-9E61-4185-8CD4-3D27F7DD31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7F5141-9E61-4185-8CD4-3D27F7DD31A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bn.wikipedia.org/wiki/%E0%A6%AB%E0%A6%B2"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hyperlink" Target="https://bn.wikipedia.org/wiki/%E0%A6%AC%E0%A7%80%E0%A6%9C"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304800"/>
            <a:ext cx="4267200" cy="156966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9600" b="1" dirty="0" err="1" smtClean="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latin typeface="NikoshBAN" pitchFamily="2" charset="0"/>
                <a:cs typeface="NikoshBAN" pitchFamily="2" charset="0"/>
              </a:rPr>
              <a:t>স্বাগতম</a:t>
            </a:r>
            <a:endParaRPr lang="en-US" sz="9600" dirty="0">
              <a:solidFill>
                <a:srgbClr val="FFC000"/>
              </a:solidFill>
              <a:latin typeface="NikoshBAN" pitchFamily="2" charset="0"/>
              <a:cs typeface="NikoshBAN" pitchFamily="2" charset="0"/>
            </a:endParaRPr>
          </a:p>
        </p:txBody>
      </p:sp>
      <p:pic>
        <p:nvPicPr>
          <p:cNvPr id="3" name="Picture 2" descr="213859Kalerkantho_19-11-06-08.jpg"/>
          <p:cNvPicPr>
            <a:picLocks noChangeAspect="1"/>
          </p:cNvPicPr>
          <p:nvPr/>
        </p:nvPicPr>
        <p:blipFill>
          <a:blip r:embed="rId3"/>
          <a:stretch>
            <a:fillRect/>
          </a:stretch>
        </p:blipFill>
        <p:spPr>
          <a:xfrm>
            <a:off x="762000" y="1524000"/>
            <a:ext cx="7620000" cy="4981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0-#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09800"/>
            <a:ext cx="8305800" cy="1077218"/>
          </a:xfrm>
          <a:prstGeom prst="rect">
            <a:avLst/>
          </a:prstGeom>
          <a:noFill/>
          <a:ln>
            <a:solidFill>
              <a:srgbClr val="C00000"/>
            </a:solidFill>
          </a:ln>
        </p:spPr>
        <p:txBody>
          <a:bodyPr wrap="square" rtlCol="0">
            <a:spAutoFit/>
          </a:bodyPr>
          <a:lstStyle/>
          <a:p>
            <a:r>
              <a:rPr lang="bn-BD" sz="3200" dirty="0" smtClean="0">
                <a:solidFill>
                  <a:schemeClr val="accent6">
                    <a:lumMod val="75000"/>
                  </a:schemeClr>
                </a:solidFill>
                <a:latin typeface="NikoshBAN" pitchFamily="2" charset="0"/>
                <a:cs typeface="NikoshBAN" pitchFamily="2" charset="0"/>
              </a:rPr>
              <a:t>পুষ্পাক্ষঃপুষ্পাক্ষ সাধারনত  গোলাকার এবং ফুলের বৃন্তশীর্ষে অবস্থান করে।</a:t>
            </a:r>
            <a:endParaRPr lang="en-US" sz="3200"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381000" y="3352800"/>
            <a:ext cx="8382000" cy="1569660"/>
          </a:xfrm>
          <a:prstGeom prst="rect">
            <a:avLst/>
          </a:prstGeom>
          <a:noFill/>
          <a:ln>
            <a:solidFill>
              <a:srgbClr val="C00000"/>
            </a:solidFill>
          </a:ln>
        </p:spPr>
        <p:txBody>
          <a:bodyPr wrap="square" rtlCol="0">
            <a:spAutoFit/>
          </a:bodyPr>
          <a:lstStyle/>
          <a:p>
            <a:r>
              <a:rPr lang="bn-BD" sz="3200" dirty="0" smtClean="0">
                <a:solidFill>
                  <a:srgbClr val="FFFF00"/>
                </a:solidFill>
                <a:latin typeface="NikoshBAN" pitchFamily="2" charset="0"/>
                <a:cs typeface="NikoshBAN" pitchFamily="2" charset="0"/>
              </a:rPr>
              <a:t>বৃতিঃফুলের বাইরের স্তবককে বৃতি বলে।এর প্রধান কাজ ফুলের ভিতরের অংশগুলোকে রোদ,বৃষ্টি এবং পোকার আক্রমন থেকে রক্ষা করা।</a:t>
            </a:r>
            <a:endParaRPr lang="en-US" sz="3200" dirty="0">
              <a:solidFill>
                <a:srgbClr val="FFFF00"/>
              </a:solidFill>
              <a:latin typeface="NikoshBAN" pitchFamily="2" charset="0"/>
              <a:cs typeface="NikoshBAN" pitchFamily="2" charset="0"/>
            </a:endParaRPr>
          </a:p>
        </p:txBody>
      </p:sp>
      <p:sp>
        <p:nvSpPr>
          <p:cNvPr id="6" name="TextBox 5"/>
          <p:cNvSpPr txBox="1"/>
          <p:nvPr/>
        </p:nvSpPr>
        <p:spPr>
          <a:xfrm>
            <a:off x="381000" y="5029200"/>
            <a:ext cx="8382000" cy="1569660"/>
          </a:xfrm>
          <a:prstGeom prst="rect">
            <a:avLst/>
          </a:prstGeom>
          <a:noFill/>
          <a:ln>
            <a:solidFill>
              <a:srgbClr val="C00000"/>
            </a:solidFill>
          </a:ln>
        </p:spPr>
        <p:txBody>
          <a:bodyPr wrap="square" rtlCol="0">
            <a:spAutoFit/>
          </a:bodyPr>
          <a:lstStyle/>
          <a:p>
            <a:r>
              <a:rPr lang="bn-BD" sz="3200" dirty="0" smtClean="0">
                <a:solidFill>
                  <a:srgbClr val="00B0F0"/>
                </a:solidFill>
                <a:latin typeface="NikoshBAN" pitchFamily="2" charset="0"/>
                <a:cs typeface="NikoshBAN" pitchFamily="2" charset="0"/>
              </a:rPr>
              <a:t>দলমন্ডলঃএটি বাইরের দিক থেকে দ্বিতীয় স্তবক।প্রতিটি খন্ডকে দল বা পাপড়ি বলে।উজ্জ্বল ঝলমলে রঙের দলমন্ডল পোকামাকড় এবং পশুপাখি আকর্ষন করে এবং পরাগায়নে সহায়তা করে।</a:t>
            </a:r>
            <a:endParaRPr lang="en-US" sz="3200" dirty="0">
              <a:solidFill>
                <a:srgbClr val="00B0F0"/>
              </a:solidFill>
              <a:latin typeface="NikoshBAN" pitchFamily="2" charset="0"/>
              <a:cs typeface="NikoshBAN" pitchFamily="2" charset="0"/>
            </a:endParaRPr>
          </a:p>
        </p:txBody>
      </p:sp>
      <p:pic>
        <p:nvPicPr>
          <p:cNvPr id="7" name="Picture 6" descr="fuler bivinn.jpg"/>
          <p:cNvPicPr>
            <a:picLocks noChangeAspect="1"/>
          </p:cNvPicPr>
          <p:nvPr/>
        </p:nvPicPr>
        <p:blipFill>
          <a:blip r:embed="rId2"/>
          <a:stretch>
            <a:fillRect/>
          </a:stretch>
        </p:blipFill>
        <p:spPr>
          <a:xfrm>
            <a:off x="2286000" y="228600"/>
            <a:ext cx="3505200" cy="175437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1+#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514600"/>
            <a:ext cx="8229600" cy="1938992"/>
          </a:xfrm>
          <a:prstGeom prst="rect">
            <a:avLst/>
          </a:prstGeom>
          <a:noFill/>
          <a:ln>
            <a:solidFill>
              <a:srgbClr val="C00000"/>
            </a:solidFill>
          </a:ln>
        </p:spPr>
        <p:txBody>
          <a:bodyPr wrap="square" rtlCol="0">
            <a:spAutoFit/>
          </a:bodyPr>
          <a:lstStyle/>
          <a:p>
            <a:r>
              <a:rPr lang="bn-BD" sz="2400" b="1" dirty="0" smtClean="0">
                <a:solidFill>
                  <a:srgbClr val="FFC000"/>
                </a:solidFill>
                <a:latin typeface="NikoshBAN" pitchFamily="2" charset="0"/>
                <a:cs typeface="NikoshBAN" pitchFamily="2" charset="0"/>
              </a:rPr>
              <a:t>পুংস্তাবকঃএটাই ফুলের তৃতীয় স্তবক এবং অত্যাবশ্যকীয় অংশ।একটি পুংস্তবকে এক বা একাধিক পুংকেশর থাকতে পারে।দন্ডের মত অংশকে পুংদন্ড এবং শীর্ষের থলির মত অংশকে পরাগধানী বলে।পরাগধানীর মধ্যে পরাগ উৎপন্ন হয়।এই পরাগরেনু অঙ্কুরিত হয়ে পরাগনালি গঠন করে।এই পরাগনালিকায় পুংজননকোষ উৎপন্ন হয়।পুংজননকোষ সরাসরি জনন কাজে অংশগ্রহন করে।</a:t>
            </a:r>
            <a:endParaRPr lang="en-US" sz="2400" b="1" dirty="0">
              <a:solidFill>
                <a:srgbClr val="FFC000"/>
              </a:solidFill>
              <a:latin typeface="NikoshBAN" pitchFamily="2" charset="0"/>
              <a:cs typeface="NikoshBAN" pitchFamily="2" charset="0"/>
            </a:endParaRPr>
          </a:p>
        </p:txBody>
      </p:sp>
      <p:sp>
        <p:nvSpPr>
          <p:cNvPr id="3" name="TextBox 2"/>
          <p:cNvSpPr txBox="1"/>
          <p:nvPr/>
        </p:nvSpPr>
        <p:spPr>
          <a:xfrm>
            <a:off x="533400" y="4648200"/>
            <a:ext cx="8229600" cy="1938992"/>
          </a:xfrm>
          <a:prstGeom prst="rect">
            <a:avLst/>
          </a:prstGeom>
          <a:noFill/>
          <a:ln>
            <a:solidFill>
              <a:srgbClr val="C00000"/>
            </a:solidFill>
          </a:ln>
        </p:spPr>
        <p:txBody>
          <a:bodyPr wrap="square" rtlCol="0">
            <a:spAutoFit/>
          </a:bodyPr>
          <a:lstStyle/>
          <a:p>
            <a:r>
              <a:rPr lang="bn-BD" sz="2400" b="1" dirty="0" smtClean="0">
                <a:solidFill>
                  <a:srgbClr val="92D050"/>
                </a:solidFill>
                <a:latin typeface="NikoshBAN" pitchFamily="2" charset="0"/>
                <a:cs typeface="NikoshBAN" pitchFamily="2" charset="0"/>
              </a:rPr>
              <a:t>স্ত্রীস্তবকঃস্ত্রীস্তবক বা গর্ভাকেশরের অবস্থান ফুলটির কেন্দ্রে।এটি ফুলের আরেকটি অত্যাবশ্যকীয় স্তবক।স্ত্রীস্তবক এক বা একাধিক গর্ভপত্র নিয়ে গঠিত।একটি গর্ভপত্রের তিনটি অংশ,যথা-গর্ভাশয়,গর্ভদন্ড এবং গর্ভমুন্ড।গর্ভাশয়ের ভিতরে এক বা একাধিক ডিম্বক বিশেষ নিয়মে সজ্জিত থাকে।এসব ডিম্বকের মধ্যে স্ত্রীপ্রজনন কোষ বা ডিম্বাণু সৃষ্টি হয়।এর ডিম্বাণুই সরাসরি জননকাজে অংশগ্রহন করে।</a:t>
            </a:r>
            <a:endParaRPr lang="en-US" sz="2400" b="1" dirty="0">
              <a:solidFill>
                <a:srgbClr val="92D050"/>
              </a:solidFill>
              <a:latin typeface="NikoshBAN" pitchFamily="2" charset="0"/>
              <a:cs typeface="NikoshBAN" pitchFamily="2" charset="0"/>
            </a:endParaRPr>
          </a:p>
        </p:txBody>
      </p:sp>
      <p:pic>
        <p:nvPicPr>
          <p:cNvPr id="4" name="Picture 3" descr="ful bivvinn.jpg"/>
          <p:cNvPicPr>
            <a:picLocks noChangeAspect="1"/>
          </p:cNvPicPr>
          <p:nvPr/>
        </p:nvPicPr>
        <p:blipFill>
          <a:blip r:embed="rId2"/>
          <a:stretch>
            <a:fillRect/>
          </a:stretch>
        </p:blipFill>
        <p:spPr>
          <a:xfrm>
            <a:off x="4495800" y="152400"/>
            <a:ext cx="3962400" cy="2057400"/>
          </a:xfrm>
          <a:prstGeom prst="rect">
            <a:avLst/>
          </a:prstGeom>
        </p:spPr>
      </p:pic>
      <p:pic>
        <p:nvPicPr>
          <p:cNvPr id="5" name="Picture 4" descr="sss.jpg"/>
          <p:cNvPicPr>
            <a:picLocks noChangeAspect="1"/>
          </p:cNvPicPr>
          <p:nvPr/>
        </p:nvPicPr>
        <p:blipFill>
          <a:blip r:embed="rId3"/>
          <a:stretch>
            <a:fillRect/>
          </a:stretch>
        </p:blipFill>
        <p:spPr>
          <a:xfrm>
            <a:off x="609600" y="228600"/>
            <a:ext cx="3390900" cy="2057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685800"/>
            <a:ext cx="4572000" cy="1015663"/>
          </a:xfrm>
          <a:prstGeom prst="rect">
            <a:avLst/>
          </a:prstGeom>
          <a:noFill/>
        </p:spPr>
        <p:txBody>
          <a:bodyPr wrap="square" rtlCol="0">
            <a:spAutoFit/>
          </a:bodyPr>
          <a:lstStyle/>
          <a:p>
            <a:r>
              <a:rPr lang="bn-BD" sz="6000" dirty="0" smtClean="0">
                <a:latin typeface="NikoshBAN" pitchFamily="2" charset="0"/>
                <a:cs typeface="NikoshBAN" pitchFamily="2" charset="0"/>
              </a:rPr>
              <a:t>জোড়ায় কাজ</a:t>
            </a:r>
            <a:endParaRPr lang="en-US" sz="6000" dirty="0">
              <a:latin typeface="NikoshBAN" pitchFamily="2" charset="0"/>
              <a:cs typeface="NikoshBAN" pitchFamily="2" charset="0"/>
            </a:endParaRPr>
          </a:p>
        </p:txBody>
      </p:sp>
      <p:sp>
        <p:nvSpPr>
          <p:cNvPr id="3" name="TextBox 2"/>
          <p:cNvSpPr txBox="1"/>
          <p:nvPr/>
        </p:nvSpPr>
        <p:spPr>
          <a:xfrm>
            <a:off x="533400" y="2438400"/>
            <a:ext cx="8305800" cy="830997"/>
          </a:xfrm>
          <a:prstGeom prst="rect">
            <a:avLst/>
          </a:prstGeom>
          <a:noFill/>
        </p:spPr>
        <p:txBody>
          <a:bodyPr wrap="square" rtlCol="0">
            <a:spAutoFit/>
          </a:bodyPr>
          <a:lstStyle/>
          <a:p>
            <a:r>
              <a:rPr lang="bn-BD" sz="4800" dirty="0" smtClean="0">
                <a:latin typeface="NikoshBAN" pitchFamily="2" charset="0"/>
                <a:cs typeface="NikoshBAN" pitchFamily="2" charset="0"/>
              </a:rPr>
              <a:t>ফুলের স্ত্রীস্তবক ও পুংস্তবক এর কাজ লিখ।</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8686800" cy="415498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bn-BD" dirty="0" smtClean="0"/>
              <a:t> </a:t>
            </a:r>
            <a:r>
              <a:rPr lang="bn-BD" sz="2400" dirty="0" smtClean="0">
                <a:solidFill>
                  <a:srgbClr val="002060"/>
                </a:solidFill>
                <a:latin typeface="NikoshBAN" pitchFamily="2" charset="0"/>
                <a:cs typeface="NikoshBAN" pitchFamily="2" charset="0"/>
              </a:rPr>
              <a:t>উদ্ভিদের ফুলই এর প্রজনন অঙ্গ। ফুলের ভেতর পুংজননকোষ ও স্ত্রীজন পতঙ্গ ফুলের বর্ণ ও গন্ধে আকৃষ্ট হয়ে মধু সংগ্রহের সময় পরাগ রেণু পতঙ্গে পতঙ্গ যখন একই প্রজাতির অন্য ফুলে বসে, তখন ডানা ও পায়ে লেগে থাকা পরাগ রেণু গর্ভমুণ্ডে স্থানান্তরিত হয়ে পরাগায়ন ঘটায়। ফলে পরাগায়েনের পুংজননকোষ ও স্ত্রীজননকোষের মিলনে জাইগোট সৃষ্টি হয়। এই জাইগোট থেকে ফল ও বীজ উত্পন্ন হয়। উদ্ভিদের ফল ও বীজ বিভিন্ন বাহকের মাধ্যমে অনেক দূরদূরান্তে ছড়িয়ে পড়ে। বীজ উদ্ভিদের বংশ রক্ষা করে। কারণ অনুকূল পরিবেশে এ বীজ থেকে নতুন চারা গাছ সৃষ্টি হয়। বীজ উদ্ভিদের বংশরক্ষার পাশাপাশি বংশ বৃদ্ধি করে। যদি বীজের সৃষ্টি না হতো, তাহলে উদ্ভিদ সম্প্রদায় বিলীন হয়ে যেত। বীজ সৃষ্টিতে প্রধান ভূমিকা রাখে পরাগায়ন ও নিষেক। পরাগায়ন না ঘটলে উদ্ভিদের প্রজনন বন্ধ হয়ে যেত। ফলে নতুন কোনো উদ্ভিদ জন্মাতে পারবে না। উদ্ভিদকুল ধ্বংসের মুখে পতিত হবে। সুতরাং উদ্ভিদের বংশবিস্তারে ও জীবের অস্তিত্ব রক্ষায় </a:t>
            </a:r>
            <a:r>
              <a:rPr lang="en-US" sz="2400" dirty="0" err="1" smtClean="0">
                <a:solidFill>
                  <a:srgbClr val="002060"/>
                </a:solidFill>
                <a:latin typeface="NikoshBAN" pitchFamily="2" charset="0"/>
                <a:cs typeface="NikoshBAN" pitchFamily="2" charset="0"/>
              </a:rPr>
              <a:t>ফুলের</a:t>
            </a:r>
            <a:r>
              <a:rPr lang="bn-BD" sz="2400" dirty="0" smtClean="0">
                <a:solidFill>
                  <a:srgbClr val="002060"/>
                </a:solidFill>
                <a:latin typeface="NikoshBAN" pitchFamily="2" charset="0"/>
                <a:cs typeface="NikoshBAN" pitchFamily="2" charset="0"/>
              </a:rPr>
              <a:t> গুরুত্ব অপরিসীম।</a:t>
            </a:r>
            <a:endParaRPr lang="en-US" sz="2400" dirty="0">
              <a:solidFill>
                <a:srgbClr val="002060"/>
              </a:solidFill>
              <a:latin typeface="NikoshBAN" pitchFamily="2" charset="0"/>
              <a:cs typeface="NikoshBAN" pitchFamily="2" charset="0"/>
            </a:endParaRPr>
          </a:p>
        </p:txBody>
      </p:sp>
      <p:sp>
        <p:nvSpPr>
          <p:cNvPr id="3" name="TextBox 2"/>
          <p:cNvSpPr txBox="1"/>
          <p:nvPr/>
        </p:nvSpPr>
        <p:spPr>
          <a:xfrm>
            <a:off x="1371600" y="762000"/>
            <a:ext cx="44958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4000" dirty="0" smtClean="0">
                <a:latin typeface="NikoshBAN" pitchFamily="2" charset="0"/>
                <a:cs typeface="NikoshBAN" pitchFamily="2" charset="0"/>
              </a:rPr>
              <a:t>প্রজননে ফুলের ভুমিকা </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838200"/>
            <a:ext cx="5257800" cy="1107996"/>
          </a:xfrm>
          <a:prstGeom prst="rect">
            <a:avLst/>
          </a:prstGeom>
          <a:noFill/>
        </p:spPr>
        <p:txBody>
          <a:bodyPr wrap="square" rtlCol="0">
            <a:spAutoFit/>
          </a:bodyPr>
          <a:lstStyle/>
          <a:p>
            <a:r>
              <a:rPr lang="bn-BD" sz="6600" dirty="0" smtClean="0">
                <a:latin typeface="NikoshBAN" pitchFamily="2" charset="0"/>
                <a:cs typeface="NikoshBAN" pitchFamily="2" charset="0"/>
              </a:rPr>
              <a:t>দলীয় কাজ</a:t>
            </a:r>
            <a:endParaRPr lang="en-US" sz="6600" dirty="0">
              <a:latin typeface="NikoshBAN" pitchFamily="2" charset="0"/>
              <a:cs typeface="NikoshBAN" pitchFamily="2" charset="0"/>
            </a:endParaRPr>
          </a:p>
        </p:txBody>
      </p:sp>
      <p:sp>
        <p:nvSpPr>
          <p:cNvPr id="3" name="TextBox 2"/>
          <p:cNvSpPr txBox="1"/>
          <p:nvPr/>
        </p:nvSpPr>
        <p:spPr>
          <a:xfrm>
            <a:off x="381000" y="2819400"/>
            <a:ext cx="8458200" cy="1938992"/>
          </a:xfrm>
          <a:prstGeom prst="rect">
            <a:avLst/>
          </a:prstGeom>
          <a:noFill/>
        </p:spPr>
        <p:txBody>
          <a:bodyPr wrap="square" rtlCol="0">
            <a:spAutoFit/>
          </a:bodyPr>
          <a:lstStyle/>
          <a:p>
            <a:r>
              <a:rPr lang="bn-BD" sz="6000" dirty="0" smtClean="0">
                <a:latin typeface="NikoshBAN" pitchFamily="2" charset="0"/>
                <a:cs typeface="NikoshBAN" pitchFamily="2" charset="0"/>
              </a:rPr>
              <a:t>চিত্র এঁকে একটি ফুলের বিভিন্ন অংশ চিহ্নিত কর।</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838200"/>
            <a:ext cx="4419600" cy="1569660"/>
          </a:xfrm>
          <a:prstGeom prst="rect">
            <a:avLst/>
          </a:prstGeom>
          <a:noFill/>
        </p:spPr>
        <p:txBody>
          <a:bodyPr wrap="square" rtlCol="0">
            <a:spAutoFit/>
          </a:bodyPr>
          <a:lstStyle/>
          <a:p>
            <a:r>
              <a:rPr lang="bn-BD" sz="9600" dirty="0" smtClean="0">
                <a:latin typeface="NikoshBAN" pitchFamily="2" charset="0"/>
                <a:cs typeface="NikoshBAN" pitchFamily="2" charset="0"/>
              </a:rPr>
              <a:t>মূল্যায়ন</a:t>
            </a:r>
            <a:endParaRPr lang="en-US" sz="9600" dirty="0">
              <a:latin typeface="NikoshBAN" pitchFamily="2" charset="0"/>
              <a:cs typeface="NikoshBAN" pitchFamily="2" charset="0"/>
            </a:endParaRPr>
          </a:p>
        </p:txBody>
      </p:sp>
      <p:sp>
        <p:nvSpPr>
          <p:cNvPr id="3" name="TextBox 2"/>
          <p:cNvSpPr txBox="1"/>
          <p:nvPr/>
        </p:nvSpPr>
        <p:spPr>
          <a:xfrm>
            <a:off x="228600" y="3048000"/>
            <a:ext cx="6858000" cy="3046988"/>
          </a:xfrm>
          <a:prstGeom prst="rect">
            <a:avLst/>
          </a:prstGeom>
          <a:noFill/>
        </p:spPr>
        <p:txBody>
          <a:bodyPr wrap="square" rtlCol="0">
            <a:spAutoFit/>
          </a:bodyPr>
          <a:lstStyle/>
          <a:p>
            <a:pPr>
              <a:buFont typeface="Wingdings" pitchFamily="2" charset="2"/>
              <a:buChar char="v"/>
            </a:pPr>
            <a:r>
              <a:rPr lang="bn-BD" sz="3200" dirty="0" smtClean="0">
                <a:latin typeface="NikoshBAN" pitchFamily="2" charset="0"/>
                <a:cs typeface="NikoshBAN" pitchFamily="2" charset="0"/>
              </a:rPr>
              <a:t>ফুলের কয়টি অংশ?</a:t>
            </a:r>
          </a:p>
          <a:p>
            <a:pPr>
              <a:buFont typeface="Wingdings" pitchFamily="2" charset="2"/>
              <a:buChar char="v"/>
            </a:pPr>
            <a:r>
              <a:rPr lang="bn-BD" sz="3200" dirty="0" smtClean="0">
                <a:latin typeface="NikoshBAN" pitchFamily="2" charset="0"/>
                <a:cs typeface="NikoshBAN" pitchFamily="2" charset="0"/>
              </a:rPr>
              <a:t>পুষ্পাক্ষের কাজ কি?</a:t>
            </a:r>
          </a:p>
          <a:p>
            <a:pPr>
              <a:buFont typeface="Wingdings" pitchFamily="2" charset="2"/>
              <a:buChar char="v"/>
            </a:pPr>
            <a:r>
              <a:rPr lang="bn-BD" sz="3200" dirty="0" smtClean="0">
                <a:latin typeface="NikoshBAN" pitchFamily="2" charset="0"/>
                <a:cs typeface="NikoshBAN" pitchFamily="2" charset="0"/>
              </a:rPr>
              <a:t>স্ত্রীস্তবকের কয়টি অংশ?</a:t>
            </a:r>
          </a:p>
          <a:p>
            <a:pPr>
              <a:buFont typeface="Wingdings" pitchFamily="2" charset="2"/>
              <a:buChar char="v"/>
            </a:pPr>
            <a:r>
              <a:rPr lang="bn-BD" sz="3200" dirty="0" smtClean="0">
                <a:latin typeface="NikoshBAN" pitchFamily="2" charset="0"/>
                <a:cs typeface="NikoshBAN" pitchFamily="2" charset="0"/>
              </a:rPr>
              <a:t>ফুল প্রজননে কোন দুইটি স্তবক অত্যাবশ্যকীয়?</a:t>
            </a:r>
          </a:p>
          <a:p>
            <a:pPr>
              <a:buFont typeface="Wingdings" pitchFamily="2" charset="2"/>
              <a:buChar char="v"/>
            </a:pPr>
            <a:r>
              <a:rPr lang="bn-BD" sz="3200" dirty="0" smtClean="0">
                <a:latin typeface="NikoshBAN" pitchFamily="2" charset="0"/>
                <a:cs typeface="NikoshBAN" pitchFamily="2" charset="0"/>
              </a:rPr>
              <a:t>ফুল না থাকলে পরিবেশের কি হত?</a:t>
            </a:r>
          </a:p>
          <a:p>
            <a:pPr>
              <a:buFont typeface="Wingdings" pitchFamily="2" charset="2"/>
              <a:buChar char="v"/>
            </a:pP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762000"/>
            <a:ext cx="5257800" cy="1569660"/>
          </a:xfrm>
          <a:prstGeom prst="rect">
            <a:avLst/>
          </a:prstGeom>
          <a:noFill/>
        </p:spPr>
        <p:txBody>
          <a:bodyPr wrap="square" rtlCol="0">
            <a:spAutoFit/>
          </a:bodyPr>
          <a:lstStyle/>
          <a:p>
            <a:r>
              <a:rPr lang="bn-BD" sz="9600" dirty="0" smtClean="0">
                <a:latin typeface="NikoshBAN" pitchFamily="2" charset="0"/>
                <a:cs typeface="NikoshBAN" pitchFamily="2" charset="0"/>
              </a:rPr>
              <a:t>বাড়ির কাজ</a:t>
            </a:r>
            <a:endParaRPr lang="en-US" sz="9600" dirty="0">
              <a:latin typeface="NikoshBAN" pitchFamily="2" charset="0"/>
              <a:cs typeface="NikoshBAN" pitchFamily="2" charset="0"/>
            </a:endParaRPr>
          </a:p>
        </p:txBody>
      </p:sp>
      <p:sp>
        <p:nvSpPr>
          <p:cNvPr id="3" name="TextBox 2"/>
          <p:cNvSpPr txBox="1"/>
          <p:nvPr/>
        </p:nvSpPr>
        <p:spPr>
          <a:xfrm>
            <a:off x="228600" y="3733800"/>
            <a:ext cx="8763000" cy="1323439"/>
          </a:xfrm>
          <a:prstGeom prst="rect">
            <a:avLst/>
          </a:prstGeom>
          <a:noFill/>
        </p:spPr>
        <p:txBody>
          <a:bodyPr wrap="square" rtlCol="0">
            <a:spAutoFit/>
          </a:bodyPr>
          <a:lstStyle/>
          <a:p>
            <a:r>
              <a:rPr lang="bn-BD" sz="4000" dirty="0" smtClean="0">
                <a:latin typeface="NikoshBAN" pitchFamily="2" charset="0"/>
                <a:cs typeface="NikoshBAN" pitchFamily="2" charset="0"/>
              </a:rPr>
              <a:t>বাড়িতে বীজ হয় এমন একটি ফুলের নাম লিখে ফুলের প্রজননে কতটা ভুমিকা আছে বর্ননা কর।</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1066800"/>
            <a:ext cx="4800600" cy="1569660"/>
          </a:xfrm>
          <a:prstGeom prst="rect">
            <a:avLst/>
          </a:prstGeom>
          <a:noFill/>
        </p:spPr>
        <p:txBody>
          <a:bodyPr wrap="square" rtlCol="0">
            <a:spAutoFit/>
          </a:bodyPr>
          <a:lstStyle/>
          <a:p>
            <a:r>
              <a:rPr lang="bn-BD" sz="9600" dirty="0" smtClean="0">
                <a:latin typeface="NikoshBAN" pitchFamily="2" charset="0"/>
                <a:cs typeface="NikoshBAN" pitchFamily="2" charset="0"/>
              </a:rPr>
              <a:t>ধন্যবাদ</a:t>
            </a:r>
            <a:endParaRPr lang="en-US" sz="9600" dirty="0">
              <a:latin typeface="NikoshBAN" pitchFamily="2" charset="0"/>
              <a:cs typeface="NikoshBAN" pitchFamily="2" charset="0"/>
            </a:endParaRPr>
          </a:p>
        </p:txBody>
      </p:sp>
      <p:pic>
        <p:nvPicPr>
          <p:cNvPr id="3" name="Picture 2" descr="fulb.jpg"/>
          <p:cNvPicPr>
            <a:picLocks noChangeAspect="1"/>
          </p:cNvPicPr>
          <p:nvPr/>
        </p:nvPicPr>
        <p:blipFill>
          <a:blip r:embed="rId2"/>
          <a:stretch>
            <a:fillRect/>
          </a:stretch>
        </p:blipFill>
        <p:spPr>
          <a:xfrm>
            <a:off x="1219200" y="2590800"/>
            <a:ext cx="6521139" cy="3886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_50080_1601625252.jpg"/>
          <p:cNvPicPr>
            <a:picLocks noChangeAspect="1"/>
          </p:cNvPicPr>
          <p:nvPr/>
        </p:nvPicPr>
        <p:blipFill>
          <a:blip r:embed="rId2"/>
          <a:stretch>
            <a:fillRect/>
          </a:stretch>
        </p:blipFill>
        <p:spPr>
          <a:xfrm>
            <a:off x="152400" y="152400"/>
            <a:ext cx="3429000" cy="3352800"/>
          </a:xfrm>
          <a:prstGeom prst="rect">
            <a:avLst/>
          </a:prstGeom>
        </p:spPr>
      </p:pic>
      <p:sp>
        <p:nvSpPr>
          <p:cNvPr id="4" name="Rectangle 3"/>
          <p:cNvSpPr/>
          <p:nvPr/>
        </p:nvSpPr>
        <p:spPr>
          <a:xfrm>
            <a:off x="152400" y="3657600"/>
            <a:ext cx="3657600" cy="304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itchFamily="2" charset="0"/>
                <a:cs typeface="NikoshBAN" pitchFamily="2" charset="0"/>
              </a:rPr>
              <a:t>শিউলী চাকলাদার</a:t>
            </a:r>
          </a:p>
          <a:p>
            <a:pPr algn="ctr"/>
            <a:r>
              <a:rPr lang="bn-BD" sz="2800" dirty="0" smtClean="0">
                <a:solidFill>
                  <a:srgbClr val="002060"/>
                </a:solidFill>
                <a:latin typeface="NikoshBAN" pitchFamily="2" charset="0"/>
                <a:cs typeface="NikoshBAN" pitchFamily="2" charset="0"/>
              </a:rPr>
              <a:t>সহকারি শিক্ষক</a:t>
            </a:r>
          </a:p>
          <a:p>
            <a:pPr algn="ctr"/>
            <a:r>
              <a:rPr lang="bn-BD" sz="2400" dirty="0" smtClean="0">
                <a:solidFill>
                  <a:srgbClr val="002060"/>
                </a:solidFill>
                <a:latin typeface="NikoshBAN" pitchFamily="2" charset="0"/>
                <a:cs typeface="NikoshBAN" pitchFamily="2" charset="0"/>
              </a:rPr>
              <a:t>ছোফরোননেছা মাধ্যমিক বালিকা বিদ্যালয়</a:t>
            </a:r>
          </a:p>
          <a:p>
            <a:pPr algn="ctr"/>
            <a:r>
              <a:rPr lang="bn-BD" sz="2400" dirty="0" smtClean="0">
                <a:solidFill>
                  <a:srgbClr val="002060"/>
                </a:solidFill>
                <a:latin typeface="NikoshBAN" pitchFamily="2" charset="0"/>
                <a:cs typeface="NikoshBAN" pitchFamily="2" charset="0"/>
              </a:rPr>
              <a:t>বাকেরগঞ্জ,বরিশাল</a:t>
            </a:r>
            <a:r>
              <a:rPr lang="bn-BD"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
        <p:nvSpPr>
          <p:cNvPr id="5" name="Flowchart: Terminator 4"/>
          <p:cNvSpPr/>
          <p:nvPr/>
        </p:nvSpPr>
        <p:spPr>
          <a:xfrm>
            <a:off x="3810000" y="304800"/>
            <a:ext cx="1524000" cy="6324600"/>
          </a:xfrm>
          <a:prstGeom prst="flowChartTerminator">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b="1" dirty="0" smtClean="0">
                <a:solidFill>
                  <a:srgbClr val="C00000"/>
                </a:solidFill>
                <a:latin typeface="NikoshBAN" pitchFamily="2" charset="0"/>
                <a:cs typeface="NikoshBAN" pitchFamily="2" charset="0"/>
              </a:rPr>
              <a:t>পরিচিতি</a:t>
            </a:r>
            <a:endParaRPr lang="en-US" sz="3200" b="1" dirty="0">
              <a:solidFill>
                <a:srgbClr val="C00000"/>
              </a:solidFill>
              <a:latin typeface="NikoshBAN" pitchFamily="2" charset="0"/>
              <a:cs typeface="NikoshBAN" pitchFamily="2" charset="0"/>
            </a:endParaRPr>
          </a:p>
        </p:txBody>
      </p:sp>
      <p:pic>
        <p:nvPicPr>
          <p:cNvPr id="6" name="Picture 5" descr="Screenshot_20190706_152941.jpg"/>
          <p:cNvPicPr>
            <a:picLocks noChangeAspect="1"/>
          </p:cNvPicPr>
          <p:nvPr/>
        </p:nvPicPr>
        <p:blipFill>
          <a:blip r:embed="rId3"/>
          <a:stretch>
            <a:fillRect/>
          </a:stretch>
        </p:blipFill>
        <p:spPr>
          <a:xfrm>
            <a:off x="5330022" y="228600"/>
            <a:ext cx="3661578" cy="2971800"/>
          </a:xfrm>
          <a:prstGeom prst="rect">
            <a:avLst/>
          </a:prstGeom>
        </p:spPr>
      </p:pic>
      <p:sp>
        <p:nvSpPr>
          <p:cNvPr id="7" name="Rectangle 6"/>
          <p:cNvSpPr/>
          <p:nvPr/>
        </p:nvSpPr>
        <p:spPr>
          <a:xfrm>
            <a:off x="5410200" y="3505200"/>
            <a:ext cx="35814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itchFamily="2" charset="0"/>
                <a:cs typeface="NikoshBAN" pitchFamily="2" charset="0"/>
              </a:rPr>
              <a:t>নবম শ্রেণি</a:t>
            </a:r>
          </a:p>
          <a:p>
            <a:pPr algn="ctr"/>
            <a:r>
              <a:rPr lang="bn-BD" sz="2800" dirty="0" smtClean="0">
                <a:latin typeface="NikoshBAN" pitchFamily="2" charset="0"/>
                <a:cs typeface="NikoshBAN" pitchFamily="2" charset="0"/>
              </a:rPr>
              <a:t>বিষয়ঃজীব বিজ্ঞান</a:t>
            </a:r>
          </a:p>
          <a:p>
            <a:pPr algn="ctr"/>
            <a:r>
              <a:rPr lang="bn-BD" sz="2800" dirty="0" smtClean="0">
                <a:latin typeface="NikoshBAN" pitchFamily="2" charset="0"/>
                <a:cs typeface="NikoshBAN" pitchFamily="2" charset="0"/>
              </a:rPr>
              <a:t>অধ্যায়ঃএকাদশ</a:t>
            </a:r>
          </a:p>
          <a:p>
            <a:pPr algn="ctr"/>
            <a:r>
              <a:rPr lang="bn-BD" sz="2800" dirty="0" smtClean="0">
                <a:latin typeface="NikoshBAN" pitchFamily="2" charset="0"/>
                <a:cs typeface="NikoshBAN" pitchFamily="2" charset="0"/>
              </a:rPr>
              <a:t>পাঠঃপ্রজনন অঙ্গ ফুল</a:t>
            </a:r>
          </a:p>
          <a:p>
            <a:pPr algn="ctr"/>
            <a:r>
              <a:rPr lang="bn-BD" sz="2800" dirty="0" smtClean="0">
                <a:latin typeface="NikoshBAN" pitchFamily="2" charset="0"/>
                <a:cs typeface="NikoshBAN" pitchFamily="2" charset="0"/>
              </a:rPr>
              <a:t>সময়ঃ৪৫ মিনিট</a:t>
            </a:r>
          </a:p>
          <a:p>
            <a:pPr algn="ctr"/>
            <a:r>
              <a:rPr lang="bn-BD" sz="2800" dirty="0" smtClean="0">
                <a:latin typeface="NikoshBAN" pitchFamily="2" charset="0"/>
                <a:cs typeface="NikoshBAN" pitchFamily="2" charset="0"/>
              </a:rPr>
              <a:t>তাং-২৩/১১/২০২০</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j.jpg"/>
          <p:cNvPicPr>
            <a:picLocks noChangeAspect="1"/>
          </p:cNvPicPr>
          <p:nvPr/>
        </p:nvPicPr>
        <p:blipFill>
          <a:blip r:embed="rId2"/>
          <a:stretch>
            <a:fillRect/>
          </a:stretch>
        </p:blipFill>
        <p:spPr>
          <a:xfrm>
            <a:off x="457200" y="533400"/>
            <a:ext cx="3962400" cy="4267200"/>
          </a:xfrm>
          <a:prstGeom prst="rect">
            <a:avLst/>
          </a:prstGeom>
        </p:spPr>
      </p:pic>
      <p:pic>
        <p:nvPicPr>
          <p:cNvPr id="3" name="Picture 2" descr="seeds.jpg"/>
          <p:cNvPicPr>
            <a:picLocks noChangeAspect="1"/>
          </p:cNvPicPr>
          <p:nvPr/>
        </p:nvPicPr>
        <p:blipFill>
          <a:blip r:embed="rId3"/>
          <a:stretch>
            <a:fillRect/>
          </a:stretch>
        </p:blipFill>
        <p:spPr>
          <a:xfrm>
            <a:off x="4724400" y="533400"/>
            <a:ext cx="4038600" cy="4267200"/>
          </a:xfrm>
          <a:prstGeom prst="rect">
            <a:avLst/>
          </a:prstGeom>
        </p:spPr>
      </p:pic>
      <p:sp>
        <p:nvSpPr>
          <p:cNvPr id="4" name="Rounded Rectangle 3"/>
          <p:cNvSpPr/>
          <p:nvPr/>
        </p:nvSpPr>
        <p:spPr>
          <a:xfrm>
            <a:off x="457200" y="5029200"/>
            <a:ext cx="8305800" cy="1600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accent2">
                    <a:lumMod val="50000"/>
                  </a:schemeClr>
                </a:solidFill>
                <a:latin typeface="NikoshBAN" pitchFamily="2" charset="0"/>
                <a:cs typeface="NikoshBAN" pitchFamily="2" charset="0"/>
              </a:rPr>
              <a:t>চিত্রগুলো কিসের?</a:t>
            </a:r>
            <a:endParaRPr lang="en-US" sz="4000" b="1" dirty="0">
              <a:solidFill>
                <a:schemeClr val="accent2">
                  <a:lumMod val="50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ppt_x"/>
                                          </p:val>
                                        </p:tav>
                                        <p:tav tm="100000">
                                          <p:val>
                                            <p:strVal val="#ppt_x"/>
                                          </p:val>
                                        </p:tav>
                                      </p:tavLst>
                                    </p:anim>
                                    <p:anim calcmode="lin" valueType="num">
                                      <p:cBhvr additive="base">
                                        <p:cTn id="14"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57200"/>
            <a:ext cx="50292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8000" dirty="0" smtClean="0">
                <a:latin typeface="NikoshBAN" pitchFamily="2" charset="0"/>
                <a:cs typeface="NikoshBAN" pitchFamily="2" charset="0"/>
              </a:rPr>
              <a:t>আজকের পাঠ</a:t>
            </a:r>
            <a:endParaRPr lang="en-US" sz="8000" dirty="0">
              <a:latin typeface="NikoshBAN" pitchFamily="2" charset="0"/>
              <a:cs typeface="NikoshBAN" pitchFamily="2" charset="0"/>
            </a:endParaRPr>
          </a:p>
        </p:txBody>
      </p:sp>
      <p:sp>
        <p:nvSpPr>
          <p:cNvPr id="3" name="Oval 2"/>
          <p:cNvSpPr/>
          <p:nvPr/>
        </p:nvSpPr>
        <p:spPr>
          <a:xfrm>
            <a:off x="1905000" y="1981200"/>
            <a:ext cx="4800600" cy="2819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প্রজনন অঙ্গ-ফুল</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057400"/>
            <a:ext cx="8610600" cy="255454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buFont typeface="Wingdings" pitchFamily="2" charset="2"/>
              <a:buChar char="v"/>
            </a:pPr>
            <a:r>
              <a:rPr lang="bn-BD" sz="4000" dirty="0" smtClean="0">
                <a:solidFill>
                  <a:srgbClr val="C00000"/>
                </a:solidFill>
                <a:latin typeface="NikoshBAN" pitchFamily="2" charset="0"/>
                <a:cs typeface="NikoshBAN" pitchFamily="2" charset="0"/>
              </a:rPr>
              <a:t>ফুল কি তা বলতে পারবে।</a:t>
            </a:r>
          </a:p>
          <a:p>
            <a:pPr>
              <a:buFont typeface="Wingdings" pitchFamily="2" charset="2"/>
              <a:buChar char="v"/>
            </a:pPr>
            <a:r>
              <a:rPr lang="bn-BD" sz="4000" dirty="0" smtClean="0">
                <a:solidFill>
                  <a:srgbClr val="C00000"/>
                </a:solidFill>
                <a:latin typeface="NikoshBAN" pitchFamily="2" charset="0"/>
                <a:cs typeface="NikoshBAN" pitchFamily="2" charset="0"/>
              </a:rPr>
              <a:t>ফুলের বিভিন্ন অংশ চিহ্নিত করতে পারবে।</a:t>
            </a:r>
          </a:p>
          <a:p>
            <a:pPr>
              <a:buFont typeface="Wingdings" pitchFamily="2" charset="2"/>
              <a:buChar char="v"/>
            </a:pPr>
            <a:r>
              <a:rPr lang="bn-BD" sz="4000" dirty="0" smtClean="0">
                <a:solidFill>
                  <a:srgbClr val="C00000"/>
                </a:solidFill>
                <a:latin typeface="NikoshBAN" pitchFamily="2" charset="0"/>
                <a:cs typeface="NikoshBAN" pitchFamily="2" charset="0"/>
              </a:rPr>
              <a:t>ফুলের বিভিন্ন অংশের কাজ ব্যাখ্যা করতে পারবে।</a:t>
            </a:r>
          </a:p>
          <a:p>
            <a:pPr>
              <a:buFont typeface="Wingdings" pitchFamily="2" charset="2"/>
              <a:buChar char="v"/>
            </a:pPr>
            <a:r>
              <a:rPr lang="bn-BD" sz="4000" dirty="0" smtClean="0">
                <a:solidFill>
                  <a:srgbClr val="C00000"/>
                </a:solidFill>
                <a:latin typeface="NikoshBAN" pitchFamily="2" charset="0"/>
                <a:cs typeface="NikoshBAN" pitchFamily="2" charset="0"/>
              </a:rPr>
              <a:t>প্রজননে ফুলের ভুমিকা বর্ননা করতে পারবে।</a:t>
            </a:r>
          </a:p>
        </p:txBody>
      </p:sp>
      <p:sp>
        <p:nvSpPr>
          <p:cNvPr id="3" name="TextBox 2"/>
          <p:cNvSpPr txBox="1"/>
          <p:nvPr/>
        </p:nvSpPr>
        <p:spPr>
          <a:xfrm>
            <a:off x="152400" y="762000"/>
            <a:ext cx="8534400"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4400" dirty="0" smtClean="0">
                <a:latin typeface="NikoshBAN" pitchFamily="2" charset="0"/>
                <a:cs typeface="NikoshBAN" pitchFamily="2" charset="0"/>
              </a:rPr>
              <a:t>এই পাঠ শেষে শিক্ষার্থীরা............।</a:t>
            </a:r>
            <a:endParaRPr lang="en-US" sz="4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jpg"/>
          <p:cNvPicPr>
            <a:picLocks noChangeAspect="1"/>
          </p:cNvPicPr>
          <p:nvPr/>
        </p:nvPicPr>
        <p:blipFill>
          <a:blip r:embed="rId2"/>
          <a:stretch>
            <a:fillRect/>
          </a:stretch>
        </p:blipFill>
        <p:spPr>
          <a:xfrm>
            <a:off x="609600" y="381000"/>
            <a:ext cx="7772400" cy="304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685800" y="3733800"/>
            <a:ext cx="7924800"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3200" b="1" dirty="0" smtClean="0">
                <a:latin typeface="NikoshBAN" pitchFamily="2" charset="0"/>
                <a:cs typeface="NikoshBAN" pitchFamily="2" charset="0"/>
              </a:rPr>
              <a:t>ফুল</a:t>
            </a:r>
            <a:r>
              <a:rPr lang="bn-BD" sz="3200" dirty="0" smtClean="0">
                <a:latin typeface="NikoshBAN" pitchFamily="2" charset="0"/>
                <a:cs typeface="NikoshBAN" pitchFamily="2" charset="0"/>
              </a:rPr>
              <a:t> বা </a:t>
            </a:r>
            <a:r>
              <a:rPr lang="bn-BD" sz="3200" b="1" dirty="0" smtClean="0">
                <a:latin typeface="NikoshBAN" pitchFamily="2" charset="0"/>
                <a:cs typeface="NikoshBAN" pitchFamily="2" charset="0"/>
              </a:rPr>
              <a:t>পুষ্প</a:t>
            </a:r>
            <a:r>
              <a:rPr lang="bn-BD" sz="3200" dirty="0" smtClean="0">
                <a:latin typeface="NikoshBAN" pitchFamily="2" charset="0"/>
                <a:cs typeface="NikoshBAN" pitchFamily="2" charset="0"/>
              </a:rPr>
              <a:t> হল উদ্ভিদের বিশেষ একটি মৌসুমী অঙ্গ যা উদ্ভিদের প্রজননে গুরুত্বপূর্ণ ভূমিকা রাখে। এটি উদ্ভিদের পরিবর্তিত বিটপ। ফুল এর সৌন্দর্যের জন্য জনপ্রিয়। ফুল থেকে উদ্ভিদের ফল হয়। </a:t>
            </a:r>
          </a:p>
          <a:p>
            <a:r>
              <a:rPr lang="bn-BD" sz="3200" dirty="0" smtClean="0">
                <a:latin typeface="NikoshBAN" pitchFamily="2" charset="0"/>
                <a:cs typeface="NikoshBAN" pitchFamily="2" charset="0"/>
              </a:rPr>
              <a:t>সপুষ্পক উদ্ভিদের যে রুপান্তরিত অংশ </a:t>
            </a:r>
            <a:r>
              <a:rPr lang="bn-BD" sz="3200" dirty="0" smtClean="0">
                <a:latin typeface="NikoshBAN" pitchFamily="2" charset="0"/>
                <a:cs typeface="NikoshBAN" pitchFamily="2" charset="0"/>
                <a:hlinkClick r:id="rId3" tooltip="ফল"/>
              </a:rPr>
              <a:t>ফল</a:t>
            </a:r>
            <a:r>
              <a:rPr lang="bn-BD" sz="3200" dirty="0" smtClean="0">
                <a:latin typeface="NikoshBAN" pitchFamily="2" charset="0"/>
                <a:cs typeface="NikoshBAN" pitchFamily="2" charset="0"/>
              </a:rPr>
              <a:t> ও </a:t>
            </a:r>
            <a:r>
              <a:rPr lang="bn-BD" sz="3200" dirty="0" smtClean="0">
                <a:latin typeface="NikoshBAN" pitchFamily="2" charset="0"/>
                <a:cs typeface="NikoshBAN" pitchFamily="2" charset="0"/>
                <a:hlinkClick r:id="rId4" tooltip="বীজ"/>
              </a:rPr>
              <a:t>বীজ</a:t>
            </a:r>
            <a:r>
              <a:rPr lang="bn-BD" sz="3200" dirty="0" smtClean="0">
                <a:latin typeface="NikoshBAN" pitchFamily="2" charset="0"/>
                <a:cs typeface="NikoshBAN" pitchFamily="2" charset="0"/>
              </a:rPr>
              <a:t> উৎপাদনের মাধ্যমে বংশবিস্তারে সাহায্য করে তাকে </a:t>
            </a:r>
            <a:r>
              <a:rPr lang="bn-BD" sz="3200" b="1" dirty="0" smtClean="0">
                <a:latin typeface="NikoshBAN" pitchFamily="2" charset="0"/>
                <a:cs typeface="NikoshBAN" pitchFamily="2" charset="0"/>
              </a:rPr>
              <a:t>ফুল</a:t>
            </a:r>
            <a:r>
              <a:rPr lang="bn-BD" sz="3200" dirty="0" smtClean="0">
                <a:latin typeface="NikoshBAN" pitchFamily="2" charset="0"/>
                <a:cs typeface="NikoshBAN" pitchFamily="2" charset="0"/>
              </a:rPr>
              <a:t> বলে।</a:t>
            </a:r>
            <a:endParaRPr lang="bn-BD"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ul.jpg"/>
          <p:cNvPicPr>
            <a:picLocks noChangeAspect="1"/>
          </p:cNvPicPr>
          <p:nvPr/>
        </p:nvPicPr>
        <p:blipFill>
          <a:blip r:embed="rId2"/>
          <a:stretch>
            <a:fillRect/>
          </a:stretch>
        </p:blipFill>
        <p:spPr>
          <a:xfrm>
            <a:off x="762000" y="2600324"/>
            <a:ext cx="7848600" cy="4105276"/>
          </a:xfrm>
          <a:prstGeom prst="rect">
            <a:avLst/>
          </a:prstGeom>
        </p:spPr>
      </p:pic>
      <p:sp>
        <p:nvSpPr>
          <p:cNvPr id="3" name="Hexagon 2"/>
          <p:cNvSpPr/>
          <p:nvPr/>
        </p:nvSpPr>
        <p:spPr>
          <a:xfrm>
            <a:off x="533400" y="228600"/>
            <a:ext cx="8153400" cy="2133600"/>
          </a:xfrm>
          <a:prstGeom prst="hexag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err="1" smtClean="0">
                <a:solidFill>
                  <a:srgbClr val="00B050"/>
                </a:solidFill>
                <a:latin typeface="NikoshBAN" pitchFamily="2" charset="0"/>
                <a:cs typeface="NikoshBAN" pitchFamily="2" charset="0"/>
              </a:rPr>
              <a:t>ফুলের</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বিভিন্ন</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অংশ</a:t>
            </a:r>
            <a:endParaRPr lang="en-US" sz="48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0"/>
            <a:ext cx="8610600" cy="2554545"/>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r>
              <a:rPr lang="bn-BD" sz="3200" dirty="0" smtClean="0">
                <a:solidFill>
                  <a:srgbClr val="002060"/>
                </a:solidFill>
                <a:latin typeface="NikoshBAN" pitchFamily="2" charset="0"/>
                <a:cs typeface="NikoshBAN" pitchFamily="2" charset="0"/>
              </a:rPr>
              <a:t>একটি ফুলের দুটা প্ৰধান অংশ থাকে: </a:t>
            </a:r>
            <a:r>
              <a:rPr lang="bn-BD" sz="3200" b="1" dirty="0" smtClean="0">
                <a:solidFill>
                  <a:srgbClr val="002060"/>
                </a:solidFill>
                <a:latin typeface="NikoshBAN" pitchFamily="2" charset="0"/>
                <a:cs typeface="NikoshBAN" pitchFamily="2" charset="0"/>
              </a:rPr>
              <a:t>অঙ্গজ অংশ</a:t>
            </a:r>
            <a:r>
              <a:rPr lang="bn-BD" sz="3200" dirty="0" smtClean="0">
                <a:solidFill>
                  <a:srgbClr val="002060"/>
                </a:solidFill>
                <a:latin typeface="NikoshBAN" pitchFamily="2" charset="0"/>
                <a:cs typeface="NikoshBAN" pitchFamily="2" charset="0"/>
              </a:rPr>
              <a:t>, আর </a:t>
            </a:r>
            <a:r>
              <a:rPr lang="bn-BD" sz="3200" b="1" dirty="0" smtClean="0">
                <a:solidFill>
                  <a:srgbClr val="002060"/>
                </a:solidFill>
                <a:latin typeface="NikoshBAN" pitchFamily="2" charset="0"/>
                <a:cs typeface="NikoshBAN" pitchFamily="2" charset="0"/>
              </a:rPr>
              <a:t>প্ৰজনন অংশ</a:t>
            </a:r>
            <a:r>
              <a:rPr lang="bn-BD" sz="3200" dirty="0" smtClean="0">
                <a:solidFill>
                  <a:srgbClr val="002060"/>
                </a:solidFill>
                <a:latin typeface="NikoshBAN" pitchFamily="2" charset="0"/>
                <a:cs typeface="NikoshBAN" pitchFamily="2" charset="0"/>
              </a:rPr>
              <a:t>। একটি আদৰ্শ ফুলের চার প্রকারের অংশ </a:t>
            </a:r>
            <a:r>
              <a:rPr lang="bn-BD" sz="3200" b="1" dirty="0" smtClean="0">
                <a:solidFill>
                  <a:srgbClr val="002060"/>
                </a:solidFill>
                <a:latin typeface="NikoshBAN" pitchFamily="2" charset="0"/>
                <a:cs typeface="NikoshBAN" pitchFamily="2" charset="0"/>
              </a:rPr>
              <a:t>বোঁটা</a:t>
            </a:r>
            <a:r>
              <a:rPr lang="bn-BD" sz="3200" dirty="0" smtClean="0">
                <a:solidFill>
                  <a:srgbClr val="002060"/>
                </a:solidFill>
                <a:latin typeface="NikoshBAN" pitchFamily="2" charset="0"/>
                <a:cs typeface="NikoshBAN" pitchFamily="2" charset="0"/>
              </a:rPr>
              <a:t>র ওপর অবস্থিত </a:t>
            </a:r>
            <a:r>
              <a:rPr lang="bn-BD" sz="3200" b="1" dirty="0" smtClean="0">
                <a:solidFill>
                  <a:srgbClr val="002060"/>
                </a:solidFill>
                <a:latin typeface="NikoshBAN" pitchFamily="2" charset="0"/>
                <a:cs typeface="NikoshBAN" pitchFamily="2" charset="0"/>
              </a:rPr>
              <a:t>পুষ্পাক্ষ</a:t>
            </a:r>
            <a:r>
              <a:rPr lang="bn-BD" sz="3200" dirty="0" smtClean="0">
                <a:solidFill>
                  <a:srgbClr val="002060"/>
                </a:solidFill>
                <a:latin typeface="NikoshBAN" pitchFamily="2" charset="0"/>
                <a:cs typeface="NikoshBAN" pitchFamily="2" charset="0"/>
              </a:rPr>
              <a:t> নামক একটা অংশের উপর চক্রাকারে বিন্যস্ত থাকে। পুষ্পাক্ষ এর উপর সাজানো এই প্ৰধান অংশ চারটি হল: </a:t>
            </a:r>
            <a:r>
              <a:rPr lang="bn-BD" sz="3200" b="1" dirty="0" smtClean="0">
                <a:solidFill>
                  <a:srgbClr val="002060"/>
                </a:solidFill>
                <a:latin typeface="NikoshBAN" pitchFamily="2" charset="0"/>
                <a:cs typeface="NikoshBAN" pitchFamily="2" charset="0"/>
              </a:rPr>
              <a:t>বৃতি মণ্ডল</a:t>
            </a:r>
            <a:r>
              <a:rPr lang="bn-BD" sz="3200" dirty="0" smtClean="0">
                <a:solidFill>
                  <a:srgbClr val="002060"/>
                </a:solidFill>
                <a:latin typeface="NikoshBAN" pitchFamily="2" charset="0"/>
                <a:cs typeface="NikoshBAN" pitchFamily="2" charset="0"/>
              </a:rPr>
              <a:t>, </a:t>
            </a:r>
            <a:r>
              <a:rPr lang="bn-BD" sz="3200" b="1" dirty="0" smtClean="0">
                <a:solidFill>
                  <a:srgbClr val="002060"/>
                </a:solidFill>
                <a:latin typeface="NikoshBAN" pitchFamily="2" charset="0"/>
                <a:cs typeface="NikoshBAN" pitchFamily="2" charset="0"/>
              </a:rPr>
              <a:t>দল মণ্ডল</a:t>
            </a:r>
            <a:r>
              <a:rPr lang="bn-BD" sz="3200" dirty="0" smtClean="0">
                <a:solidFill>
                  <a:srgbClr val="002060"/>
                </a:solidFill>
                <a:latin typeface="NikoshBAN" pitchFamily="2" charset="0"/>
                <a:cs typeface="NikoshBAN" pitchFamily="2" charset="0"/>
              </a:rPr>
              <a:t>, </a:t>
            </a:r>
            <a:r>
              <a:rPr lang="bn-BD" sz="3200" b="1" dirty="0" smtClean="0">
                <a:solidFill>
                  <a:srgbClr val="002060"/>
                </a:solidFill>
                <a:latin typeface="NikoshBAN" pitchFamily="2" charset="0"/>
                <a:cs typeface="NikoshBAN" pitchFamily="2" charset="0"/>
              </a:rPr>
              <a:t>পুং স্তবক</a:t>
            </a:r>
            <a:r>
              <a:rPr lang="bn-BD" sz="3200" dirty="0" smtClean="0">
                <a:solidFill>
                  <a:srgbClr val="002060"/>
                </a:solidFill>
                <a:latin typeface="NikoshBAN" pitchFamily="2" charset="0"/>
                <a:cs typeface="NikoshBAN" pitchFamily="2" charset="0"/>
              </a:rPr>
              <a:t> আর </a:t>
            </a:r>
            <a:r>
              <a:rPr lang="bn-BD" sz="3200" b="1" dirty="0" smtClean="0">
                <a:solidFill>
                  <a:srgbClr val="002060"/>
                </a:solidFill>
                <a:latin typeface="NikoshBAN" pitchFamily="2" charset="0"/>
                <a:cs typeface="NikoshBAN" pitchFamily="2" charset="0"/>
              </a:rPr>
              <a:t>স্ত্ৰী স্তবক</a:t>
            </a:r>
            <a:r>
              <a:rPr lang="bn-BD" sz="3200" dirty="0" smtClean="0">
                <a:solidFill>
                  <a:srgbClr val="002060"/>
                </a:solidFill>
                <a:latin typeface="NikoshBAN" pitchFamily="2" charset="0"/>
                <a:cs typeface="NikoshBAN" pitchFamily="2" charset="0"/>
              </a:rPr>
              <a:t>। </a:t>
            </a:r>
            <a:endParaRPr lang="en-US" sz="3200" dirty="0">
              <a:solidFill>
                <a:srgbClr val="002060"/>
              </a:solidFill>
              <a:latin typeface="NikoshBAN" pitchFamily="2" charset="0"/>
              <a:cs typeface="NikoshBAN" pitchFamily="2" charset="0"/>
            </a:endParaRPr>
          </a:p>
        </p:txBody>
      </p:sp>
      <p:pic>
        <p:nvPicPr>
          <p:cNvPr id="4" name="Picture 3" descr="ful bivvinn.jpg"/>
          <p:cNvPicPr>
            <a:picLocks noChangeAspect="1"/>
          </p:cNvPicPr>
          <p:nvPr/>
        </p:nvPicPr>
        <p:blipFill>
          <a:blip r:embed="rId2"/>
          <a:stretch>
            <a:fillRect/>
          </a:stretch>
        </p:blipFill>
        <p:spPr>
          <a:xfrm>
            <a:off x="228600" y="533400"/>
            <a:ext cx="4724400" cy="2895600"/>
          </a:xfrm>
          <a:prstGeom prst="rect">
            <a:avLst/>
          </a:prstGeom>
        </p:spPr>
      </p:pic>
      <p:pic>
        <p:nvPicPr>
          <p:cNvPr id="5" name="Picture 4" descr="ful.jpg"/>
          <p:cNvPicPr>
            <a:picLocks noChangeAspect="1"/>
          </p:cNvPicPr>
          <p:nvPr/>
        </p:nvPicPr>
        <p:blipFill>
          <a:blip r:embed="rId3"/>
          <a:stretch>
            <a:fillRect/>
          </a:stretch>
        </p:blipFill>
        <p:spPr>
          <a:xfrm>
            <a:off x="5105400" y="533400"/>
            <a:ext cx="3733800" cy="289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4267200" cy="1107996"/>
          </a:xfrm>
          <a:prstGeom prst="rect">
            <a:avLst/>
          </a:prstGeom>
          <a:noFill/>
        </p:spPr>
        <p:txBody>
          <a:bodyPr wrap="square" rtlCol="0">
            <a:spAutoFit/>
          </a:bodyPr>
          <a:lstStyle/>
          <a:p>
            <a:r>
              <a:rPr lang="bn-BD" sz="6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rPr>
              <a:t>একক কাজ</a:t>
            </a:r>
            <a:endParaRPr lang="en-US" sz="66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3" name="TextBox 2"/>
          <p:cNvSpPr txBox="1"/>
          <p:nvPr/>
        </p:nvSpPr>
        <p:spPr>
          <a:xfrm>
            <a:off x="685800" y="3124200"/>
            <a:ext cx="5181600" cy="707886"/>
          </a:xfrm>
          <a:prstGeom prst="rect">
            <a:avLst/>
          </a:prstGeom>
          <a:noFill/>
        </p:spPr>
        <p:txBody>
          <a:bodyPr wrap="square" rtlCol="0">
            <a:spAutoFit/>
          </a:bodyPr>
          <a:lstStyle/>
          <a:p>
            <a:r>
              <a:rPr lang="bn-BD" sz="4000" dirty="0" smtClean="0">
                <a:latin typeface="NikoshBAN" pitchFamily="2" charset="0"/>
                <a:cs typeface="NikoshBAN" pitchFamily="2" charset="0"/>
              </a:rPr>
              <a:t>ফুলের পাঁচটি অংশের নাম লিখ।</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578</Words>
  <Application>Microsoft Office PowerPoint</Application>
  <PresentationFormat>On-screen Show (4:3)</PresentationFormat>
  <Paragraphs>47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B C</dc:creator>
  <cp:lastModifiedBy>Windows User</cp:lastModifiedBy>
  <cp:revision>38</cp:revision>
  <dcterms:created xsi:type="dcterms:W3CDTF">2006-08-16T00:00:00Z</dcterms:created>
  <dcterms:modified xsi:type="dcterms:W3CDTF">2020-11-23T17:44:28Z</dcterms:modified>
</cp:coreProperties>
</file>