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64" r:id="rId10"/>
    <p:sldId id="268" r:id="rId11"/>
    <p:sldId id="269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5" r:id="rId25"/>
    <p:sldId id="284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5ECA5-F6E1-47AA-98ED-C8807289159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313E2-FD94-4064-95E2-348659B38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EE96-92B0-4C53-B42A-165E753CAFF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1957-B6CF-4ED4-82C9-50340051D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EE96-92B0-4C53-B42A-165E753CAFF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1957-B6CF-4ED4-82C9-50340051D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EE96-92B0-4C53-B42A-165E753CAFF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1957-B6CF-4ED4-82C9-50340051D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EE96-92B0-4C53-B42A-165E753CAFF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1957-B6CF-4ED4-82C9-50340051D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EE96-92B0-4C53-B42A-165E753CAFF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1957-B6CF-4ED4-82C9-50340051D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EE96-92B0-4C53-B42A-165E753CAFF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1957-B6CF-4ED4-82C9-50340051D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EE96-92B0-4C53-B42A-165E753CAFF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1957-B6CF-4ED4-82C9-50340051D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EE96-92B0-4C53-B42A-165E753CAFF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1957-B6CF-4ED4-82C9-50340051D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EE96-92B0-4C53-B42A-165E753CAFF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1957-B6CF-4ED4-82C9-50340051D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EE96-92B0-4C53-B42A-165E753CAFF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1957-B6CF-4ED4-82C9-50340051D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EE96-92B0-4C53-B42A-165E753CAFF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1957-B6CF-4ED4-82C9-50340051D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DEE96-92B0-4C53-B42A-165E753CAFF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01957-B6CF-4ED4-82C9-50340051D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7467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57400" y="16002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304800"/>
            <a:ext cx="2743200" cy="2438400"/>
          </a:xfrm>
          <a:prstGeom prst="rect">
            <a:avLst/>
          </a:prstGeom>
          <a:ln w="63500">
            <a:solidFill>
              <a:schemeClr val="accent3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3667837" cy="2310581"/>
          </a:xfrm>
          <a:prstGeom prst="rect">
            <a:avLst/>
          </a:prstGeom>
          <a:ln w="63500">
            <a:solidFill>
              <a:schemeClr val="accent2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1" y="3886200"/>
            <a:ext cx="3810000" cy="2667000"/>
          </a:xfrm>
          <a:prstGeom prst="rect">
            <a:avLst/>
          </a:prstGeom>
          <a:ln w="63500">
            <a:solidFill>
              <a:schemeClr val="accent4">
                <a:lumMod val="75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810000"/>
            <a:ext cx="2982037" cy="2743200"/>
          </a:xfrm>
          <a:prstGeom prst="rect">
            <a:avLst/>
          </a:prstGeom>
          <a:ln w="63500">
            <a:solidFill>
              <a:srgbClr val="C00000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533400" y="1066800"/>
            <a:ext cx="2895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ক্লাসরুম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800" y="990600"/>
            <a:ext cx="1371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ই-বুক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00800" y="4648200"/>
            <a:ext cx="2286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কন্টেন্ট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Quad Arrow 17"/>
          <p:cNvSpPr/>
          <p:nvPr/>
        </p:nvSpPr>
        <p:spPr>
          <a:xfrm>
            <a:off x="3429000" y="2057400"/>
            <a:ext cx="3276600" cy="2362200"/>
          </a:xfrm>
          <a:prstGeom prst="quadArrow">
            <a:avLst/>
          </a:prstGeom>
          <a:solidFill>
            <a:schemeClr val="accent3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ক্ষেত্রে  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 build="allAtOnce"/>
      <p:bldP spid="17" grpId="0" build="allAtOnce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219200"/>
            <a:ext cx="3733800" cy="2057400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219200"/>
            <a:ext cx="3733800" cy="2057400"/>
          </a:xfrm>
          <a:prstGeom prst="rect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362200" y="228600"/>
            <a:ext cx="4419600" cy="830997"/>
          </a:xfrm>
          <a:prstGeom prst="rect">
            <a:avLst/>
          </a:prstGeom>
          <a:solidFill>
            <a:schemeClr val="bg2"/>
          </a:solidFill>
          <a:ln w="635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ক্ষেত্রে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657600"/>
            <a:ext cx="4038600" cy="2895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62000" y="17526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গতানুগতিক চিকিৎসা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20574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  মাধ্যমে চিকিৎসা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" y="3581400"/>
            <a:ext cx="3886200" cy="2971800"/>
            <a:chOff x="789708" y="1143000"/>
            <a:chExt cx="2369128" cy="343655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896" r="7273"/>
            <a:stretch/>
          </p:blipFill>
          <p:spPr bwMode="auto">
            <a:xfrm>
              <a:off x="789708" y="1143000"/>
              <a:ext cx="2369127" cy="34365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896" r="7273" b="28658"/>
            <a:stretch/>
          </p:blipFill>
          <p:spPr bwMode="auto">
            <a:xfrm>
              <a:off x="789708" y="3048000"/>
              <a:ext cx="2369128" cy="14270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5791200" y="53340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টেলিমেডিসিন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3733800"/>
            <a:ext cx="327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শরীরের বাইরে থেকে শরীরের ভিতরের হৃৎপিন্ডের এরকম নিখুঁত ছবি তোলা সম্ভব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7" grpId="0"/>
      <p:bldP spid="8" grpId="0"/>
      <p:bldP spid="13" grpId="0" build="allAtOnce"/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  <a:ln w="50800">
            <a:solidFill>
              <a:schemeClr val="accent4"/>
            </a:solidFill>
          </a:ln>
        </p:spPr>
        <p:txBody>
          <a:bodyPr/>
          <a:lstStyle/>
          <a:p>
            <a:r>
              <a:rPr lang="bn-IN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১.৪ কম্পিউটারের বিবর্তন ও বিভিন্ন প্রজন্মঃ- 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6652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34178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D:\ছবি\Abac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3962400" cy="34290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4038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181600" y="1905000"/>
            <a:ext cx="30480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Soroban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600" y="5486400"/>
            <a:ext cx="5791200" cy="1066800"/>
          </a:xfrm>
          <a:prstGeom prst="rect">
            <a:avLst/>
          </a:prstGeom>
          <a:solidFill>
            <a:schemeClr val="accent3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5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(খ্রিঃ৫০০)  </a:t>
            </a:r>
            <a:endParaRPr lang="en-US" sz="5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uild="allAtOnce"/>
      <p:bldP spid="10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029200" y="685800"/>
            <a:ext cx="3276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PASCAL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(1642) 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200400"/>
            <a:ext cx="3429000" cy="3276600"/>
          </a:xfrm>
          <a:prstGeom prst="rect">
            <a:avLst/>
          </a:prstGeom>
          <a:noFill/>
          <a:ln w="63500">
            <a:solidFill>
              <a:schemeClr val="accent3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124200"/>
            <a:ext cx="4191000" cy="3200400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105400" y="3810000"/>
            <a:ext cx="30480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Different Engine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276600"/>
            <a:ext cx="25908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জনক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চার্লস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ব্যাবেজ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(১৮২২) 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419600" y="0"/>
            <a:ext cx="3886200" cy="2590800"/>
          </a:xfrm>
          <a:prstGeom prst="leftArrow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build="allAtOnce"/>
      <p:bldP spid="7" grpId="0" build="p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2400"/>
            <a:ext cx="8153400" cy="3505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2667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286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90600" y="2667000"/>
            <a:ext cx="6781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ব্যাবেজ আবার ও আবিষ্কার করেন-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Analytical Engine(1842)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2971800" y="4038600"/>
            <a:ext cx="3505200" cy="1905000"/>
          </a:xfrm>
          <a:prstGeom prst="upArrow">
            <a:avLst/>
          </a:prstGeom>
          <a:solidFill>
            <a:schemeClr val="bg2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048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800600" y="762000"/>
            <a:ext cx="35814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Hollerith Machine(1889)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733800"/>
            <a:ext cx="403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066800" y="4648200"/>
            <a:ext cx="22098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(1930)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657600"/>
            <a:ext cx="388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486400" y="4343400"/>
            <a:ext cx="28956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Atanasoff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Berry(1936)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57200" y="381000"/>
            <a:ext cx="3886200" cy="2819400"/>
          </a:xfrm>
          <a:prstGeom prst="rightArrow">
            <a:avLst/>
          </a:prstGeom>
          <a:solidFill>
            <a:schemeClr val="bg2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পর্যায়ক্রমে বাজারে আসে -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33400" y="3810000"/>
            <a:ext cx="3352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ENIAC(194</a:t>
            </a:r>
            <a:r>
              <a:rPr lang="bn-I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52600" y="228600"/>
            <a:ext cx="5410200" cy="1447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বিভিন্ন প্রজন্মঃ- 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057400"/>
            <a:ext cx="396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334000" y="3581400"/>
            <a:ext cx="3048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UNIVAC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ছবি\3d-rendering-transistor-part-260nw-4124146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3886200" cy="2590800"/>
          </a:xfrm>
          <a:prstGeom prst="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352800"/>
            <a:ext cx="4038600" cy="3200400"/>
          </a:xfrm>
          <a:prstGeom prst="rect">
            <a:avLst/>
          </a:prstGeom>
          <a:noFill/>
          <a:ln w="38100">
            <a:solidFill>
              <a:schemeClr val="accent5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81000"/>
            <a:ext cx="3876675" cy="2590801"/>
          </a:xfrm>
          <a:prstGeom prst="rect">
            <a:avLst/>
          </a:prstGeom>
          <a:noFill/>
          <a:ln w="349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38200" y="1219200"/>
            <a:ext cx="3048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ট্রানজিস্টর 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457200"/>
            <a:ext cx="2286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Times New Roman" pitchFamily="18" charset="0"/>
                <a:cs typeface="Times New Roman" pitchFamily="18" charset="0"/>
              </a:rPr>
              <a:t>ঘগ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505200"/>
            <a:ext cx="3429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838200" y="381000"/>
            <a:ext cx="7315200" cy="1981200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১.৫ কম্পিউটারের শ্রেণি বিভাগঃ- </a:t>
            </a:r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19400"/>
            <a:ext cx="2667000" cy="2594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819400"/>
            <a:ext cx="2526632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819400"/>
            <a:ext cx="2819400" cy="2581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4114800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810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609600" y="4876800"/>
            <a:ext cx="3886200" cy="16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 কম্পিউটার </a:t>
            </a:r>
            <a:endParaRPr lang="en-US" sz="6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1981200" y="3581400"/>
            <a:ext cx="1143000" cy="11430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91000"/>
            <a:ext cx="3770312" cy="2362200"/>
          </a:xfrm>
          <a:blipFill>
            <a:blip r:embed="rId2"/>
            <a:tile tx="0" ty="0" sx="100000" sy="100000" flip="none" algn="tl"/>
          </a:blipFill>
          <a:ln w="508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Placeholder 4" descr="IMG_20200123_142501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lum bright="37000"/>
          </a:blip>
          <a:srcRect t="21875" b="21875"/>
          <a:stretch>
            <a:fillRect/>
          </a:stretch>
        </p:blipFill>
        <p:spPr>
          <a:xfrm>
            <a:off x="2133600" y="228600"/>
            <a:ext cx="5105400" cy="3810000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48200" y="4191000"/>
            <a:ext cx="4267200" cy="2362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41275"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SutonnyMJ" pitchFamily="2" charset="0"/>
                <a:cs typeface="NikoshBAN" pitchFamily="2" charset="0"/>
              </a:rPr>
              <a:t>বুলবুলি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SutonnyMJ" pitchFamily="2" charset="0"/>
                <a:cs typeface="NikoshBAN" pitchFamily="2" charset="0"/>
              </a:rPr>
              <a:t>আকতার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SutonnyMJ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SutonnyMJ" pitchFamily="2" charset="0"/>
                <a:cs typeface="NikoshBAN" pitchFamily="2" charset="0"/>
              </a:rPr>
              <a:t>কম্পিউটার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SutonnyMJ" pitchFamily="2" charset="0"/>
                <a:cs typeface="NikoshBAN" pitchFamily="2" charset="0"/>
              </a:rPr>
              <a:t>ডেমোনেস্টেটর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SutonnyMJ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SutonnyMJ" pitchFamily="2" charset="0"/>
                <a:cs typeface="NikoshBAN" pitchFamily="2" charset="0"/>
              </a:rPr>
              <a:t>শিবগঞ্জ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SutonnyMJ" pitchFamily="2" charset="0"/>
                <a:cs typeface="NikoshBAN" pitchFamily="2" charset="0"/>
              </a:rPr>
              <a:t>পাইলট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SutonnyMJ" pitchFamily="2" charset="0"/>
                <a:cs typeface="NikoshBAN" pitchFamily="2" charset="0"/>
              </a:rPr>
              <a:t>বালিকা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SutonnyMJ" pitchFamily="2" charset="0"/>
                <a:cs typeface="NikoshBAN" pitchFamily="2" charset="0"/>
              </a:rPr>
              <a:t>উচ্চ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SutonnyMJ" pitchFamily="2" charset="0"/>
                <a:cs typeface="NikoshBAN" pitchFamily="2" charset="0"/>
              </a:rPr>
              <a:t>বিদ্যালয়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SutonnyMJ" pitchFamily="2" charset="0"/>
                <a:cs typeface="NikoshBAN" pitchFamily="2" charset="0"/>
              </a:rPr>
              <a:t>শিবগঞ্জ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SutonnyMJ" pitchFamily="2" charset="0"/>
                <a:cs typeface="NikoshBAN" pitchFamily="2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SutonnyMJ" pitchFamily="2" charset="0"/>
                <a:cs typeface="NikoshBAN" pitchFamily="2" charset="0"/>
              </a:rPr>
              <a:t>বগুড়া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SutonnyMJ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4419600" cy="256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 Arrow 4"/>
          <p:cNvSpPr/>
          <p:nvPr/>
        </p:nvSpPr>
        <p:spPr>
          <a:xfrm>
            <a:off x="4953000" y="762000"/>
            <a:ext cx="2819400" cy="1524000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মেইনফ্রেম 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4290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>
          <a:xfrm>
            <a:off x="914400" y="4191000"/>
            <a:ext cx="3429000" cy="1676400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সুপার </a:t>
            </a:r>
            <a:endParaRPr lang="en-US" sz="5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81400"/>
            <a:ext cx="3886200" cy="2667000"/>
          </a:xfrm>
          <a:prstGeom prst="rect">
            <a:avLst/>
          </a:prstGeom>
          <a:noFill/>
          <a:ln w="603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"/>
            <a:ext cx="3733800" cy="2667000"/>
          </a:xfrm>
          <a:prstGeom prst="rect">
            <a:avLst/>
          </a:prstGeom>
          <a:noFill/>
          <a:ln w="603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3962400" cy="2667000"/>
          </a:xfrm>
          <a:prstGeom prst="rect">
            <a:avLst/>
          </a:prstGeom>
          <a:ln w="50800">
            <a:solidFill>
              <a:schemeClr val="tx2"/>
            </a:solidFill>
          </a:ln>
          <a:effectLst>
            <a:softEdge rad="112500"/>
          </a:effectLst>
        </p:spPr>
      </p:pic>
      <p:pic>
        <p:nvPicPr>
          <p:cNvPr id="3074" name="Picture 2" descr="D:\ছবি\nco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581400"/>
            <a:ext cx="3810000" cy="2743200"/>
          </a:xfrm>
          <a:prstGeom prst="rect">
            <a:avLst/>
          </a:prstGeom>
          <a:noFill/>
          <a:ln w="60325">
            <a:solidFill>
              <a:schemeClr val="accent5"/>
            </a:solidFill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685800"/>
            <a:ext cx="3962400" cy="1219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03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0" y="2286000"/>
            <a:ext cx="5867400" cy="3505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এনালগ কম্পিঊতার কী ? </a:t>
            </a:r>
          </a:p>
          <a:p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সুপার কম্পিউটার কী ? </a:t>
            </a:r>
          </a:p>
          <a:p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মাইক্রো কম্পিউটার কী ? </a:t>
            </a:r>
          </a:p>
          <a:p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ডিজিটাল কম্পিউটার কী ?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057400" y="228600"/>
            <a:ext cx="5562600" cy="106680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057400"/>
            <a:ext cx="5105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1600200" y="2895600"/>
            <a:ext cx="2971800" cy="18288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প্রজন্মের কম্পিউটার ? 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4724400" cy="2514600"/>
          </a:xfrm>
          <a:prstGeom prst="rect">
            <a:avLst/>
          </a:prstGeom>
          <a:noFill/>
          <a:ln w="4127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3" name="Left Arrow 2"/>
          <p:cNvSpPr/>
          <p:nvPr/>
        </p:nvSpPr>
        <p:spPr>
          <a:xfrm>
            <a:off x="5181600" y="762000"/>
            <a:ext cx="2895600" cy="17526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প্রজন্মের কম্পিউটার ?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581400"/>
            <a:ext cx="4876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762000" y="4419600"/>
            <a:ext cx="2895600" cy="15240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প্রজন্মের কম্পিউটার ? 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1828800" y="304800"/>
            <a:ext cx="4953000" cy="1219200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209800"/>
            <a:ext cx="7543800" cy="4114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কম্পিউটারের প্রধান বৈশিস্ট্যগূলো লিখ ? </a:t>
            </a:r>
          </a:p>
          <a:p>
            <a:r>
              <a:rPr lang="bn-I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কম্পিউটারের ব্যবহার বর্ণণা কর । </a:t>
            </a:r>
          </a:p>
          <a:p>
            <a:r>
              <a:rPr lang="bn-I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এনালগ ও ডিজিটাল কম্পিউটারের পার্থক্য লিখ ? 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793501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828800" y="2133600"/>
            <a:ext cx="59436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077200" cy="1524000"/>
          </a:xfrm>
          <a:solidFill>
            <a:schemeClr val="bg2"/>
          </a:solidFill>
          <a:ln w="508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3886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>
              <a:defRPr/>
            </a:pPr>
            <a:r>
              <a:rPr lang="bn-IN" sz="6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pPr algn="ctr">
              <a:defRPr/>
            </a:pPr>
            <a:r>
              <a:rPr lang="bn-IN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   </a:t>
            </a:r>
          </a:p>
          <a:p>
            <a:pPr algn="ctr">
              <a:defRPr/>
            </a:pPr>
            <a:r>
              <a:rPr lang="bn-IN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বিবর্তন </a:t>
            </a:r>
            <a:endParaRPr lang="bn-IN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7772400" cy="4800600"/>
          </a:xfrm>
          <a:solidFill>
            <a:schemeClr val="accent4">
              <a:lumMod val="40000"/>
              <a:lumOff val="60000"/>
            </a:schemeClr>
          </a:solidFill>
          <a:ln w="508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অধ্যায়ের পাঠ শেষে আমরা- </a:t>
            </a:r>
            <a:b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বিবর্তন সম্পর্কে জ্ঞাত হব । </a:t>
            </a:r>
            <a:b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১.১ কম্পিউটার কী তা ব্যক্ত করতে পারবো । </a:t>
            </a:r>
            <a:b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১.২ কম্পিউটারের প্রধান বৈশিষ্ট্যসিমূহ জ্ঞাত হব । </a:t>
            </a:r>
            <a:b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১.৩ কম্পিউটারের ব্যবহার সম্পর্কে জ্ঞাত হব । </a:t>
            </a:r>
            <a:b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১.৪ কম্পিউটারের বিবর্তন ও বিভিন্ন প্রজন্ম সম্পর্কে জ্ঞাত হব । </a:t>
            </a:r>
            <a:b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১.৫ কম্পিউটারের শ্রেণিবিভাগ সম্পর্কে জানবো ।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2400"/>
            <a:ext cx="7772400" cy="1500187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1"/>
            <a:ext cx="7772400" cy="1143000"/>
          </a:xfrm>
          <a:solidFill>
            <a:schemeClr val="accent1"/>
          </a:solidFill>
          <a:ln w="53975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bn-IN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১.১ কম্পিউটার কী ? 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7772400" cy="5181600"/>
          </a:xfrm>
          <a:solidFill>
            <a:schemeClr val="bg1">
              <a:lumMod val="75000"/>
            </a:schemeClr>
          </a:solidFill>
          <a:ln w="508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64008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838200" y="1828800"/>
            <a:ext cx="7086600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শব্দটি গ্রিক “ কম্পিউট” শব্দ থেকে এসেছে । কম্পিউটার হচ্ছে একটি ইলেকট্রনিক যন্ত্র যার মাধ্যমে খুব সহজে এবং অল্প সময়ে প্রচুর তথ্য সম্বলিত বড় গাণিতিক হিসাবসহ বিভিন্ন ধিরনের সমস্যার সমাধান করা যায় ।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304800"/>
            <a:ext cx="7010400" cy="1295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60325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কম্পিউটারের প্রধান বৈশিষ্ট্যসমূহঃ- </a:t>
            </a:r>
            <a:endParaRPr lang="en-US" sz="4800" dirty="0">
              <a:ln w="60325"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1752600"/>
            <a:ext cx="7848600" cy="457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কম্পিউটার দ্রুত গতিসম্পন্ন ।</a:t>
            </a:r>
          </a:p>
          <a:p>
            <a:r>
              <a:rPr lang="bn-I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নির্ভূল ফল প্রকাশ । </a:t>
            </a:r>
          </a:p>
          <a:p>
            <a:r>
              <a:rPr lang="bn-I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দিনে ২৪ ঘণ্টা কাজ করা সম্ভব । </a:t>
            </a:r>
          </a:p>
          <a:p>
            <a:r>
              <a:rPr lang="bn-I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অসম্ভবকে সম্ভব করা । </a:t>
            </a: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images13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495800"/>
            <a:ext cx="3200400" cy="2103120"/>
          </a:xfrm>
          <a:prstGeom prst="rect">
            <a:avLst/>
          </a:prstGeom>
          <a:noFill/>
        </p:spPr>
      </p:pic>
      <p:pic>
        <p:nvPicPr>
          <p:cNvPr id="4" name="Picture 3" descr="imagppes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133600"/>
            <a:ext cx="3200400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 descr="is-screen-addiction-real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419600"/>
            <a:ext cx="3962400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752600" y="304800"/>
            <a:ext cx="6019800" cy="1447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১.৩ কম্পিউটারের ব্যবহার 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295400" y="1981200"/>
            <a:ext cx="3505200" cy="2286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আবাসস্থলে 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>
          <a:xfrm>
            <a:off x="4800600" y="457200"/>
            <a:ext cx="3048000" cy="2209800"/>
          </a:xfrm>
          <a:prstGeom prst="leftArrow">
            <a:avLst/>
          </a:prstGeom>
          <a:solidFill>
            <a:schemeClr val="bg2">
              <a:lumMod val="75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 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41910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124200"/>
            <a:ext cx="41148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762000" y="3657600"/>
            <a:ext cx="3581400" cy="23622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বিনোদনে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04800"/>
            <a:ext cx="304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86200"/>
            <a:ext cx="434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3"/>
          <p:cNvSpPr/>
          <p:nvPr/>
        </p:nvSpPr>
        <p:spPr>
          <a:xfrm>
            <a:off x="2133600" y="990600"/>
            <a:ext cx="3200400" cy="22098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মুদ্রণে</a:t>
            </a:r>
            <a:r>
              <a:rPr lang="bn-IN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প্রকাশনায় 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4724400" y="4267200"/>
            <a:ext cx="3276600" cy="24384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ডিপার্টমেন্টাল স্টোরে 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2209800"/>
            <a:ext cx="3048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241</Words>
  <Application>Microsoft Office PowerPoint</Application>
  <PresentationFormat>On-screen Show (4:3)</PresentationFormat>
  <Paragraphs>73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শিক্ষক পরিচিতি </vt:lpstr>
      <vt:lpstr>পাঠ পরিচিতি </vt:lpstr>
      <vt:lpstr>এ অধ্যায়ের পাঠ শেষে আমরা-  কম্পিউটারের বিবর্তন সম্পর্কে জ্ঞাত হব ।   ১.১ কম্পিউটার কী তা ব্যক্ত করতে পারবো ।   ১.২ কম্পিউটারের প্রধান বৈশিষ্ট্যসিমূহ জ্ঞাত হব ।   ১.৩ কম্পিউটারের ব্যবহার সম্পর্কে জ্ঞাত হব ।   ১.৪ কম্পিউটারের বিবর্তন ও বিভিন্ন প্রজন্ম সম্পর্কে জ্ঞাত হব ।   ১.৫ কম্পিউটারের শ্রেণিবিভাগ সম্পর্কে জানবো । </vt:lpstr>
      <vt:lpstr>১.১ কম্পিউটার কী ? </vt:lpstr>
      <vt:lpstr>Slide 6</vt:lpstr>
      <vt:lpstr>Slide 7</vt:lpstr>
      <vt:lpstr>Slide 8</vt:lpstr>
      <vt:lpstr>Slide 9</vt:lpstr>
      <vt:lpstr>Slide 10</vt:lpstr>
      <vt:lpstr>Slide 11</vt:lpstr>
      <vt:lpstr>১.৪ কম্পিউটারের বিবর্তন ও বিভিন্ন প্রজন্মঃ-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TAREK</dc:creator>
  <cp:lastModifiedBy>TAREK</cp:lastModifiedBy>
  <cp:revision>85</cp:revision>
  <dcterms:created xsi:type="dcterms:W3CDTF">2020-01-29T12:17:27Z</dcterms:created>
  <dcterms:modified xsi:type="dcterms:W3CDTF">2020-11-24T15:30:21Z</dcterms:modified>
</cp:coreProperties>
</file>