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6" r:id="rId9"/>
    <p:sldId id="267" r:id="rId10"/>
    <p:sldId id="269" r:id="rId11"/>
    <p:sldId id="271" r:id="rId12"/>
    <p:sldId id="278" r:id="rId13"/>
    <p:sldId id="274" r:id="rId14"/>
    <p:sldId id="275" r:id="rId15"/>
    <p:sldId id="276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CE8E0"/>
    <a:srgbClr val="FDF3E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660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1E3CB-CE62-4114-93D8-DA897F2DDC20}" type="datetimeFigureOut">
              <a:rPr lang="en-US" smtClean="0"/>
              <a:t>11/20/2020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22B11-C90F-42FC-A2AB-5E5518C6D1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95056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1E3CB-CE62-4114-93D8-DA897F2DDC20}" type="datetimeFigureOut">
              <a:rPr lang="en-US" smtClean="0"/>
              <a:t>11/20/2020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22B11-C90F-42FC-A2AB-5E5518C6D1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76840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1E3CB-CE62-4114-93D8-DA897F2DDC20}" type="datetimeFigureOut">
              <a:rPr lang="en-US" smtClean="0"/>
              <a:t>11/20/2020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22B11-C90F-42FC-A2AB-5E5518C6D1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43716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1E3CB-CE62-4114-93D8-DA897F2DDC20}" type="datetimeFigureOut">
              <a:rPr lang="en-US" smtClean="0"/>
              <a:t>11/20/2020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22B11-C90F-42FC-A2AB-5E5518C6D1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37487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1E3CB-CE62-4114-93D8-DA897F2DDC20}" type="datetimeFigureOut">
              <a:rPr lang="en-US" smtClean="0"/>
              <a:t>11/20/2020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22B11-C90F-42FC-A2AB-5E5518C6D1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26475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1E3CB-CE62-4114-93D8-DA897F2DDC20}" type="datetimeFigureOut">
              <a:rPr lang="en-US" smtClean="0"/>
              <a:t>11/20/2020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22B11-C90F-42FC-A2AB-5E5518C6D1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59893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1E3CB-CE62-4114-93D8-DA897F2DDC20}" type="datetimeFigureOut">
              <a:rPr lang="en-US" smtClean="0"/>
              <a:t>11/20/2020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22B11-C90F-42FC-A2AB-5E5518C6D1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21577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1E3CB-CE62-4114-93D8-DA897F2DDC20}" type="datetimeFigureOut">
              <a:rPr lang="en-US" smtClean="0"/>
              <a:t>11/20/2020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22B11-C90F-42FC-A2AB-5E5518C6D1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55135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1E3CB-CE62-4114-93D8-DA897F2DDC20}" type="datetimeFigureOut">
              <a:rPr lang="en-US" smtClean="0"/>
              <a:t>11/20/2020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22B11-C90F-42FC-A2AB-5E5518C6D1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445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1E3CB-CE62-4114-93D8-DA897F2DDC20}" type="datetimeFigureOut">
              <a:rPr lang="en-US" smtClean="0"/>
              <a:t>11/20/2020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22B11-C90F-42FC-A2AB-5E5518C6D1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11628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1E3CB-CE62-4114-93D8-DA897F2DDC20}" type="datetimeFigureOut">
              <a:rPr lang="en-US" smtClean="0"/>
              <a:t>11/20/2020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22B11-C90F-42FC-A2AB-5E5518C6D1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2258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21E3CB-CE62-4114-93D8-DA897F2DDC20}" type="datetimeFigureOut">
              <a:rPr lang="en-US" smtClean="0"/>
              <a:t>11/20/2020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422B11-C90F-42FC-A2AB-5E5518C6D1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55484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161209" y="965986"/>
            <a:ext cx="5886761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আজকের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ক্লাসে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algn="ctr"/>
            <a:r>
              <a:rPr lang="en-US" sz="8800" dirty="0" err="1" smtClean="0">
                <a:ln>
                  <a:solidFill>
                    <a:schemeClr val="tx1"/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সবাইকে</a:t>
            </a:r>
            <a:r>
              <a:rPr lang="en-US" sz="8800" dirty="0" smtClean="0">
                <a:ln>
                  <a:solidFill>
                    <a:schemeClr val="tx1"/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dirty="0" err="1" smtClean="0">
                <a:ln>
                  <a:solidFill>
                    <a:schemeClr val="tx1"/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স্বাগত</a:t>
            </a:r>
            <a:endParaRPr lang="en-US" sz="8800" dirty="0">
              <a:ln>
                <a:solidFill>
                  <a:schemeClr val="tx1"/>
                </a:solidFill>
              </a:ln>
              <a:solidFill>
                <a:schemeClr val="tx1">
                  <a:lumMod val="95000"/>
                  <a:lumOff val="5000"/>
                </a:schemeClr>
              </a:solidFill>
              <a:effectLst>
                <a:glow rad="101600">
                  <a:schemeClr val="bg1">
                    <a:alpha val="60000"/>
                  </a:schemeClr>
                </a:glo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952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3908" y="3165196"/>
            <a:ext cx="5194430" cy="2895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13650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936868" y="24208"/>
            <a:ext cx="231826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 err="1" smtClean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সরব</a:t>
            </a:r>
            <a:r>
              <a:rPr lang="en-US" sz="6000" dirty="0" smtClean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endParaRPr lang="en-US" sz="6000" dirty="0">
              <a:ln>
                <a:solidFill>
                  <a:srgbClr val="C00000"/>
                </a:solidFill>
              </a:ln>
              <a:solidFill>
                <a:srgbClr val="C00000"/>
              </a:solidFill>
              <a:effectLst>
                <a:glow rad="101600">
                  <a:schemeClr val="bg1">
                    <a:alpha val="60000"/>
                  </a:schemeClr>
                </a:glo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3753972"/>
              </p:ext>
            </p:extLst>
          </p:nvPr>
        </p:nvGraphicFramePr>
        <p:xfrm>
          <a:off x="367937" y="991406"/>
          <a:ext cx="11456125" cy="564452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456125">
                  <a:extLst>
                    <a:ext uri="{9D8B030D-6E8A-4147-A177-3AD203B41FA5}">
                      <a16:colId xmlns:a16="http://schemas.microsoft.com/office/drawing/2014/main" val="3722215502"/>
                    </a:ext>
                  </a:extLst>
                </a:gridCol>
              </a:tblGrid>
              <a:tr h="5644525">
                <a:tc>
                  <a:txBody>
                    <a:bodyPr/>
                    <a:lstStyle/>
                    <a:p>
                      <a:endParaRPr lang="en-US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3173774"/>
                  </a:ext>
                </a:extLst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952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69" t="7706" b="4702"/>
          <a:stretch/>
        </p:blipFill>
        <p:spPr>
          <a:xfrm>
            <a:off x="2207624" y="1476623"/>
            <a:ext cx="7498080" cy="46689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06477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12874" y="401536"/>
            <a:ext cx="316625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 err="1" smtClean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শব্দার্থ</a:t>
            </a:r>
            <a:r>
              <a:rPr lang="en-US" sz="5400" dirty="0" smtClean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5400" dirty="0" err="1" smtClean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টীকা</a:t>
            </a:r>
            <a:endParaRPr lang="en-US" sz="5400" dirty="0">
              <a:ln>
                <a:solidFill>
                  <a:srgbClr val="C00000"/>
                </a:solidFill>
              </a:ln>
              <a:solidFill>
                <a:srgbClr val="C00000"/>
              </a:solidFill>
              <a:effectLst>
                <a:glow rad="101600">
                  <a:schemeClr val="bg1">
                    <a:alpha val="60000"/>
                  </a:schemeClr>
                </a:glo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8256775"/>
              </p:ext>
            </p:extLst>
          </p:nvPr>
        </p:nvGraphicFramePr>
        <p:xfrm>
          <a:off x="2977661" y="1581203"/>
          <a:ext cx="6236678" cy="44805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118339">
                  <a:extLst>
                    <a:ext uri="{9D8B030D-6E8A-4147-A177-3AD203B41FA5}">
                      <a16:colId xmlns:a16="http://schemas.microsoft.com/office/drawing/2014/main" val="4205618394"/>
                    </a:ext>
                  </a:extLst>
                </a:gridCol>
                <a:gridCol w="3118339">
                  <a:extLst>
                    <a:ext uri="{9D8B030D-6E8A-4147-A177-3AD203B41FA5}">
                      <a16:colId xmlns:a16="http://schemas.microsoft.com/office/drawing/2014/main" val="354139642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প্রদত্ত</a:t>
                      </a:r>
                      <a:r>
                        <a:rPr lang="en-US" sz="36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3600" baseline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শব্দ</a:t>
                      </a:r>
                      <a:endParaRPr lang="en-US" sz="36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অর্থ</a:t>
                      </a:r>
                      <a:endParaRPr lang="en-US" sz="36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53276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সেবিতে</a:t>
                      </a:r>
                      <a:endParaRPr lang="en-US" sz="36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সেবা</a:t>
                      </a:r>
                      <a:r>
                        <a:rPr lang="en-US" sz="36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36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সরতে</a:t>
                      </a:r>
                      <a:endParaRPr lang="en-US" sz="36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687250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অঙ্গ</a:t>
                      </a:r>
                      <a:endParaRPr lang="en-US" sz="36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শরীর</a:t>
                      </a:r>
                      <a:endParaRPr lang="en-US" sz="36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39223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দুর্বল</a:t>
                      </a:r>
                      <a:endParaRPr lang="en-US" sz="36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শক্তিহীন</a:t>
                      </a:r>
                      <a:endParaRPr lang="en-US" sz="36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978923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পাই</a:t>
                      </a:r>
                      <a:endParaRPr lang="en-US" sz="36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মুদ্রার</a:t>
                      </a:r>
                      <a:r>
                        <a:rPr lang="en-US" sz="36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36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একক</a:t>
                      </a:r>
                      <a:r>
                        <a:rPr lang="en-US" sz="36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3600" baseline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বিশেষ</a:t>
                      </a:r>
                      <a:endParaRPr lang="en-US" sz="36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345657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শকট</a:t>
                      </a:r>
                      <a:endParaRPr lang="en-US" sz="36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গাড়ি</a:t>
                      </a:r>
                      <a:endParaRPr lang="en-US" sz="36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05806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বক্ষ</a:t>
                      </a:r>
                      <a:endParaRPr lang="en-US" sz="36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বুক</a:t>
                      </a:r>
                      <a:endParaRPr lang="en-US" sz="36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87401216"/>
                  </a:ext>
                </a:extLst>
              </a:tr>
            </a:tbl>
          </a:graphicData>
        </a:graphic>
      </p:graphicFrame>
      <p:sp>
        <p:nvSpPr>
          <p:cNvPr id="11" name="Round Same Side Corner Rectangle 10"/>
          <p:cNvSpPr/>
          <p:nvPr/>
        </p:nvSpPr>
        <p:spPr>
          <a:xfrm>
            <a:off x="3950674" y="302169"/>
            <a:ext cx="4459458" cy="1015663"/>
          </a:xfrm>
          <a:prstGeom prst="round2Same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952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3311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662468" y="352696"/>
            <a:ext cx="2914580" cy="1015663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rtlCol="0">
            <a:spAutoFit/>
          </a:bodyPr>
          <a:lstStyle/>
          <a:p>
            <a:r>
              <a:rPr lang="en-US" sz="6000" dirty="0" smtClean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দলীয়কাজ</a:t>
            </a:r>
            <a:r>
              <a:rPr lang="en-US" sz="6000" dirty="0" smtClean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6000" dirty="0">
              <a:ln>
                <a:solidFill>
                  <a:srgbClr val="C00000"/>
                </a:solidFill>
              </a:ln>
              <a:solidFill>
                <a:srgbClr val="C00000"/>
              </a:solidFill>
              <a:effectLst>
                <a:glow rad="101600">
                  <a:schemeClr val="bg1">
                    <a:alpha val="60000"/>
                  </a:schemeClr>
                </a:glo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249446" y="352696"/>
            <a:ext cx="3742006" cy="101566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711" b="9090"/>
          <a:stretch/>
        </p:blipFill>
        <p:spPr>
          <a:xfrm>
            <a:off x="2874918" y="1479107"/>
            <a:ext cx="6468290" cy="3351191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3042193" y="5109076"/>
            <a:ext cx="626806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‘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দিনে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দিনে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বহু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বাড়িয়াছে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দেনা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’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ব্যাখ্যা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952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08102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" grpId="0" animBg="1"/>
      <p:bldP spid="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919355" y="1056080"/>
            <a:ext cx="2383986" cy="1015663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/>
          </a:sp3d>
        </p:spPr>
        <p:txBody>
          <a:bodyPr wrap="none" rtlCol="0">
            <a:spAutoFit/>
          </a:bodyPr>
          <a:lstStyle/>
          <a:p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r>
              <a:rPr lang="en-US" sz="6000" dirty="0" smtClean="0">
                <a:ln>
                  <a:solidFill>
                    <a:schemeClr val="accent2">
                      <a:lumMod val="20000"/>
                      <a:lumOff val="80000"/>
                    </a:schemeClr>
                  </a:solidFill>
                </a:ln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6000" dirty="0">
              <a:ln>
                <a:solidFill>
                  <a:schemeClr val="accent2">
                    <a:lumMod val="20000"/>
                    <a:lumOff val="80000"/>
                  </a:schemeClr>
                </a:solidFill>
              </a:ln>
              <a:solidFill>
                <a:schemeClr val="accent2">
                  <a:lumMod val="20000"/>
                  <a:lumOff val="80000"/>
                </a:schemeClr>
              </a:solidFill>
              <a:effectLst>
                <a:glow rad="101600">
                  <a:schemeClr val="tx1">
                    <a:alpha val="60000"/>
                  </a:schemeClr>
                </a:glo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3331973"/>
              </p:ext>
            </p:extLst>
          </p:nvPr>
        </p:nvGraphicFramePr>
        <p:xfrm>
          <a:off x="2124272" y="2687864"/>
          <a:ext cx="8407162" cy="1920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01289">
                  <a:extLst>
                    <a:ext uri="{9D8B030D-6E8A-4147-A177-3AD203B41FA5}">
                      <a16:colId xmlns:a16="http://schemas.microsoft.com/office/drawing/2014/main" val="2282833882"/>
                    </a:ext>
                  </a:extLst>
                </a:gridCol>
                <a:gridCol w="7705873">
                  <a:extLst>
                    <a:ext uri="{9D8B030D-6E8A-4147-A177-3AD203B41FA5}">
                      <a16:colId xmlns:a16="http://schemas.microsoft.com/office/drawing/2014/main" val="275094048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১</a:t>
                      </a:r>
                      <a:endParaRPr lang="en-US" sz="36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রণ-সংগীত</a:t>
                      </a:r>
                      <a:r>
                        <a:rPr lang="en-US" sz="36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3600" baseline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কী</a:t>
                      </a:r>
                      <a:r>
                        <a:rPr lang="en-US" sz="36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?</a:t>
                      </a:r>
                      <a:endParaRPr lang="en-US" sz="36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61974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২</a:t>
                      </a:r>
                      <a:endParaRPr lang="en-US" sz="36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কারা</a:t>
                      </a:r>
                      <a:r>
                        <a:rPr lang="en-US" sz="36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36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জগ</a:t>
                      </a:r>
                      <a:r>
                        <a:rPr lang="en-US" sz="36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ৎ</a:t>
                      </a:r>
                      <a:r>
                        <a:rPr lang="en-US" sz="36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3600" baseline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জুড়ে</a:t>
                      </a:r>
                      <a:r>
                        <a:rPr lang="en-US" sz="36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3600" baseline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মার</a:t>
                      </a:r>
                      <a:r>
                        <a:rPr lang="en-US" sz="36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3600" baseline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খায়</a:t>
                      </a:r>
                      <a:r>
                        <a:rPr lang="en-US" sz="36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?</a:t>
                      </a:r>
                      <a:endParaRPr lang="en-US" sz="36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59842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৩</a:t>
                      </a:r>
                      <a:endParaRPr lang="en-US" sz="36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সমাজে</a:t>
                      </a:r>
                      <a:r>
                        <a:rPr lang="en-US" sz="36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36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কারা</a:t>
                      </a:r>
                      <a:r>
                        <a:rPr lang="en-US" sz="36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36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বঞ্চিত</a:t>
                      </a:r>
                      <a:r>
                        <a:rPr lang="en-US" sz="36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?</a:t>
                      </a:r>
                      <a:endParaRPr lang="en-US" sz="36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3968570"/>
                  </a:ext>
                </a:extLst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4497525" y="1056080"/>
            <a:ext cx="3221501" cy="101566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952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2766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192943" y="4486637"/>
            <a:ext cx="56114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‘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কুলি-মজুর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’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কবিতার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মূলভাব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বিশ্লেষণ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  <p:sp>
        <p:nvSpPr>
          <p:cNvPr id="11" name="Isosceles Triangle 10"/>
          <p:cNvSpPr/>
          <p:nvPr/>
        </p:nvSpPr>
        <p:spPr>
          <a:xfrm>
            <a:off x="3920836" y="322734"/>
            <a:ext cx="4419599" cy="1533961"/>
          </a:xfrm>
          <a:prstGeom prst="triangl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4356657" y="1856696"/>
            <a:ext cx="3509830" cy="182168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solidFill>
                  <a:srgbClr val="0070C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বাড়ির</a:t>
            </a:r>
            <a:r>
              <a:rPr lang="en-US" sz="4000" dirty="0" smtClean="0">
                <a:solidFill>
                  <a:srgbClr val="0070C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4000" dirty="0">
              <a:solidFill>
                <a:srgbClr val="0070C0"/>
              </a:solidFill>
              <a:effectLst>
                <a:glow rad="101600">
                  <a:schemeClr val="bg1">
                    <a:alpha val="60000"/>
                  </a:schemeClr>
                </a:glo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952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11224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802485" y="0"/>
            <a:ext cx="6869723" cy="2656046"/>
          </a:xfrm>
          <a:prstGeom prst="round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5000" dirty="0" err="1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r>
              <a:rPr lang="en-US" sz="9600" dirty="0" smtClean="0"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952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33" t="2162" r="3170" b="2945"/>
          <a:stretch/>
        </p:blipFill>
        <p:spPr>
          <a:xfrm>
            <a:off x="3439234" y="2101754"/>
            <a:ext cx="5336275" cy="46265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3828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004576" y="153404"/>
            <a:ext cx="221567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 err="1" smtClean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6000" dirty="0">
              <a:ln>
                <a:solidFill>
                  <a:srgbClr val="C00000"/>
                </a:solidFill>
              </a:ln>
              <a:solidFill>
                <a:srgbClr val="C00000"/>
              </a:solidFill>
              <a:effectLst>
                <a:glow rad="101600">
                  <a:schemeClr val="bg1">
                    <a:alpha val="60000"/>
                  </a:schemeClr>
                </a:glo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372256" y="1955636"/>
            <a:ext cx="6347635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মোঃ</a:t>
            </a:r>
            <a:r>
              <a:rPr lang="en-US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ফখরুজ্জামান</a:t>
            </a:r>
            <a:endParaRPr lang="en-US" sz="4800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বিএ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সম্মান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(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বাংলা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),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বিএড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এমএ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(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বাংলা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),</a:t>
            </a:r>
          </a:p>
          <a:p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মাস্টার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ট্রেইনার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(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বাংলা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):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সিএ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কিউ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</a:p>
          <a:p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সহকারী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(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বাংলা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),</a:t>
            </a:r>
          </a:p>
          <a:p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আন্দিউড়া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উম্মেতুন্নেছা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উচ্চ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বিদ্যালয়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</a:p>
          <a:p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মাধবপুর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হবিগঞ্জ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3200" dirty="0" smtClean="0">
                <a:cs typeface="NikoshBAN" panose="02000000000000000000" pitchFamily="2" charset="0"/>
              </a:rPr>
              <a:t>Email: fakruzzaman7098@gmail.com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47113" y="1055077"/>
            <a:ext cx="10930598" cy="0"/>
          </a:xfrm>
          <a:prstGeom prst="line">
            <a:avLst/>
          </a:prstGeom>
          <a:ln w="57150">
            <a:solidFill>
              <a:schemeClr val="bg2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21083" y="2110155"/>
            <a:ext cx="3336516" cy="3715879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sp>
        <p:nvSpPr>
          <p:cNvPr id="9" name="Rectangle 8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952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286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466626" y="491974"/>
            <a:ext cx="3284874" cy="1015663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6000" dirty="0" err="1" smtClean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6000" dirty="0" smtClean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6000" dirty="0">
              <a:ln>
                <a:solidFill>
                  <a:srgbClr val="C00000"/>
                </a:solidFill>
              </a:ln>
              <a:solidFill>
                <a:srgbClr val="C00000"/>
              </a:solidFill>
              <a:effectLst>
                <a:glow rad="101600">
                  <a:schemeClr val="bg1">
                    <a:alpha val="60000"/>
                  </a:schemeClr>
                </a:glo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47856" y="3018397"/>
            <a:ext cx="4801518" cy="2554545"/>
          </a:xfrm>
          <a:prstGeom prst="rect">
            <a:avLst/>
          </a:prstGeom>
          <a:solidFill>
            <a:srgbClr val="FDF3ED"/>
          </a:solidFill>
          <a:ln>
            <a:solidFill>
              <a:schemeClr val="accent2">
                <a:lumMod val="75000"/>
              </a:schemeClr>
            </a:solidFill>
          </a:ln>
          <a:effectLst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বিষয়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	: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বাংলা</a:t>
            </a:r>
            <a:endParaRPr lang="en-US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শ্রেণি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	: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সপ্তম</a:t>
            </a:r>
            <a:endParaRPr lang="en-US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	: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কুলি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মজুর</a:t>
            </a:r>
            <a:endParaRPr lang="en-US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সময়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	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: ৪০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মিনিট</a:t>
            </a:r>
            <a:endParaRPr lang="en-US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647113" y="1733339"/>
            <a:ext cx="10930598" cy="0"/>
          </a:xfrm>
          <a:prstGeom prst="line">
            <a:avLst/>
          </a:prstGeom>
          <a:ln w="57150">
            <a:solidFill>
              <a:schemeClr val="bg2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952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269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296700" y="165988"/>
            <a:ext cx="360226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err="1" smtClean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নিচের</a:t>
            </a:r>
            <a:r>
              <a:rPr lang="en-US" sz="4000" dirty="0" smtClean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ছবিগুলো</a:t>
            </a:r>
            <a:r>
              <a:rPr lang="en-US" sz="4000" dirty="0" smtClean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দেখ</a:t>
            </a:r>
            <a:r>
              <a:rPr lang="en-US" sz="4000" dirty="0" smtClean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:</a:t>
            </a:r>
            <a:endParaRPr lang="en-US" sz="4000" dirty="0">
              <a:ln>
                <a:solidFill>
                  <a:srgbClr val="C00000"/>
                </a:solidFill>
              </a:ln>
              <a:solidFill>
                <a:srgbClr val="C00000"/>
              </a:solidFill>
              <a:effectLst>
                <a:glow rad="101600">
                  <a:schemeClr val="bg1">
                    <a:alpha val="60000"/>
                  </a:schemeClr>
                </a:glo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2881" y="1166306"/>
            <a:ext cx="379302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ছবিতে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দেখা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যাচ্ছে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975051" y="5670274"/>
            <a:ext cx="225895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কুলি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মজুর</a:t>
            </a:r>
            <a:endParaRPr lang="en-US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152881" y="1022922"/>
            <a:ext cx="11586553" cy="0"/>
          </a:xfrm>
          <a:prstGeom prst="line">
            <a:avLst/>
          </a:prstGeom>
          <a:ln w="57150">
            <a:solidFill>
              <a:schemeClr val="bg2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952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2944" y="2017573"/>
            <a:ext cx="3349305" cy="307304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2861" y="2017574"/>
            <a:ext cx="3693935" cy="307304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175" y="2017574"/>
            <a:ext cx="4175528" cy="30730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613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650549" y="314699"/>
            <a:ext cx="357822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 err="1" smtClean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আজকের</a:t>
            </a:r>
            <a:r>
              <a:rPr lang="en-US" sz="6000" dirty="0" smtClean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6000" dirty="0" smtClean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endParaRPr lang="en-US" sz="6000" dirty="0">
              <a:ln>
                <a:solidFill>
                  <a:srgbClr val="C00000"/>
                </a:solidFill>
              </a:ln>
              <a:solidFill>
                <a:srgbClr val="C00000"/>
              </a:solidFill>
              <a:effectLst>
                <a:glow rad="101600">
                  <a:schemeClr val="bg1">
                    <a:alpha val="60000"/>
                  </a:schemeClr>
                </a:glo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088881" y="2758846"/>
            <a:ext cx="2645276" cy="1015663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কুলি-মজুর</a:t>
            </a:r>
            <a:endParaRPr lang="en-US" sz="6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532079" y="3989083"/>
            <a:ext cx="3437159" cy="707886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কাজী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নজরুল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ইসলাম</a:t>
            </a:r>
            <a:endParaRPr lang="en-US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763474" y="1523735"/>
            <a:ext cx="10930598" cy="0"/>
          </a:xfrm>
          <a:prstGeom prst="line">
            <a:avLst/>
          </a:prstGeom>
          <a:ln w="57150">
            <a:solidFill>
              <a:schemeClr val="bg2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952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6309307" y="4750261"/>
            <a:ext cx="5384765" cy="0"/>
          </a:xfrm>
          <a:prstGeom prst="line">
            <a:avLst/>
          </a:prstGeom>
          <a:ln w="57150">
            <a:solidFill>
              <a:schemeClr val="bg2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6309307" y="3932212"/>
            <a:ext cx="5384765" cy="0"/>
          </a:xfrm>
          <a:prstGeom prst="line">
            <a:avLst/>
          </a:prstGeom>
          <a:ln w="57150">
            <a:solidFill>
              <a:schemeClr val="bg2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122130" y="1586053"/>
            <a:ext cx="5287820" cy="517314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906186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6" dur="2000" fill="hold"/>
                                        <p:tgtEl>
                                          <p:spTgt spid="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" grpId="0"/>
      <p:bldP spid="3" grpId="1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953788" y="436536"/>
            <a:ext cx="232788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 err="1" smtClean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r>
              <a:rPr lang="en-US" sz="5400" dirty="0" smtClean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endParaRPr lang="en-US" sz="5400" dirty="0">
              <a:ln>
                <a:solidFill>
                  <a:srgbClr val="C00000"/>
                </a:solidFill>
              </a:ln>
              <a:solidFill>
                <a:srgbClr val="C00000"/>
              </a:solidFill>
              <a:effectLst>
                <a:glow rad="101600">
                  <a:schemeClr val="bg1">
                    <a:alpha val="60000"/>
                  </a:schemeClr>
                </a:glo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43021" y="1728539"/>
            <a:ext cx="3898824" cy="70788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000" u="sng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 </a:t>
            </a:r>
            <a:r>
              <a:rPr lang="en-US" sz="4000" u="sng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4000" u="sng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u="sng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শেষে</a:t>
            </a:r>
            <a:r>
              <a:rPr lang="en-US" sz="4000" u="sng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u="sng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শিক্ষার্থীরা</a:t>
            </a:r>
            <a:r>
              <a:rPr lang="en-US" sz="4000" u="sng" dirty="0" smtClean="0"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498431" y="2799719"/>
            <a:ext cx="8231741" cy="255454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marL="742950" indent="-742950">
              <a:buAutoNum type="arabicPeriod"/>
            </a:pP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কবি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742950" indent="-742950">
              <a:buAutoNum type="arabicPeriod"/>
            </a:pP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কঠিন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শব্দগুলোর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অর্থ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marL="742950" indent="-742950">
              <a:buAutoNum type="arabicPeriod"/>
            </a:pP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টীকাগুলো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বর্ণনা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marL="742950" indent="-742950">
              <a:buAutoNum type="arabicPeriod"/>
            </a:pP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শ্রমজীবী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মানুষের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অবদান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ব্যাখ্যা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39454" y="1511046"/>
            <a:ext cx="10930598" cy="0"/>
          </a:xfrm>
          <a:prstGeom prst="line">
            <a:avLst/>
          </a:prstGeom>
          <a:ln w="57150">
            <a:solidFill>
              <a:schemeClr val="bg2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Round Same Side Corner Rectangle 7"/>
          <p:cNvSpPr/>
          <p:nvPr/>
        </p:nvSpPr>
        <p:spPr>
          <a:xfrm>
            <a:off x="4464148" y="436536"/>
            <a:ext cx="3263704" cy="894078"/>
          </a:xfrm>
          <a:prstGeom prst="round2Same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952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340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250"/>
                            </p:stCondLst>
                            <p:childTnLst>
                              <p:par>
                                <p:cTn id="5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250"/>
                            </p:stCondLst>
                            <p:childTnLst>
                              <p:par>
                                <p:cTn id="6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3250"/>
                            </p:stCondLst>
                            <p:childTnLst>
                              <p:par>
                                <p:cTn id="7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" grpId="0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01935" y="17076"/>
            <a:ext cx="361349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 err="1" smtClean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কবি</a:t>
            </a:r>
            <a:r>
              <a:rPr lang="en-US" sz="6000" dirty="0" smtClean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r>
              <a:rPr lang="en-US" sz="6000" dirty="0" smtClean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endParaRPr lang="en-US" sz="6000" dirty="0">
              <a:ln>
                <a:solidFill>
                  <a:srgbClr val="C00000"/>
                </a:solidFill>
              </a:ln>
              <a:solidFill>
                <a:srgbClr val="C00000"/>
              </a:solidFill>
              <a:effectLst>
                <a:glow rad="101600">
                  <a:schemeClr val="bg1">
                    <a:alpha val="60000"/>
                  </a:schemeClr>
                </a:glo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 flipV="1">
            <a:off x="2535584" y="797761"/>
            <a:ext cx="8377936" cy="25979"/>
          </a:xfrm>
          <a:prstGeom prst="line">
            <a:avLst/>
          </a:prstGeom>
          <a:ln w="57150">
            <a:solidFill>
              <a:schemeClr val="bg2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952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942" t="1953" r="15025" b="5535"/>
          <a:stretch/>
        </p:blipFill>
        <p:spPr>
          <a:xfrm>
            <a:off x="3425586" y="894148"/>
            <a:ext cx="5472752" cy="57434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35531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724265" y="616777"/>
            <a:ext cx="278634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 err="1" smtClean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একক</a:t>
            </a:r>
            <a:r>
              <a:rPr lang="en-US" sz="6000" dirty="0" smtClean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6000" dirty="0">
              <a:ln>
                <a:solidFill>
                  <a:srgbClr val="C00000"/>
                </a:solidFill>
              </a:ln>
              <a:solidFill>
                <a:srgbClr val="C00000"/>
              </a:solidFill>
              <a:effectLst>
                <a:glow rad="101600">
                  <a:schemeClr val="bg1">
                    <a:alpha val="60000"/>
                  </a:schemeClr>
                </a:glo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49807" y="2126984"/>
            <a:ext cx="8512267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857250" indent="-857250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কাজী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নজরুল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ইসলাম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কতসালে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জন্মগ্রহণ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pPr marL="857250" indent="-857250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বাঙালি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পল্টন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কতসালে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ভেঙে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দেওয়া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857250" indent="-857250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‘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ঘুম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পড়ানো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মাসি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পিসি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’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গ্রন্থের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রচয়িতা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4260500" y="638216"/>
            <a:ext cx="3713870" cy="85712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952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36650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000"/>
                            </p:stCondLst>
                            <p:childTnLst>
                              <p:par>
                                <p:cTn id="4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135986" y="232640"/>
            <a:ext cx="179408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err="1" smtClean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আদর্শ</a:t>
            </a:r>
            <a:r>
              <a:rPr lang="en-US" sz="4000" dirty="0" smtClean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endParaRPr lang="en-US" sz="4000" dirty="0">
              <a:ln>
                <a:solidFill>
                  <a:srgbClr val="C00000"/>
                </a:solidFill>
              </a:ln>
              <a:solidFill>
                <a:srgbClr val="C00000"/>
              </a:solidFill>
              <a:effectLst>
                <a:glow rad="101600">
                  <a:schemeClr val="bg1">
                    <a:alpha val="60000"/>
                  </a:schemeClr>
                </a:glo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952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0592" y="1614487"/>
            <a:ext cx="5897986" cy="362902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068" y="1614487"/>
            <a:ext cx="5816101" cy="36402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10456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637</TotalTime>
  <Words>188</Words>
  <Application>Microsoft Office PowerPoint</Application>
  <PresentationFormat>Widescreen</PresentationFormat>
  <Paragraphs>61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Calibri</vt:lpstr>
      <vt:lpstr>Calibri Light</vt:lpstr>
      <vt:lpstr>NikoshBAN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Rasel</dc:creator>
  <cp:lastModifiedBy>Ashfaq</cp:lastModifiedBy>
  <cp:revision>185</cp:revision>
  <dcterms:created xsi:type="dcterms:W3CDTF">2020-10-16T09:46:54Z</dcterms:created>
  <dcterms:modified xsi:type="dcterms:W3CDTF">2020-11-20T10:32:04Z</dcterms:modified>
</cp:coreProperties>
</file>