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299" r:id="rId3"/>
    <p:sldId id="258" r:id="rId4"/>
    <p:sldId id="259" r:id="rId5"/>
    <p:sldId id="260" r:id="rId6"/>
    <p:sldId id="262" r:id="rId7"/>
    <p:sldId id="334" r:id="rId8"/>
    <p:sldId id="335" r:id="rId9"/>
    <p:sldId id="336" r:id="rId10"/>
    <p:sldId id="338" r:id="rId11"/>
    <p:sldId id="263" r:id="rId12"/>
    <p:sldId id="293" r:id="rId13"/>
    <p:sldId id="317" r:id="rId14"/>
    <p:sldId id="328" r:id="rId15"/>
    <p:sldId id="310" r:id="rId16"/>
    <p:sldId id="329" r:id="rId17"/>
    <p:sldId id="342" r:id="rId18"/>
    <p:sldId id="312" r:id="rId19"/>
    <p:sldId id="333" r:id="rId20"/>
    <p:sldId id="323" r:id="rId21"/>
    <p:sldId id="339" r:id="rId22"/>
    <p:sldId id="340" r:id="rId23"/>
    <p:sldId id="326" r:id="rId24"/>
    <p:sldId id="327" r:id="rId25"/>
    <p:sldId id="343" r:id="rId26"/>
    <p:sldId id="282" r:id="rId27"/>
    <p:sldId id="283" r:id="rId28"/>
    <p:sldId id="284" r:id="rId29"/>
    <p:sldId id="280" r:id="rId30"/>
    <p:sldId id="308" r:id="rId31"/>
    <p:sldId id="309" r:id="rId32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22" y="-45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3193A-F8CE-435F-8AA9-4E2D0AE4F65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আর্থিক বিবরণী</a:t>
          </a:r>
          <a:r>
            <a:rPr lang="bn-BD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- </a:t>
          </a:r>
          <a:r>
            <a:rPr lang="bn-BD" dirty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এর বিভিন্ন কৌশল প্রয়োগ </a:t>
          </a:r>
          <a:r>
            <a:rPr lang="bn-BD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কর</a:t>
          </a:r>
          <a:r>
            <a:rPr lang="en-US" dirty="0" err="1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তে</a:t>
          </a:r>
          <a:r>
            <a:rPr lang="en-US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সক্ষম</a:t>
          </a:r>
          <a:r>
            <a:rPr lang="en-US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হবে</a:t>
          </a:r>
          <a:r>
            <a:rPr lang="bn-BD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। </a:t>
          </a:r>
          <a:endParaRPr lang="en-US" dirty="0">
            <a:solidFill>
              <a:srgbClr val="002060"/>
            </a:solidFill>
            <a:latin typeface="SutonnyUniBanglaOMJ" pitchFamily="2" charset="0"/>
            <a:cs typeface="SutonnyUniBanglaOMJ" pitchFamily="2" charset="0"/>
          </a:endParaRPr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0BF31-B2A6-4DA2-A524-BB7CCE1817DC}" type="pres">
      <dgm:prSet presAssocID="{BAE3193A-F8CE-435F-8AA9-4E2D0AE4F65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2572E-B8A2-4A5D-899B-12CF60A2339C}" type="presOf" srcId="{3FA347D8-9D24-4944-B1C4-C10DA75F5509}" destId="{3FA82910-EBD3-4BC0-A17D-97D7EA2EF24C}" srcOrd="0" destOrd="0" presId="urn:microsoft.com/office/officeart/2005/8/layout/hList6"/>
    <dgm:cxn modelId="{615596B6-DDB4-4F7A-B9EA-1A2BD4A0A2BE}" srcId="{3FA347D8-9D24-4944-B1C4-C10DA75F5509}" destId="{BAE3193A-F8CE-435F-8AA9-4E2D0AE4F659}" srcOrd="0" destOrd="0" parTransId="{D61CE14E-030E-4C18-9B50-5921EA7E1EC7}" sibTransId="{C0BE03F5-EC66-4C89-B513-6212523C4BD2}"/>
    <dgm:cxn modelId="{3764AAC6-C4DF-4AD8-A04C-9466319F649E}" type="presOf" srcId="{BAE3193A-F8CE-435F-8AA9-4E2D0AE4F659}" destId="{A580BF31-B2A6-4DA2-A524-BB7CCE1817DC}" srcOrd="0" destOrd="0" presId="urn:microsoft.com/office/officeart/2005/8/layout/hList6"/>
    <dgm:cxn modelId="{B53684E5-B54D-487E-840A-9747F7C6616B}" type="presParOf" srcId="{3FA82910-EBD3-4BC0-A17D-97D7EA2EF24C}" destId="{A580BF31-B2A6-4DA2-A524-BB7CCE1817DC}" srcOrd="0" destOrd="0" presId="urn:microsoft.com/office/officeart/2005/8/layout/hList6"/>
  </dgm:cxnLst>
  <dgm:bg/>
  <dgm:whole>
    <a:effectLst>
      <a:reflection blurRad="6350" stA="50000" endA="300" endPos="5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0BF31-B2A6-4DA2-A524-BB7CCE1817DC}">
      <dsp:nvSpPr>
        <dsp:cNvPr id="0" name=""/>
        <dsp:cNvSpPr/>
      </dsp:nvSpPr>
      <dsp:spPr>
        <a:xfrm rot="16200000">
          <a:off x="2655094" y="-2655094"/>
          <a:ext cx="3505200" cy="8815388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0" tIns="0" rIns="388938" bIns="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6100" kern="1200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আর্থিক বিবরণী</a:t>
          </a:r>
          <a:r>
            <a:rPr lang="bn-BD" sz="6100" kern="1200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- </a:t>
          </a:r>
          <a:r>
            <a:rPr lang="bn-BD" sz="6100" kern="1200" dirty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এর বিভিন্ন কৌশল প্রয়োগ </a:t>
          </a:r>
          <a:r>
            <a:rPr lang="bn-BD" sz="6100" kern="1200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কর</a:t>
          </a:r>
          <a:r>
            <a:rPr lang="en-US" sz="6100" kern="1200" dirty="0" err="1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তে</a:t>
          </a:r>
          <a:r>
            <a:rPr lang="en-US" sz="6100" kern="1200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 </a:t>
          </a:r>
          <a:r>
            <a:rPr lang="en-US" sz="6100" kern="1200" dirty="0" err="1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সক্ষম</a:t>
          </a:r>
          <a:r>
            <a:rPr lang="en-US" sz="6100" kern="1200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 </a:t>
          </a:r>
          <a:r>
            <a:rPr lang="en-US" sz="6100" kern="1200" dirty="0" err="1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হবে</a:t>
          </a:r>
          <a:r>
            <a:rPr lang="bn-BD" sz="6100" kern="1200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rPr>
            <a:t>। </a:t>
          </a:r>
          <a:endParaRPr lang="en-US" sz="6100" kern="1200" dirty="0">
            <a:solidFill>
              <a:srgbClr val="002060"/>
            </a:solidFill>
            <a:latin typeface="SutonnyUniBanglaOMJ" pitchFamily="2" charset="0"/>
            <a:cs typeface="SutonnyUniBanglaOMJ" pitchFamily="2" charset="0"/>
          </a:endParaRPr>
        </a:p>
      </dsp:txBody>
      <dsp:txXfrm rot="16200000">
        <a:off x="2655094" y="-2655094"/>
        <a:ext cx="3505200" cy="881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AC4B-3F0B-4D8F-879D-0F6A6756C51B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3F5F-8146-406B-82B3-58302798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rgbClr val="002060"/>
                </a:solidFill>
              </a:rPr>
              <a:t>মূলধন বাজেটিং- এর বিভিন্ন কৌশল প্রয়োগ কর</a:t>
            </a:r>
            <a:r>
              <a:rPr lang="en-US" dirty="0" err="1" smtClean="0">
                <a:solidFill>
                  <a:srgbClr val="002060"/>
                </a:solidFill>
              </a:rPr>
              <a:t>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সক্ষম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হবে</a:t>
            </a:r>
            <a:r>
              <a:rPr lang="bn-BD" dirty="0" smtClean="0">
                <a:solidFill>
                  <a:srgbClr val="002060"/>
                </a:solidFill>
              </a:rPr>
              <a:t>।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BC4E-42BD-443D-8163-7C2E28C034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62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752238" y="381000"/>
            <a:ext cx="10515600" cy="132556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1752600"/>
            <a:ext cx="5553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2" y="4495800"/>
            <a:ext cx="581071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0412" y="12192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solidFill>
                  <a:srgbClr val="002060"/>
                </a:solidFill>
              </a:rPr>
              <a:t>ক. </a:t>
            </a:r>
            <a:r>
              <a:rPr lang="en-US" sz="4000" dirty="0" smtClean="0">
                <a:solidFill>
                  <a:srgbClr val="002060"/>
                </a:solidFill>
              </a:rPr>
              <a:t>নিট বিক্রয়ের </a:t>
            </a:r>
            <a:r>
              <a:rPr lang="as-IN" sz="4000" dirty="0" smtClean="0">
                <a:solidFill>
                  <a:srgbClr val="002060"/>
                </a:solidFill>
              </a:rPr>
              <a:t>পরিমাণ নির্ণয়</a:t>
            </a:r>
            <a:r>
              <a:rPr lang="en-US" sz="4000" dirty="0" smtClean="0">
                <a:solidFill>
                  <a:srgbClr val="002060"/>
                </a:solidFill>
              </a:rPr>
              <a:t>ঃ</a:t>
            </a:r>
            <a:endParaRPr lang="en-US" sz="4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94211" y="2132012"/>
          <a:ext cx="7391400" cy="2529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1"/>
                <a:gridCol w="1295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SutonnyUniBanglaOMJ" pitchFamily="2" charset="0"/>
                          <a:cs typeface="SutonnyUniBanglaOMJ" pitchFamily="2" charset="0"/>
                        </a:rPr>
                        <a:t>বিবরণ</a:t>
                      </a:r>
                      <a:endParaRPr lang="en-US" dirty="0">
                        <a:solidFill>
                          <a:srgbClr val="002060"/>
                        </a:solidFill>
                        <a:latin typeface="SutonnyUniBanglaOMJ" pitchFamily="2" charset="0"/>
                        <a:cs typeface="SutonnyUniBanglaO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SutonnyUniBanglaOMJ" pitchFamily="2" charset="0"/>
                          <a:cs typeface="SutonnyUniBanglaOMJ" pitchFamily="2" charset="0"/>
                        </a:rPr>
                        <a:t>টাকা</a:t>
                      </a:r>
                      <a:endParaRPr lang="en-US" dirty="0">
                        <a:solidFill>
                          <a:srgbClr val="002060"/>
                        </a:solidFill>
                        <a:latin typeface="SutonnyUniBanglaOMJ" pitchFamily="2" charset="0"/>
                        <a:cs typeface="SutonnyUniBanglaO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SutonnyUniBanglaOMJ" pitchFamily="2" charset="0"/>
                          <a:cs typeface="SutonnyUniBanglaOMJ" pitchFamily="2" charset="0"/>
                        </a:rPr>
                        <a:t>বিক্রয়</a:t>
                      </a:r>
                    </a:p>
                    <a:p>
                      <a:pPr algn="l"/>
                      <a:r>
                        <a:rPr lang="en-US" dirty="0" smtClean="0">
                          <a:latin typeface="SutonnyUniBanglaOMJ" pitchFamily="2" charset="0"/>
                          <a:cs typeface="SutonnyUniBanglaOMJ" pitchFamily="2" charset="0"/>
                        </a:rPr>
                        <a:t>(-) ফেরত</a:t>
                      </a:r>
                    </a:p>
                    <a:p>
                      <a:pPr algn="l"/>
                      <a:endParaRPr lang="en-US" dirty="0" smtClean="0">
                        <a:latin typeface="SutonnyUniBanglaOMJ" pitchFamily="2" charset="0"/>
                        <a:cs typeface="SutonnyUniBanglaOMJ" pitchFamily="2" charset="0"/>
                      </a:endParaRPr>
                    </a:p>
                    <a:p>
                      <a:pPr algn="l"/>
                      <a:r>
                        <a:rPr lang="en-US" dirty="0" smtClean="0">
                          <a:latin typeface="SutonnyUniBanglaOMJ" pitchFamily="2" charset="0"/>
                          <a:cs typeface="SutonnyUniBanglaOMJ" pitchFamily="2" charset="0"/>
                        </a:rPr>
                        <a:t>(+) অলিখিত</a:t>
                      </a:r>
                      <a:endParaRPr lang="en-US" dirty="0" smtClean="0">
                        <a:latin typeface="SutonnyUniBanglaOMJ" pitchFamily="2" charset="0"/>
                        <a:cs typeface="SutonnyUniBanglaO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utonnyUniBanglaOMJ" pitchFamily="2" charset="0"/>
                          <a:cs typeface="SutonnyUniBanglaOMJ" pitchFamily="2" charset="0"/>
                        </a:rPr>
                        <a:t>১০০,০০০</a:t>
                      </a:r>
                    </a:p>
                    <a:p>
                      <a:pPr algn="ctr"/>
                      <a:r>
                        <a:rPr lang="en-US" dirty="0" smtClean="0">
                          <a:latin typeface="SutonnyUniBanglaOMJ" pitchFamily="2" charset="0"/>
                          <a:cs typeface="SutonnyUniBanglaOMJ" pitchFamily="2" charset="0"/>
                        </a:rPr>
                        <a:t>(৬০০০)</a:t>
                      </a:r>
                    </a:p>
                    <a:p>
                      <a:pPr algn="ctr"/>
                      <a:r>
                        <a:rPr lang="en-US" dirty="0" smtClean="0">
                          <a:latin typeface="SutonnyUniBanglaOMJ" pitchFamily="2" charset="0"/>
                          <a:cs typeface="SutonnyUniBanglaOMJ" pitchFamily="2" charset="0"/>
                        </a:rPr>
                        <a:t>৯৪,০০০</a:t>
                      </a:r>
                    </a:p>
                    <a:p>
                      <a:pPr algn="ctr"/>
                      <a:r>
                        <a:rPr lang="en-US" dirty="0" smtClean="0">
                          <a:latin typeface="SutonnyUniBanglaOMJ" pitchFamily="2" charset="0"/>
                          <a:cs typeface="SutonnyUniBanglaOMJ" pitchFamily="2" charset="0"/>
                        </a:rPr>
                        <a:t>২০,০০০</a:t>
                      </a:r>
                      <a:endParaRPr lang="en-US" dirty="0">
                        <a:latin typeface="SutonnyUniBanglaOMJ" pitchFamily="2" charset="0"/>
                        <a:cs typeface="SutonnyUniBanglaO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SutonnyUniBanglaOMJ" pitchFamily="2" charset="0"/>
                          <a:cs typeface="SutonnyUniBanglaOMJ" pitchFamily="2" charset="0"/>
                        </a:rPr>
                        <a:t>নিট </a:t>
                      </a:r>
                      <a:r>
                        <a:rPr lang="as-IN" sz="2800" dirty="0" smtClean="0">
                          <a:latin typeface="SutonnyUniBanglaOMJ" pitchFamily="2" charset="0"/>
                          <a:cs typeface="SutonnyUniBanglaOMJ" pitchFamily="2" charset="0"/>
                        </a:rPr>
                        <a:t>চলতি সম্পত্তির</a:t>
                      </a:r>
                      <a:r>
                        <a:rPr lang="en-US" sz="2800" baseline="0" dirty="0" smtClean="0">
                          <a:latin typeface="SutonnyUniBanglaOMJ" pitchFamily="2" charset="0"/>
                          <a:cs typeface="SutonnyUniBanglaOMJ" pitchFamily="2" charset="0"/>
                        </a:rPr>
                        <a:t>=</a:t>
                      </a:r>
                      <a:endParaRPr lang="en-US" sz="2800" dirty="0">
                        <a:latin typeface="SutonnyUniBanglaOMJ" pitchFamily="2" charset="0"/>
                        <a:cs typeface="SutonnyUniBanglaO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utonnyUniBanglaOMJ" pitchFamily="2" charset="0"/>
                          <a:cs typeface="SutonnyUniBanglaOMJ" pitchFamily="2" charset="0"/>
                        </a:rPr>
                        <a:t>১১৪,০০০</a:t>
                      </a:r>
                      <a:endParaRPr lang="en-US" dirty="0">
                        <a:latin typeface="SutonnyUniBanglaOMJ" pitchFamily="2" charset="0"/>
                        <a:cs typeface="SutonnyUniBanglaOMJ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666412" y="4495800"/>
            <a:ext cx="1066800" cy="45741"/>
            <a:chOff x="8971723" y="5255664"/>
            <a:chExt cx="1041335" cy="66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396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16200000" flipV="1">
            <a:off x="1255714" y="33909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55526" y="33512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79612" y="12192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 smtClean="0">
                <a:solidFill>
                  <a:srgbClr val="002060"/>
                </a:solidFill>
              </a:rPr>
              <a:t>ক. </a:t>
            </a:r>
            <a:r>
              <a:rPr lang="en-US" sz="4000" b="1" dirty="0" smtClean="0">
                <a:solidFill>
                  <a:srgbClr val="002060"/>
                </a:solidFill>
              </a:rPr>
              <a:t>নিট বিক্রয়ের </a:t>
            </a:r>
            <a:r>
              <a:rPr lang="as-IN" sz="4000" b="1" dirty="0" smtClean="0">
                <a:solidFill>
                  <a:srgbClr val="002060"/>
                </a:solidFill>
              </a:rPr>
              <a:t>পরিমাণ নির্ণয়</a:t>
            </a:r>
            <a:r>
              <a:rPr lang="en-US" sz="4000" b="1" dirty="0" smtClean="0">
                <a:solidFill>
                  <a:srgbClr val="002060"/>
                </a:solidFill>
              </a:rPr>
              <a:t>ঃ</a:t>
            </a:r>
            <a:endParaRPr lang="en-US" sz="4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55812" y="2132012"/>
          <a:ext cx="8610600" cy="29140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01527"/>
                <a:gridCol w="1509073"/>
              </a:tblGrid>
              <a:tr h="61998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Vrinda" pitchFamily="2" charset="0"/>
                          <a:cs typeface="Vrinda" pitchFamily="2" charset="0"/>
                        </a:rPr>
                        <a:t>বিবরণ</a:t>
                      </a:r>
                      <a:endParaRPr lang="en-US" b="1" dirty="0">
                        <a:solidFill>
                          <a:srgbClr val="002060"/>
                        </a:solidFill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Vrinda" pitchFamily="2" charset="0"/>
                          <a:cs typeface="Vrinda" pitchFamily="2" charset="0"/>
                        </a:rPr>
                        <a:t>টাকা</a:t>
                      </a:r>
                      <a:endParaRPr lang="en-US" b="1" dirty="0">
                        <a:solidFill>
                          <a:srgbClr val="002060"/>
                        </a:solidFill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402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Vrinda" pitchFamily="2" charset="0"/>
                          <a:cs typeface="Vrinda" pitchFamily="2" charset="0"/>
                        </a:rPr>
                        <a:t>বিক্রয়</a:t>
                      </a:r>
                    </a:p>
                    <a:p>
                      <a:pPr algn="l"/>
                      <a:r>
                        <a:rPr lang="en-US" b="1" dirty="0" smtClean="0">
                          <a:latin typeface="Vrinda" pitchFamily="2" charset="0"/>
                          <a:cs typeface="Vrinda" pitchFamily="2" charset="0"/>
                        </a:rPr>
                        <a:t>(-) ফেরত</a:t>
                      </a:r>
                    </a:p>
                    <a:p>
                      <a:pPr algn="l"/>
                      <a:endParaRPr lang="en-US" b="1" dirty="0" smtClean="0">
                        <a:latin typeface="Vrinda" pitchFamily="2" charset="0"/>
                        <a:cs typeface="Vrinda" pitchFamily="2" charset="0"/>
                      </a:endParaRPr>
                    </a:p>
                    <a:p>
                      <a:pPr algn="l"/>
                      <a:r>
                        <a:rPr lang="en-US" b="1" dirty="0" smtClean="0">
                          <a:latin typeface="Vrinda" pitchFamily="2" charset="0"/>
                          <a:cs typeface="Vrinda" pitchFamily="2" charset="0"/>
                        </a:rPr>
                        <a:t>(+) অলিখিত</a:t>
                      </a:r>
                      <a:endParaRPr lang="en-US" b="1" dirty="0" smtClean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Vrinda" pitchFamily="2" charset="0"/>
                          <a:cs typeface="Vrinda" pitchFamily="2" charset="0"/>
                        </a:rPr>
                        <a:t>১০০,০০০</a:t>
                      </a:r>
                    </a:p>
                    <a:p>
                      <a:pPr algn="ctr"/>
                      <a:r>
                        <a:rPr lang="en-US" b="1" dirty="0" smtClean="0">
                          <a:latin typeface="Vrinda" pitchFamily="2" charset="0"/>
                          <a:cs typeface="Vrinda" pitchFamily="2" charset="0"/>
                        </a:rPr>
                        <a:t>(৬০০০)</a:t>
                      </a:r>
                    </a:p>
                    <a:p>
                      <a:pPr algn="ctr"/>
                      <a:r>
                        <a:rPr lang="en-US" b="1" dirty="0" smtClean="0">
                          <a:latin typeface="Vrinda" pitchFamily="2" charset="0"/>
                          <a:cs typeface="Vrinda" pitchFamily="2" charset="0"/>
                        </a:rPr>
                        <a:t>৯৪,০০০</a:t>
                      </a:r>
                    </a:p>
                    <a:p>
                      <a:pPr algn="ctr"/>
                      <a:r>
                        <a:rPr lang="en-US" b="1" dirty="0" smtClean="0">
                          <a:latin typeface="Vrinda" pitchFamily="2" charset="0"/>
                          <a:cs typeface="Vrinda" pitchFamily="2" charset="0"/>
                        </a:rPr>
                        <a:t>২০,০০০</a:t>
                      </a:r>
                      <a:endParaRPr lang="en-US" b="1" dirty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651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Vrinda" pitchFamily="2" charset="0"/>
                          <a:cs typeface="Vrinda" pitchFamily="2" charset="0"/>
                        </a:rPr>
                        <a:t>নিট </a:t>
                      </a:r>
                      <a:r>
                        <a:rPr lang="as-IN" sz="2800" b="1" dirty="0" smtClean="0">
                          <a:latin typeface="Vrinda" pitchFamily="2" charset="0"/>
                          <a:cs typeface="Vrinda" pitchFamily="2" charset="0"/>
                        </a:rPr>
                        <a:t>চলতি সম্পত্তির</a:t>
                      </a:r>
                      <a:r>
                        <a:rPr lang="en-US" sz="2800" b="1" baseline="0" dirty="0" smtClean="0">
                          <a:latin typeface="Vrinda" pitchFamily="2" charset="0"/>
                          <a:cs typeface="Vrinda" pitchFamily="2" charset="0"/>
                        </a:rPr>
                        <a:t>=</a:t>
                      </a:r>
                      <a:endParaRPr lang="en-US" sz="2800" b="1" dirty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Vrinda" pitchFamily="2" charset="0"/>
                          <a:cs typeface="Vrinda" pitchFamily="2" charset="0"/>
                        </a:rPr>
                        <a:t>১১৪,০০০</a:t>
                      </a:r>
                      <a:endParaRPr lang="en-US" b="1" dirty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9371012" y="4724400"/>
            <a:ext cx="1066800" cy="45741"/>
            <a:chOff x="8971723" y="5255664"/>
            <a:chExt cx="1041335" cy="664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9142412" y="3429000"/>
            <a:ext cx="153488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838200"/>
            <a:ext cx="11308561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418012" y="304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খ. </a:t>
            </a:r>
            <a:r>
              <a:rPr lang="as-IN" dirty="0" smtClean="0">
                <a:solidFill>
                  <a:srgbClr val="002060"/>
                </a:solidFill>
              </a:rPr>
              <a:t>মোট</a:t>
            </a:r>
            <a:r>
              <a:rPr lang="en-US" dirty="0" smtClean="0">
                <a:solidFill>
                  <a:srgbClr val="002060"/>
                </a:solidFill>
              </a:rPr>
              <a:t> মুনাফা/ ক্ষতির পরিমাণ নির্ণয়-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8612" y="417493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/>
          </a:p>
          <a:p>
            <a:pPr algn="ctr"/>
            <a:r>
              <a:rPr lang="as-IN" sz="1400" b="1" dirty="0" smtClean="0"/>
              <a:t>চৌধূরী এন্টারপ্রাইজ </a:t>
            </a:r>
            <a:r>
              <a:rPr lang="en-US" sz="1400" b="1" dirty="0" smtClean="0"/>
              <a:t>-এর</a:t>
            </a:r>
          </a:p>
          <a:p>
            <a:pPr algn="ctr"/>
            <a:r>
              <a:rPr lang="en-US" sz="1400" b="1" dirty="0" err="1" smtClean="0"/>
              <a:t>বিশদ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আয়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বিবরণী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smtClean="0"/>
              <a:t>২০১৯ সালের ৩১ ডিসেম্বর তারিখের সমাপ্ত বছরের জন্য</a:t>
            </a:r>
            <a:endParaRPr lang="en-US" sz="14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396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16200000" flipV="1">
            <a:off x="1255714" y="33909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70412" y="1447800"/>
          <a:ext cx="7211484" cy="43747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/>
                <a:gridCol w="886884"/>
                <a:gridCol w="1143000"/>
                <a:gridCol w="1219200"/>
              </a:tblGrid>
              <a:tr h="376792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233"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মোট</a:t>
                      </a:r>
                      <a:r>
                        <a:rPr lang="en-US" sz="1400" b="1" baseline="0" dirty="0" smtClean="0"/>
                        <a:t> মুনাফা ( </a:t>
                      </a:r>
                      <a:r>
                        <a:rPr lang="en-US" sz="1400" b="1" baseline="0" dirty="0" smtClean="0"/>
                        <a:t>প্রশ্ন </a:t>
                      </a:r>
                      <a:r>
                        <a:rPr lang="en-US" sz="1400" b="1" baseline="0" dirty="0" smtClean="0"/>
                        <a:t>হতে পাই)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err="1" smtClean="0"/>
                        <a:t>বাদ</a:t>
                      </a:r>
                      <a:r>
                        <a:rPr lang="en-US" sz="1400" b="1" u="sng" baseline="0" dirty="0" smtClean="0"/>
                        <a:t>:- </a:t>
                      </a:r>
                      <a:r>
                        <a:rPr lang="en-US" sz="1400" b="1" u="sng" baseline="0" dirty="0" err="1" smtClean="0"/>
                        <a:t>পরিচালন</a:t>
                      </a:r>
                      <a:r>
                        <a:rPr lang="en-US" sz="1400" b="1" u="sng" baseline="0" dirty="0" smtClean="0"/>
                        <a:t> </a:t>
                      </a:r>
                      <a:r>
                        <a:rPr lang="en-US" sz="1400" b="1" u="sng" baseline="0" dirty="0" err="1" smtClean="0"/>
                        <a:t>ব্যয়</a:t>
                      </a:r>
                      <a:r>
                        <a:rPr lang="en-US" sz="1400" b="1" u="sng" baseline="0" dirty="0" smtClean="0"/>
                        <a:t>: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ভাড়া</a:t>
                      </a: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বিজ্ঞাপন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(-) বিলম্বিত {(১৪,০০০ ÷ ৪) × ৩}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ইজারা সম্পত্তির অবেআলোপন (৬০,০০০ ÷ ৫)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আসবাবপত্রের অবচয় (১০,০০০ × ২%)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নতুন অনাদায়ী পাওনা 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*পরিচালন মুনাফা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য়োগ: অন্যান্য আয়/ অপরিচালন আয়ঃ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বিনিয়োগের বকেয় সুদ [{(৮৮,০০০× ১০%) ÷১২} ×৬]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বাদ:- অন্যান্য ব্যয়/ অপরিচালন ব্যয়ঃ</a:t>
                      </a:r>
                      <a:endParaRPr lang="en-US" sz="14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১৪,০০০</a:t>
                      </a:r>
                    </a:p>
                    <a:p>
                      <a:pPr algn="r"/>
                      <a:r>
                        <a:rPr lang="en-US" sz="1400" b="1" dirty="0" smtClean="0"/>
                        <a:t>(১০,৫০০)</a:t>
                      </a:r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৮,০০০</a:t>
                      </a: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৩,৫০০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১২,০০০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২০০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৭,০০০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-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৫০,০০০</a:t>
                      </a:r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(৩০,৭০০)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১৯,৩০০</a:t>
                      </a:r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৪,৪০০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২৩৭০০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29">
                <a:tc gridSpan="3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400" b="1" dirty="0" smtClean="0"/>
                        <a:t>পরিচালন</a:t>
                      </a:r>
                      <a:r>
                        <a:rPr lang="en-US" sz="1400" b="1" baseline="0" dirty="0" smtClean="0"/>
                        <a:t> মুনাফা=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২৩,৭০০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8532812" y="2895600"/>
            <a:ext cx="9252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447212" y="38084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590212" y="38100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666412" y="5562600"/>
            <a:ext cx="1066800" cy="45741"/>
            <a:chOff x="8971723" y="5255664"/>
            <a:chExt cx="1041335" cy="6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10579326" y="46466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589212" y="417493"/>
            <a:ext cx="8598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/>
          </a:p>
          <a:p>
            <a:pPr algn="ctr"/>
            <a:r>
              <a:rPr lang="as-IN" sz="1400" b="1" dirty="0" smtClean="0"/>
              <a:t>চৌধূরী এন্টারপ্রাইজ </a:t>
            </a:r>
            <a:r>
              <a:rPr lang="en-US" sz="1400" b="1" dirty="0" smtClean="0"/>
              <a:t>-এর</a:t>
            </a:r>
          </a:p>
          <a:p>
            <a:pPr algn="ctr"/>
            <a:r>
              <a:rPr lang="en-US" sz="1400" b="1" dirty="0" err="1" smtClean="0"/>
              <a:t>বিশদ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আয়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বিবরণী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smtClean="0"/>
              <a:t>২০১৯ সালের ৩১ ডিসেম্বর তারিখের সমাপ্ত বছরের জন্য</a:t>
            </a:r>
            <a:endParaRPr lang="en-US" sz="14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817812" y="1447800"/>
          <a:ext cx="7973483" cy="41613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1086"/>
                <a:gridCol w="980596"/>
                <a:gridCol w="1263775"/>
                <a:gridCol w="1348026"/>
              </a:tblGrid>
              <a:tr h="376792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233"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মোট</a:t>
                      </a:r>
                      <a:r>
                        <a:rPr lang="en-US" sz="1400" b="1" baseline="0" dirty="0" smtClean="0"/>
                        <a:t> মুনাফা ( </a:t>
                      </a:r>
                      <a:r>
                        <a:rPr lang="en-US" sz="1400" b="1" baseline="0" dirty="0" smtClean="0"/>
                        <a:t>প্রশ্ন </a:t>
                      </a:r>
                      <a:r>
                        <a:rPr lang="en-US" sz="1400" b="1" baseline="0" dirty="0" smtClean="0"/>
                        <a:t>হতে পাই)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err="1" smtClean="0"/>
                        <a:t>বাদ</a:t>
                      </a:r>
                      <a:r>
                        <a:rPr lang="en-US" sz="1400" b="1" u="sng" baseline="0" dirty="0" smtClean="0"/>
                        <a:t>:- </a:t>
                      </a:r>
                      <a:r>
                        <a:rPr lang="en-US" sz="1400" b="1" u="sng" baseline="0" dirty="0" err="1" smtClean="0"/>
                        <a:t>পরিচালন</a:t>
                      </a:r>
                      <a:r>
                        <a:rPr lang="en-US" sz="1400" b="1" u="sng" baseline="0" dirty="0" smtClean="0"/>
                        <a:t> </a:t>
                      </a:r>
                      <a:r>
                        <a:rPr lang="en-US" sz="1400" b="1" u="sng" baseline="0" dirty="0" err="1" smtClean="0"/>
                        <a:t>ব্যয়</a:t>
                      </a:r>
                      <a:r>
                        <a:rPr lang="en-US" sz="1400" b="1" u="sng" baseline="0" dirty="0" smtClean="0"/>
                        <a:t>: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ভাড়া</a:t>
                      </a: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বিজ্ঞাপন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(-) বিলম্বিত {(১৪,০০০ ÷ ৪) × ৩}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ইজারা সম্পত্তির অবেআলোপন (৬০,০০০ ÷ ৫)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আসবাবপত্রের অবচয় (১০,০০০ × ২%)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নতুন অনাদায়ী পাওনা 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*পরিচালন মুনাফা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য়োগ: অন্যান্য আয়/ অপরিচালন আয়ঃ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বিনিয়োগের বকেয় সুদ [{(৮৮,০০০× ১০%) ÷১২} ×৬]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বাদ:- অন্যান্য ব্যয়/ অপরিচালন ব্যয়ঃ</a:t>
                      </a:r>
                      <a:endParaRPr lang="en-US" sz="14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১৪,০০০</a:t>
                      </a:r>
                    </a:p>
                    <a:p>
                      <a:pPr algn="r"/>
                      <a:r>
                        <a:rPr lang="en-US" sz="1400" b="1" dirty="0" smtClean="0"/>
                        <a:t>(১০,৫০০)</a:t>
                      </a:r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৮,০০০</a:t>
                      </a: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৩,৫০০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১২,০০০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২০০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৭,০০০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৫০,০০০</a:t>
                      </a:r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(৩০,৭০০)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১৯,৩০০</a:t>
                      </a:r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৪,৪০০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২৩৭০০</a:t>
                      </a:r>
                    </a:p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29">
                <a:tc gridSpan="3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400" b="1" dirty="0" smtClean="0"/>
                        <a:t>পরিচালন</a:t>
                      </a:r>
                      <a:r>
                        <a:rPr lang="en-US" sz="1400" b="1" baseline="0" dirty="0" smtClean="0"/>
                        <a:t> মুনাফা=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২৩,৭০০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7161212" y="2895600"/>
            <a:ext cx="990600" cy="23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51812" y="3810000"/>
            <a:ext cx="1295400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447212" y="3810000"/>
            <a:ext cx="1371600" cy="23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9631170" y="5410200"/>
            <a:ext cx="1111442" cy="41777"/>
            <a:chOff x="8971723" y="5255664"/>
            <a:chExt cx="1041335" cy="1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580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9447212" y="4648200"/>
            <a:ext cx="1303254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85800"/>
            <a:ext cx="10972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396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16200000" flipV="1">
            <a:off x="1255714" y="33909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18012" y="3048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গ. </a:t>
            </a:r>
            <a:r>
              <a:rPr lang="en-US" dirty="0" err="1" smtClean="0">
                <a:solidFill>
                  <a:srgbClr val="002060"/>
                </a:solidFill>
              </a:rPr>
              <a:t>আর্থিক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অবস্থার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পরিমাণ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 -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494211" y="1107187"/>
          <a:ext cx="7391401" cy="5416094"/>
        </p:xfrm>
        <a:graphic>
          <a:graphicData uri="http://schemas.openxmlformats.org/drawingml/2006/table">
            <a:tbl>
              <a:tblPr/>
              <a:tblGrid>
                <a:gridCol w="3626233"/>
                <a:gridCol w="1250425"/>
                <a:gridCol w="1229282"/>
                <a:gridCol w="1285461"/>
              </a:tblGrid>
              <a:tr h="197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rinda"/>
                          <a:ea typeface="Calibri"/>
                          <a:cs typeface="Times New Roman"/>
                        </a:rPr>
                        <a:t>বিবরণ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rinda"/>
                          <a:ea typeface="Calibri"/>
                          <a:cs typeface="Times New Roman"/>
                        </a:rPr>
                        <a:t>টাকা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rinda"/>
                          <a:ea typeface="Calibri"/>
                          <a:cs typeface="Times New Roman"/>
                        </a:rPr>
                        <a:t>টাকা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Vrinda"/>
                          <a:ea typeface="Calibri"/>
                          <a:cs typeface="Times New Roman"/>
                        </a:rPr>
                        <a:t>টাকা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স্থায়ী</a:t>
                      </a: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সম্পদঃ</a:t>
                      </a:r>
                      <a:endParaRPr lang="en-US" sz="1200" b="1" u="sng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আসবাবপত্র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(-) অবচয়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ইজারা সম্পদ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(-) অবলোপন </a:t>
                      </a: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দীর্ঘমেয়াদি</a:t>
                      </a: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বিনিয়োগঃ</a:t>
                      </a:r>
                      <a:endParaRPr lang="en-US" sz="1200" b="1" u="sng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baseline="0" dirty="0" smtClean="0">
                          <a:latin typeface="Vrinda"/>
                          <a:ea typeface="Calibri"/>
                          <a:cs typeface="Times New Roman"/>
                        </a:rPr>
                        <a:t>বিনিয়োগ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চলতি </a:t>
                      </a: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সম্পদঃ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হাতে নগদ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দেনাদার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(+) অলিখিত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(-) নতুন অনাদায়ী পাওনা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ব্যাংক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বিনিয়োগের বকেয় সুদ [{(৮৮,০০০× ১০%) ÷১২} ×৬]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সমাপনী 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মজুদ পণ্য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অলীক</a:t>
                      </a: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সম্পদঃ</a:t>
                      </a:r>
                      <a:endParaRPr lang="en-US" sz="1200" b="1" u="sng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বিলম্বিত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বিজ্ঞাপন</a:t>
                      </a: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মোট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সম্পদ</a:t>
                      </a: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১০,০০০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(২০০)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৬০,০০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(১২,০০০)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২০,০০০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৬০,০০০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(৭,০০০)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৯,৮০০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৪৮,০০০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৩০,০০০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৫৩,০০০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২২,০০০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৪,৪০০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৫৭,৮,০০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৮৮,০০০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৭৪,০০০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৪,৫০০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১৪৯,৪০০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১০,৫০০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৩,০৫,৭০০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57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 smtClean="0">
                          <a:latin typeface="Vrinda"/>
                          <a:ea typeface="Calibri"/>
                          <a:cs typeface="Times New Roman"/>
                        </a:rPr>
                        <a:t>মালিকানাস্বত্বঃ </a:t>
                      </a:r>
                      <a:r>
                        <a:rPr lang="en-US" sz="1200" b="1" u="none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u="none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মূলধন</a:t>
                      </a:r>
                      <a:r>
                        <a:rPr lang="en-US" sz="1200" b="1" u="none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যোগ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ঃ নিট 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মুনাফা (থ- হতে পাই)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(-) উত্তোলন</a:t>
                      </a: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২,২০,০০০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২৩,৭০০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২,৪৩,৭০০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(১০,০০০)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২,৩৩,৭০০</a:t>
                      </a: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323012" y="404336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 smtClean="0"/>
              <a:t>চৌধূরী এন্টারপ্রাইজ </a:t>
            </a:r>
            <a:r>
              <a:rPr lang="as-IN" sz="1400" b="1" dirty="0" smtClean="0"/>
              <a:t>–এর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আর্থিক </a:t>
            </a:r>
            <a:r>
              <a:rPr lang="en-US" sz="1400" b="1" dirty="0" smtClean="0"/>
              <a:t>অবস্থা বিবরণী </a:t>
            </a:r>
          </a:p>
          <a:p>
            <a:pPr algn="ctr"/>
            <a:r>
              <a:rPr lang="en-US" sz="1400" b="1" dirty="0" smtClean="0"/>
              <a:t>২০১৯ </a:t>
            </a:r>
            <a:r>
              <a:rPr lang="en-US" sz="1400" b="1" dirty="0" smtClean="0"/>
              <a:t>সালের ৩১ ডিসেম্বর  তারিখের সমাপ্ত বছরের জন্য</a:t>
            </a:r>
            <a:endParaRPr lang="en-US" sz="14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8228012" y="35814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731726" y="51038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10818812" y="5257800"/>
            <a:ext cx="1066800" cy="45741"/>
            <a:chOff x="8971723" y="5255664"/>
            <a:chExt cx="1041335" cy="66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8217126" y="40370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447212" y="46482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436326" y="59436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447212" y="63246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10818812" y="6355059"/>
            <a:ext cx="1066800" cy="45741"/>
            <a:chOff x="8971723" y="5255664"/>
            <a:chExt cx="1041335" cy="66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8151812" y="19050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151812" y="23622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436326" y="23622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513012" y="3048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গ. </a:t>
            </a:r>
            <a:r>
              <a:rPr lang="en-US" dirty="0" err="1" smtClean="0">
                <a:solidFill>
                  <a:srgbClr val="002060"/>
                </a:solidFill>
              </a:rPr>
              <a:t>আর্থিক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অবস্থার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পরিমাণ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 -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589211" y="1107187"/>
          <a:ext cx="7391401" cy="5429810"/>
        </p:xfrm>
        <a:graphic>
          <a:graphicData uri="http://schemas.openxmlformats.org/drawingml/2006/table">
            <a:tbl>
              <a:tblPr/>
              <a:tblGrid>
                <a:gridCol w="3626233"/>
                <a:gridCol w="1250425"/>
                <a:gridCol w="1229282"/>
                <a:gridCol w="1285461"/>
              </a:tblGrid>
              <a:tr h="197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rinda"/>
                          <a:ea typeface="Calibri"/>
                          <a:cs typeface="Times New Roman"/>
                        </a:rPr>
                        <a:t>বিবরণ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rinda"/>
                          <a:ea typeface="Calibri"/>
                          <a:cs typeface="Times New Roman"/>
                        </a:rPr>
                        <a:t>টাকা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rinda"/>
                          <a:ea typeface="Calibri"/>
                          <a:cs typeface="Times New Roman"/>
                        </a:rPr>
                        <a:t>টাকা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Vrinda"/>
                          <a:ea typeface="Calibri"/>
                          <a:cs typeface="Times New Roman"/>
                        </a:rPr>
                        <a:t>টাকা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স্থায়ী</a:t>
                      </a: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সম্পদঃ</a:t>
                      </a:r>
                      <a:endParaRPr lang="en-US" sz="1200" b="1" u="sng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আসবাবপত্র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(-) অবচয়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ইজারা সম্পদ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(-) অবলোপন </a:t>
                      </a: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দীর্ঘমেয়াদি</a:t>
                      </a: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বিনিয়োগঃ</a:t>
                      </a:r>
                      <a:endParaRPr lang="en-US" sz="1200" b="1" u="sng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baseline="0" dirty="0" smtClean="0">
                          <a:latin typeface="Vrinda"/>
                          <a:ea typeface="Calibri"/>
                          <a:cs typeface="Times New Roman"/>
                        </a:rPr>
                        <a:t>বিনিয়োগ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চলতি </a:t>
                      </a: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সম্পদঃ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হাতে নগদ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দেনাদার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(+) অলিখিত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(-) নতুন অনাদায়ী পাওনা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ব্যাংক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বিনিয়োগের বকেয় সুদ [{(৮৮,০০০× ১০%) ÷১২} ×৬]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সমাপনী 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মজুদ পণ্য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অলীক</a:t>
                      </a:r>
                      <a:r>
                        <a:rPr lang="en-US" sz="1200" b="1" u="sng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u="sng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সম্পদঃ</a:t>
                      </a:r>
                      <a:endParaRPr lang="en-US" sz="1200" b="1" u="sng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বিলম্বিত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বিজ্ঞাপন</a:t>
                      </a: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মোট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সম্পদ</a:t>
                      </a: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১০,০০০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(২০০)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৬০,০০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(১২,০০০)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২০,০০০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৬০,০০০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(৭,০০০)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৯,৮০০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৪৮,০০০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৩০,০০০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৫৩,০০০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২২,০০০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৪,৪০০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৪০,০০০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৫৭,৮,০০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৮৮,০০০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৭৪,০০০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৪,৫০০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১৪৯,৪০০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১০,৫০০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৩,০৫,৭০০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570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 smtClean="0">
                          <a:latin typeface="Vrinda"/>
                          <a:ea typeface="Calibri"/>
                          <a:cs typeface="Times New Roman"/>
                        </a:rPr>
                        <a:t>মালিকানাস্বত্বঃ </a:t>
                      </a:r>
                      <a:r>
                        <a:rPr lang="en-US" sz="1200" b="1" u="none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u="none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baseline="0" dirty="0" err="1" smtClean="0">
                          <a:latin typeface="Vrinda"/>
                          <a:ea typeface="Calibri"/>
                          <a:cs typeface="Times New Roman"/>
                        </a:rPr>
                        <a:t>মূলধন</a:t>
                      </a:r>
                      <a:r>
                        <a:rPr lang="en-US" sz="1200" b="1" u="none" baseline="0" dirty="0" smtClean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যোগ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ঃ নিট </a:t>
                      </a: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মুনাফা (থ- হতে পাই)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Vrinda"/>
                          <a:ea typeface="Calibri"/>
                          <a:cs typeface="Times New Roman"/>
                        </a:rPr>
                        <a:t>(-) উত্তোলন</a:t>
                      </a:r>
                      <a:endParaRPr lang="en-US" sz="1200" b="1" baseline="0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২,২০,০০০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২৩,৭০০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২,৪৩,৭০০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rinda"/>
                          <a:ea typeface="Calibri"/>
                          <a:cs typeface="Times New Roman"/>
                        </a:rPr>
                        <a:t>(১০,০০০)</a:t>
                      </a:r>
                      <a:endParaRPr lang="en-US" sz="1200" b="1" dirty="0" smtClean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২,৩৩,৭০০</a:t>
                      </a:r>
                      <a:endParaRPr lang="en-US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18012" y="404336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b="1" dirty="0" smtClean="0"/>
              <a:t>চৌধূরী এন্টারপ্রাইজ </a:t>
            </a:r>
            <a:r>
              <a:rPr lang="as-IN" sz="1400" b="1" dirty="0" smtClean="0"/>
              <a:t>–এর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আর্থিক </a:t>
            </a:r>
            <a:r>
              <a:rPr lang="en-US" sz="1400" b="1" dirty="0" smtClean="0"/>
              <a:t>অবস্থা বিবরণী </a:t>
            </a:r>
          </a:p>
          <a:p>
            <a:pPr algn="ctr"/>
            <a:r>
              <a:rPr lang="en-US" sz="1400" b="1" dirty="0" smtClean="0"/>
              <a:t>২০১৯ </a:t>
            </a:r>
            <a:r>
              <a:rPr lang="en-US" sz="1400" b="1" dirty="0" smtClean="0"/>
              <a:t>সালের ৩১ ডিসেম্বর  তারিখের সমাপ্ত বছরের জন্য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323012" y="35814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26726" y="51038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8913812" y="5257800"/>
            <a:ext cx="1066800" cy="45741"/>
            <a:chOff x="8971723" y="5255664"/>
            <a:chExt cx="1041335" cy="66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6312126" y="40370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42212" y="46482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31326" y="59436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42212" y="63246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8913812" y="6355059"/>
            <a:ext cx="1066800" cy="45741"/>
            <a:chOff x="8971723" y="5255664"/>
            <a:chExt cx="1041335" cy="66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6246812" y="19050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46812" y="23622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31326" y="23622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for Business Studies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Lesson:- Financial Statement</a:t>
            </a:r>
            <a:endParaRPr lang="en-US" sz="16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Accounting,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1" y="381000"/>
            <a:ext cx="115824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412" y="381000"/>
            <a:ext cx="9220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7206" y="3810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2862" y="58213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31812" y="2064127"/>
            <a:ext cx="1127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rinda" pitchFamily="2" charset="0"/>
                <a:cs typeface="Vrinda" pitchFamily="2" charset="0"/>
              </a:rPr>
              <a:t>১)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পন্য বিক্রয় ১০০,০০০/-, বিক্রীত পণ্যের ব্যয় ২০,০০০/-, বিক্রয় ফেরত ১০,০০০/- এবং অফিস ও প্রশাসনিক খরচ নিট বিক্রয়ের ১০% হলে পরিচালন মুনাফা কত?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ক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৬০,০০০/-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	খ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৬১,০০০/-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গ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৬৯,০০০/-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	ঘ)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৭০,০০০/-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>
                <a:latin typeface="Vrinda" pitchFamily="2" charset="0"/>
                <a:cs typeface="Vrinda" pitchFamily="2" charset="0"/>
              </a:rPr>
              <a:t>২)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অনাদায়ী পাওনা সঞ্চিতি কোন নীতির ভিত্তিতে আর্থিক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অবস্থার বিবরণীতে প্রাপ্য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হিসাব থেকে বাদ দিতে হয়?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ক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রক্ষণশীলতার নীতি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খ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ক্রয়মূল্য নীতি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গ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বকেয়া ধারনা নীতি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ঘ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ব্যবসায়িক স্বত্বা নীতি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 useBgFill="1">
        <p:nvSpPr>
          <p:cNvPr id="20" name="Bent-Up Arrow 19"/>
          <p:cNvSpPr/>
          <p:nvPr/>
        </p:nvSpPr>
        <p:spPr>
          <a:xfrm rot="8218993" flipV="1">
            <a:off x="6644803" y="31027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 useBgFill="1">
        <p:nvSpPr>
          <p:cNvPr id="21" name="Bent-Up Arrow 20"/>
          <p:cNvSpPr/>
          <p:nvPr/>
        </p:nvSpPr>
        <p:spPr>
          <a:xfrm rot="8218993" flipV="1">
            <a:off x="1768004" y="5083987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3503612" y="6096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</a:rPr>
              <a:t>উত্তরঃ ১ নং এর  </a:t>
            </a:r>
            <a:r>
              <a:rPr lang="en-US" b="1" dirty="0" smtClean="0">
                <a:solidFill>
                  <a:srgbClr val="002060"/>
                </a:solidFill>
              </a:rPr>
              <a:t>(খ)  </a:t>
            </a:r>
            <a:r>
              <a:rPr lang="en-US" b="1" dirty="0" smtClean="0">
                <a:solidFill>
                  <a:srgbClr val="002060"/>
                </a:solidFill>
              </a:rPr>
              <a:t>এবং ২ নং এর </a:t>
            </a:r>
            <a:r>
              <a:rPr lang="en-US" b="1" dirty="0" smtClean="0">
                <a:solidFill>
                  <a:srgbClr val="002060"/>
                </a:solidFill>
              </a:rPr>
              <a:t>(ক)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0"/>
            <a:ext cx="1143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65212" y="457200"/>
            <a:ext cx="1043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220390" y="533400"/>
            <a:ext cx="10146774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1828800"/>
            <a:ext cx="6019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4012" y="3695700"/>
            <a:ext cx="5210176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412" y="76200"/>
            <a:ext cx="6553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1812" y="1643063"/>
            <a:ext cx="8153400" cy="29186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8366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8366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15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87741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5400" dirty="0" smtClean="0"/>
              <a:t>Financial Statement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6000" dirty="0" smtClean="0"/>
              <a:t>Accounting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66197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000" dirty="0" smtClean="0"/>
              <a:t>Financial Statement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6000" dirty="0" smtClean="0"/>
              <a:t>Accounting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for Business Studies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Lesson:- Financial Statement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Accounting,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2514600"/>
            <a:ext cx="11048999" cy="135419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8000" dirty="0" err="1" smtClean="0">
                <a:latin typeface="Vrinda" pitchFamily="2" charset="0"/>
                <a:cs typeface="Vrinda" pitchFamily="2" charset="0"/>
              </a:rPr>
              <a:t>বিসমিল্লাহির</a:t>
            </a:r>
            <a:r>
              <a:rPr lang="en-US" sz="80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8000" dirty="0" err="1" smtClean="0">
                <a:latin typeface="Vrinda" pitchFamily="2" charset="0"/>
                <a:cs typeface="Vrinda" pitchFamily="2" charset="0"/>
              </a:rPr>
              <a:t>রাহমানির</a:t>
            </a:r>
            <a:r>
              <a:rPr lang="en-US" sz="80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8000" dirty="0" err="1" smtClean="0">
                <a:latin typeface="Vrinda" pitchFamily="2" charset="0"/>
                <a:cs typeface="Vrinda" pitchFamily="2" charset="0"/>
              </a:rPr>
              <a:t>রাহিম</a:t>
            </a:r>
            <a:endParaRPr lang="en-US" sz="8000" dirty="0"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4419600"/>
            <a:ext cx="6400800" cy="2306402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মনোয়ার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হোসেন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চৌধূরী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</a:p>
          <a:p>
            <a:pPr algn="r"/>
            <a:r>
              <a:rPr lang="en-US" sz="1800" dirty="0" err="1" smtClean="0">
                <a:solidFill>
                  <a:srgbClr val="002060"/>
                </a:solidFill>
              </a:rPr>
              <a:t>B.Ed</a:t>
            </a:r>
            <a:r>
              <a:rPr lang="en-US" sz="1800" dirty="0" smtClean="0">
                <a:solidFill>
                  <a:srgbClr val="002060"/>
                </a:solidFill>
              </a:rPr>
              <a:t> (NAEM), M.B.S (Accounting), B.B.S (Honors)	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SutonnyUniBanglaOMJ" pitchFamily="2" charset="0"/>
                <a:cs typeface="SutonnyUniBanglaOMJ" pitchFamily="2" charset="0"/>
              </a:rPr>
              <a:t>পদবীঃ সহকারি শিক্ষক (</a:t>
            </a:r>
            <a:r>
              <a:rPr lang="en-US" sz="2800" dirty="0" smtClean="0">
                <a:solidFill>
                  <a:srgbClr val="002060"/>
                </a:solidFill>
                <a:latin typeface="SutonnyUniBanglaOMJ" pitchFamily="2" charset="0"/>
                <a:cs typeface="SutonnyUniBanglaOMJ" pitchFamily="2" charset="0"/>
              </a:rPr>
              <a:t>হিসাববিজ্ঞান</a:t>
            </a:r>
            <a:r>
              <a:rPr lang="bn-BD" sz="2800" dirty="0" smtClean="0">
                <a:solidFill>
                  <a:srgbClr val="002060"/>
                </a:solidFill>
                <a:latin typeface="SutonnyUniBanglaOMJ" pitchFamily="2" charset="0"/>
                <a:cs typeface="SutonnyUniBanglaOMJ" pitchFamily="2" charset="0"/>
              </a:rPr>
              <a:t>) </a:t>
            </a:r>
            <a:endParaRPr lang="en-US" sz="2800" dirty="0" smtClean="0">
              <a:solidFill>
                <a:srgbClr val="002060"/>
              </a:solidFill>
              <a:latin typeface="SutonnyUniBanglaOMJ" pitchFamily="2" charset="0"/>
              <a:cs typeface="SutonnyUniBanglaOMJ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মহানগর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আইড়িয়াল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BD" sz="2800" dirty="0" smtClean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মুগদা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ঢাকা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  <a:r>
              <a:rPr lang="bn-BD" sz="2800" dirty="0" smtClean="0">
                <a:solidFill>
                  <a:srgbClr val="002060"/>
                </a:solidFill>
              </a:rPr>
              <a:t>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bn-BD" sz="2800" dirty="0" smtClean="0">
                <a:solidFill>
                  <a:srgbClr val="002060"/>
                </a:solidFill>
              </a:rPr>
              <a:t>মোবাইল নং</a:t>
            </a:r>
            <a:r>
              <a:rPr lang="en-US" sz="2800" dirty="0" smtClean="0">
                <a:solidFill>
                  <a:srgbClr val="002060"/>
                </a:solidFill>
              </a:rPr>
              <a:t>-</a:t>
            </a:r>
            <a:r>
              <a:rPr lang="bn-BD" sz="2800" dirty="0" smtClean="0">
                <a:solidFill>
                  <a:srgbClr val="002060"/>
                </a:solidFill>
              </a:rPr>
              <a:t>০১৯</a:t>
            </a:r>
            <a:r>
              <a:rPr lang="en-US" sz="2800" dirty="0" smtClean="0">
                <a:solidFill>
                  <a:srgbClr val="002060"/>
                </a:solidFill>
              </a:rPr>
              <a:t>২০০০৩৬৯১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755980" y="2095089"/>
            <a:ext cx="324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6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9623659" y="1957154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bn-IN" sz="3600" b="1" dirty="0" smtClean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7390577" y="4572000"/>
            <a:ext cx="4190235" cy="1413850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বিষয়ঃ হিসাববিজ্ঞান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৯ম - ১০ম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অধ্যায়: ১০ম 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আর্থিক বিবরণী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42212" y="609600"/>
            <a:ext cx="2653918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1" name="Picture 2" descr="C:\Users\Mahveen\OneDrive\Desktop\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412" y="609600"/>
            <a:ext cx="2590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07292" y="457200"/>
            <a:ext cx="870947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ছবিতে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কি</a:t>
            </a:r>
            <a:r>
              <a:rPr lang="bn-IN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দেখা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যাচ্ছে</a:t>
            </a:r>
            <a:r>
              <a:rPr lang="bn-IN" sz="4400" dirty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?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12" y="5029200"/>
            <a:ext cx="11353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Vrinda" pitchFamily="2" charset="0"/>
                <a:cs typeface="Vrinda" pitchFamily="2" charset="0"/>
              </a:rPr>
              <a:t>ক</a:t>
            </a:r>
            <a:r>
              <a:rPr lang="en-US" sz="27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মুনাফা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as-IN" sz="2700" b="1" dirty="0" smtClean="0">
                <a:latin typeface="Vrinda" pitchFamily="2" charset="0"/>
                <a:cs typeface="Vrinda" pitchFamily="2" charset="0"/>
              </a:rPr>
              <a:t>জাতীয়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খতিয়ান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উদ্ধৃত্ত</a:t>
            </a:r>
            <a:r>
              <a:rPr lang="as-IN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সমূহ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দ্বারা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প্রতিষ্ঠানের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নিরূপন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করা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হয়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? </a:t>
            </a:r>
            <a:endParaRPr lang="en-US" sz="2700" b="1" dirty="0">
              <a:latin typeface="Vrinda" pitchFamily="2" charset="0"/>
              <a:cs typeface="Vrinda" pitchFamily="2" charset="0"/>
            </a:endParaRPr>
          </a:p>
          <a:p>
            <a:endParaRPr lang="en-US" sz="2700" b="1" dirty="0" smtClean="0">
              <a:latin typeface="Vrinda" pitchFamily="2" charset="0"/>
              <a:cs typeface="Vrinda" pitchFamily="2" charset="0"/>
            </a:endParaRPr>
          </a:p>
          <a:p>
            <a:r>
              <a:rPr lang="en-US" sz="2700" b="1" dirty="0" smtClean="0">
                <a:latin typeface="Vrinda" pitchFamily="2" charset="0"/>
                <a:cs typeface="Vrinda" pitchFamily="2" charset="0"/>
              </a:rPr>
              <a:t>খ)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প্রতিটি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প্রতিষ্ঠানের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বছর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শেষে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জানতে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চাই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?</a:t>
            </a:r>
            <a:endParaRPr lang="en-US" sz="2700" b="1" dirty="0">
              <a:latin typeface="Vrinda" pitchFamily="2" charset="0"/>
              <a:cs typeface="Vrind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812" y="12954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132012" y="514350"/>
            <a:ext cx="8229600" cy="8572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</a:t>
            </a:r>
            <a:endParaRPr kumimoji="0" lang="en-US" sz="5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8012" y="1447800"/>
            <a:ext cx="108966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068" lvl="0" indent="-457068" algn="ctr">
              <a:spcBef>
                <a:spcPct val="20000"/>
              </a:spcBef>
              <a:defRPr/>
            </a:pPr>
            <a:r>
              <a:rPr lang="en-US" sz="8800" noProof="0" dirty="0" err="1" smtClean="0">
                <a:latin typeface="SutonnyUniBanglaOMJ" pitchFamily="2" charset="0"/>
                <a:cs typeface="SutonnyUniBanglaOMJ" pitchFamily="2" charset="0"/>
              </a:rPr>
              <a:t>আর্থিক</a:t>
            </a:r>
            <a:r>
              <a:rPr lang="en-US" sz="8800" noProof="0" dirty="0" smtClean="0"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8800" noProof="0" dirty="0" err="1" smtClean="0">
                <a:latin typeface="SutonnyUniBanglaOMJ" pitchFamily="2" charset="0"/>
                <a:cs typeface="SutonnyUniBanglaOMJ" pitchFamily="2" charset="0"/>
              </a:rPr>
              <a:t>বিবরণী</a:t>
            </a: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utonnyUniBanglaOMJ" pitchFamily="2" charset="0"/>
              <a:cs typeface="SutonnyUniBanglaO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3124200"/>
            <a:ext cx="109727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1812" y="533400"/>
            <a:ext cx="569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</a:rPr>
              <a:t>এই </a:t>
            </a:r>
            <a:r>
              <a:rPr lang="bn-BD" sz="4800" b="1" dirty="0" smtClean="0">
                <a:solidFill>
                  <a:srgbClr val="002060"/>
                </a:solidFill>
              </a:rPr>
              <a:t>পা</a:t>
            </a:r>
            <a:r>
              <a:rPr lang="en-US" sz="4800" b="1" dirty="0" smtClean="0">
                <a:solidFill>
                  <a:srgbClr val="002060"/>
                </a:solidFill>
              </a:rPr>
              <a:t>ঠে</a:t>
            </a:r>
            <a:r>
              <a:rPr lang="bn-BD" sz="4800" b="1" dirty="0" smtClean="0">
                <a:solidFill>
                  <a:srgbClr val="002060"/>
                </a:solidFill>
              </a:rPr>
              <a:t> শিক্ষার্থীরা -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519005095"/>
              </p:ext>
            </p:extLst>
          </p:nvPr>
        </p:nvGraphicFramePr>
        <p:xfrm>
          <a:off x="1903412" y="1447800"/>
          <a:ext cx="881538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753</Words>
  <Application>Microsoft Office PowerPoint</Application>
  <PresentationFormat>Custom</PresentationFormat>
  <Paragraphs>405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769</cp:revision>
  <dcterms:created xsi:type="dcterms:W3CDTF">2020-06-23T07:13:48Z</dcterms:created>
  <dcterms:modified xsi:type="dcterms:W3CDTF">2020-11-23T18:05:34Z</dcterms:modified>
</cp:coreProperties>
</file>