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4" r:id="rId3"/>
    <p:sldId id="275" r:id="rId4"/>
    <p:sldId id="271" r:id="rId5"/>
    <p:sldId id="272" r:id="rId6"/>
    <p:sldId id="276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1FB"/>
    <a:srgbClr val="DEFFBD"/>
    <a:srgbClr val="DCFFB9"/>
    <a:srgbClr val="D5FFAB"/>
    <a:srgbClr val="D1FBE4"/>
    <a:srgbClr val="0000CC"/>
    <a:srgbClr val="B9F9D6"/>
    <a:srgbClr val="000099"/>
    <a:srgbClr val="66FFFF"/>
    <a:srgbClr val="F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 autoAdjust="0"/>
    <p:restoredTop sz="93094" autoAdjust="0"/>
  </p:normalViewPr>
  <p:slideViewPr>
    <p:cSldViewPr>
      <p:cViewPr varScale="1">
        <p:scale>
          <a:sx n="59" d="100"/>
          <a:sy n="59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9AB75-AB84-4C21-A1A9-337A1FD6E12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E9505-ADFF-4DEB-93D9-1FB6A3D6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7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সময়-----৫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মিনিট। সঠিক </a:t>
            </a:r>
            <a:r>
              <a:rPr lang="bn-IN" baseline="0" dirty="0" smtClean="0"/>
              <a:t>রেখাচিত্রিটি শিক্ষার্থীদের দ্বারা বোর্ডে অংকনের সহায়তা করতে পারেন এবং প্রয়োজনে ব্যাখ্যা দিতে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16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সঠিক</a:t>
            </a:r>
            <a:r>
              <a:rPr lang="bn-IN" baseline="0" dirty="0" smtClean="0"/>
              <a:t> উত্তর শিক্ষার্থীদের জানিয়ে দেওয়া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0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67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সমাপ্তঙহোষণা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6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কোন ধাপে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উচ্চতা কম? কোন ধাপে উচ্চতা বেশি? প্রশ্ন করে শিক্ষার্থীদের নিকট থেকে উত্তর জানার চেষ্টা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এগুলো কীসের চিত্র? ফলের সংখ্যা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গুলো কী কী? কোন রেখায় অবস্থিত? খাড়া রেখাগুলো কী নির্দেশ করে?  আজকের পাঠ ঘোষণা।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6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কোন অক্ষে?</a:t>
            </a:r>
            <a:r>
              <a:rPr lang="en-US" dirty="0" smtClean="0"/>
              <a:t> </a:t>
            </a:r>
            <a:r>
              <a:rPr lang="en-US" dirty="0" err="1" smtClean="0"/>
              <a:t>সময়ের</a:t>
            </a:r>
            <a:r>
              <a:rPr lang="en-US" dirty="0" smtClean="0"/>
              <a:t> </a:t>
            </a:r>
            <a:r>
              <a:rPr lang="en-US" dirty="0" err="1" smtClean="0"/>
              <a:t>অক্ষে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বসবে</a:t>
            </a:r>
            <a:r>
              <a:rPr lang="en-US" baseline="0" dirty="0" smtClean="0"/>
              <a:t>? </a:t>
            </a:r>
            <a:r>
              <a:rPr lang="bn-IN" dirty="0" smtClean="0"/>
              <a:t>গতিবেগ</a:t>
            </a:r>
            <a:r>
              <a:rPr lang="bn-IN" baseline="0" dirty="0" smtClean="0"/>
              <a:t> কোন অক্ষে? </a:t>
            </a:r>
            <a:r>
              <a:rPr lang="en-US" baseline="0" dirty="0" err="1" smtClean="0"/>
              <a:t>গতিবেগের</a:t>
            </a:r>
            <a:r>
              <a:rPr lang="en-US" baseline="0" dirty="0" smtClean="0"/>
              <a:t> </a:t>
            </a:r>
            <a:r>
              <a:rPr lang="en-US" dirty="0" err="1" smtClean="0"/>
              <a:t>অক্ষে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বসবে</a:t>
            </a:r>
            <a:r>
              <a:rPr lang="en-US" baseline="0" dirty="0" smtClean="0"/>
              <a:t>? ৬০, ৮০, ১২০, ১৬০, ১৪০, ১০০ , ৪০ </a:t>
            </a:r>
            <a:r>
              <a:rPr lang="en-US" baseline="0" dirty="0" err="1" smtClean="0"/>
              <a:t>সংখ্যাগুলো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লেখচিত্রের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বিন্দুতে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</a:t>
            </a:r>
            <a:r>
              <a:rPr lang="en-US" baseline="0" dirty="0" err="1" smtClean="0"/>
              <a:t>শ্নোত্তরের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দ্বারা লেখচিত্রের বোর্ডে প্রদত্ত সমস্যার গ্রাফ অংকন করতে শিক্ষক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4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 ---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৫ মিনিট 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প্রশ্নত্তোরের মাধতমে সঠিক রেখাচিত্রটি অংকনের সহায়তা করতে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১৪০, ১৬৫, ১৫০, ১৫৫, ১৩৫, ১৩০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5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বৎসর</a:t>
            </a:r>
            <a:r>
              <a:rPr lang="bn-IN" baseline="0" dirty="0" smtClean="0"/>
              <a:t> কোন অক্ষে?আয় কোন অক্ষে?প্রশ্ন করে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দ্বারা লেখচিত্রের বোর্ডে প্রদত্ত সমস্যার গ্রাফ অংকনে শিক্ষক সহায়তা করতে পারেন।</a:t>
            </a:r>
            <a:r>
              <a:rPr lang="en-US" baseline="0" dirty="0" smtClean="0"/>
              <a:t> </a:t>
            </a:r>
            <a:r>
              <a:rPr lang="bn-IN" baseline="0" dirty="0" smtClean="0"/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আয়ের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বৎসরের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7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সময় কোন অক্ষে?তাপমাত্রা কোন অক্ষে?গ্রাফের বিভিন্ন বিন্দুর তাপমাত্রা কত? প্রশ্ন করে রেখাচিত্রিটি শিক্ষার্থীদের দ্বারা বোর্ডে অংকনের  সহায়তা করতে পারেন।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১০০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১০২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১০১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১০৪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১০৩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৯৯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৯,১২,৩,৬,৯,১২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সময় কোন অক্ষে? দূরত্ব কোন অক্ষে?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রেখা চিত্রটি কী ধরনের? 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মোট কত দূর পথ অতিক্রম করল?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---৮ মিনিট।শিক্ষক</a:t>
            </a:r>
            <a:r>
              <a:rPr lang="bn-IN" baseline="0" dirty="0" smtClean="0"/>
              <a:t> রেখাচিত্রিটি শিক্ষার্থীদের দ্বারা বোর্ডে অংকনের সহায়তা করতে পারেন এবং প্রয়োজনে ব্যাখ্যা দিতে পারেন। যেমনঃ</a:t>
            </a:r>
            <a:r>
              <a:rPr lang="en-US" baseline="0" dirty="0" smtClean="0"/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৮,৬,৫,৭,১৩,৯,১১,১২,১০,১৪ সংখ্যাগুলো কোন কোন বিন্দুতে বসবে? ওভার সংখ্যা কোন কোন বিন্দুতে বসবে?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7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dshi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338118"/>
            <a:ext cx="29718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71801"/>
            <a:ext cx="2590800" cy="38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55599" y="5334000"/>
            <a:ext cx="81785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2325" y="4519796"/>
            <a:ext cx="7585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5192" y="5339954"/>
            <a:ext cx="79541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3921" y="3280185"/>
            <a:ext cx="808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7772" y="5334000"/>
            <a:ext cx="81304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3583" y="2720835"/>
            <a:ext cx="6960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৪লখ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21" y="5339954"/>
            <a:ext cx="8399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7097" y="3918472"/>
            <a:ext cx="77617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04599" y="5334000"/>
            <a:ext cx="838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3089" y="2057400"/>
            <a:ext cx="7841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93337" y="5339954"/>
            <a:ext cx="82907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বৎসর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10219" y="4870552"/>
            <a:ext cx="6303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07" y="1714500"/>
            <a:ext cx="46101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>
            <a:off x="3657600" y="5410200"/>
            <a:ext cx="480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675978" y="1524000"/>
            <a:ext cx="0" cy="388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76600" y="51009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</a:t>
            </a:r>
            <a:endParaRPr lang="en-US" sz="2400" b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73916" y="14433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  <a:endParaRPr lang="en-US" sz="2400" b="1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48314" y="5181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  <a:endParaRPr lang="en-US" sz="2400" b="1" dirty="0">
              <a:latin typeface="+mj-lt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987111" y="47244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48150" y="4071019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159610" y="3498976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057900" y="2875226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876074" y="2262466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329451" y="2268675"/>
            <a:ext cx="3604172" cy="2473296"/>
            <a:chOff x="290851" y="3007752"/>
            <a:chExt cx="3604172" cy="2473296"/>
          </a:xfrm>
        </p:grpSpPr>
        <p:cxnSp>
          <p:nvCxnSpPr>
            <p:cNvPr id="88" name="Straight Connector 87"/>
            <p:cNvCxnSpPr>
              <a:stCxn id="75" idx="7"/>
              <a:endCxn id="76" idx="7"/>
            </p:cNvCxnSpPr>
            <p:nvPr/>
          </p:nvCxnSpPr>
          <p:spPr>
            <a:xfrm flipV="1">
              <a:off x="290851" y="4288043"/>
              <a:ext cx="911460" cy="57204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6" idx="2"/>
            </p:cNvCxnSpPr>
            <p:nvPr/>
          </p:nvCxnSpPr>
          <p:spPr>
            <a:xfrm flipV="1">
              <a:off x="1121010" y="3632071"/>
              <a:ext cx="927995" cy="69839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74" idx="1"/>
            </p:cNvCxnSpPr>
            <p:nvPr/>
          </p:nvCxnSpPr>
          <p:spPr>
            <a:xfrm>
              <a:off x="2049005" y="3632069"/>
              <a:ext cx="913455" cy="1848979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74" idx="7"/>
            </p:cNvCxnSpPr>
            <p:nvPr/>
          </p:nvCxnSpPr>
          <p:spPr>
            <a:xfrm flipH="1">
              <a:off x="3029812" y="3007752"/>
              <a:ext cx="865211" cy="247329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0" name="TextBox 2069"/>
          <p:cNvSpPr txBox="1"/>
          <p:nvPr/>
        </p:nvSpPr>
        <p:spPr>
          <a:xfrm>
            <a:off x="609600" y="511314"/>
            <a:ext cx="7656307" cy="954107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কোম্পানির ৫ বছরের আয় ছকে দেয়া হল। প্রদত্ত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উপাত্ত দ্বারা রেখাচিত্র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অংকন কর।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0859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98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  <p:bldP spid="29" grpId="0"/>
      <p:bldP spid="31" grpId="0"/>
      <p:bldP spid="32" grpId="0"/>
      <p:bldP spid="35" grpId="0"/>
      <p:bldP spid="36" grpId="0"/>
      <p:bldP spid="51" grpId="0"/>
      <p:bldP spid="52" grpId="0"/>
      <p:bldP spid="58" grpId="0"/>
      <p:bldP spid="59" grpId="0"/>
      <p:bldP spid="60" grpId="0"/>
      <p:bldP spid="74" grpId="0" animBg="1"/>
      <p:bldP spid="75" grpId="0" animBg="1"/>
      <p:bldP spid="76" grpId="0" animBg="1"/>
      <p:bldP spid="77" grpId="0" animBg="1"/>
      <p:bldP spid="78" grpId="0" animBg="1"/>
      <p:bldP spid="207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5" y="457200"/>
            <a:ext cx="2957781" cy="234085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14" y="2378958"/>
            <a:ext cx="46101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6527" y="460831"/>
            <a:ext cx="5260274" cy="1569660"/>
          </a:xfrm>
          <a:prstGeom prst="rect">
            <a:avLst/>
          </a:prstGeom>
          <a:solidFill>
            <a:srgbClr val="F2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সুমি জ্বরে আক্রান্ত হয়ে হাসপাতালে ভর্তি হলো।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 ঘন্টা অন্তর ১ দিনের তাপমাত্রা ছিলোঃ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১০২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১০১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১০৪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১০৩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৯৯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উপাত্তগুলোর রেখাচিত্র আঁক এবং বিশ্লেষণ কর।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00114" y="6074658"/>
            <a:ext cx="480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18492" y="2188458"/>
            <a:ext cx="0" cy="388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2800" y="584382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316" y="195985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48314" y="584605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  <a:endParaRPr lang="en-US" sz="2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6027747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0296" y="602998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9496" y="600399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99324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4800" y="6027747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500" y="600399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71800" y="3943701"/>
            <a:ext cx="766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75005" y="3384876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১০২</a:t>
            </a:r>
            <a:r>
              <a:rPr lang="bn-BD" sz="2800" baseline="30000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83251" y="3658958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১০১</a:t>
            </a:r>
            <a:r>
              <a:rPr lang="bn-BD" sz="2800" baseline="30000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72030" y="2743200"/>
            <a:ext cx="750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১০৪</a:t>
            </a:r>
            <a:r>
              <a:rPr lang="bn-BD" sz="2800" baseline="30000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89359" y="310496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১০৩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28266" y="4286086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৯৯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4200" y="4621801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৯৮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642175" y="4465619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10400" y="3224503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08145" y="2922733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3838491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16575" y="352915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583411" y="4131558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4648200" y="2895600"/>
            <a:ext cx="3020759" cy="1560457"/>
            <a:chOff x="228600" y="3632067"/>
            <a:chExt cx="3020759" cy="1560457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228600" y="4251539"/>
              <a:ext cx="609600" cy="638538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8" idx="0"/>
            </p:cNvCxnSpPr>
            <p:nvPr/>
          </p:nvCxnSpPr>
          <p:spPr>
            <a:xfrm flipV="1">
              <a:off x="1443561" y="3632067"/>
              <a:ext cx="605444" cy="964825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39" idx="6"/>
            </p:cNvCxnSpPr>
            <p:nvPr/>
          </p:nvCxnSpPr>
          <p:spPr>
            <a:xfrm>
              <a:off x="787635" y="4245131"/>
              <a:ext cx="692050" cy="362685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1"/>
            </p:cNvCxnSpPr>
            <p:nvPr/>
          </p:nvCxnSpPr>
          <p:spPr>
            <a:xfrm>
              <a:off x="2015329" y="3649638"/>
              <a:ext cx="647432" cy="3632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1"/>
            </p:cNvCxnSpPr>
            <p:nvPr/>
          </p:nvCxnSpPr>
          <p:spPr>
            <a:xfrm flipH="1" flipV="1">
              <a:off x="2662762" y="3989540"/>
              <a:ext cx="586597" cy="1202984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3200400" y="5843825"/>
            <a:ext cx="30711" cy="4331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232666" y="6247383"/>
            <a:ext cx="724787" cy="295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37791" y="6019380"/>
            <a:ext cx="65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2804306" y="5221364"/>
            <a:ext cx="118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6972" y="2907268"/>
            <a:ext cx="2553617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প্রাথমিক তাপমাত্রা ১০০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956" y="3440668"/>
            <a:ext cx="2533295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সর্বোচ্চ তাপমাত্রা ১০৪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6214" y="3962400"/>
            <a:ext cx="2556342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সর্বশেষ তাপমাত্রা ৯৯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6972" y="4495800"/>
            <a:ext cx="2534827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স্বাভাবিক তাপমাত্রা ৯৮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3400" y="5029200"/>
            <a:ext cx="2438400" cy="830997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সুমি এখন  স্বাভাবিক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তাপমাত্রায় আছে।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1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74" grpId="0"/>
      <p:bldP spid="75" grpId="0"/>
      <p:bldP spid="81" grpId="0" animBg="1"/>
      <p:bldP spid="82" grpId="0" animBg="1"/>
      <p:bldP spid="83" grpId="0" animBg="1"/>
      <p:bldP spid="84" grpId="0" animBg="1"/>
      <p:bldP spid="8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238250"/>
            <a:ext cx="75152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143000" y="1238250"/>
            <a:ext cx="7467600" cy="45720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391400" y="1952625"/>
            <a:ext cx="0" cy="39147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96000" y="2762251"/>
            <a:ext cx="0" cy="30479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52" idx="2"/>
          </p:cNvCxnSpPr>
          <p:nvPr/>
        </p:nvCxnSpPr>
        <p:spPr>
          <a:xfrm flipV="1">
            <a:off x="4852988" y="3552825"/>
            <a:ext cx="0" cy="23145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81400" y="4314825"/>
            <a:ext cx="0" cy="14954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362200" y="5062537"/>
            <a:ext cx="0" cy="7477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1110857" y="381000"/>
            <a:ext cx="7496330" cy="830997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সুজন সাইকেলে প্রতি ঘন্টায় ১০ কিঃমিঃ পথ অতিক্রম করে চলতে লাগল।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ঘন্টা পর অতিক্রান্ত দূরত্বের রেখাচিত্র আক।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4" name="TextBox 2053"/>
          <p:cNvSpPr txBox="1"/>
          <p:nvPr/>
        </p:nvSpPr>
        <p:spPr>
          <a:xfrm>
            <a:off x="2074300" y="5827041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4396" y="5858659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53066" y="5867400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6078" y="5862935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7890" y="5818756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7201" y="47492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8647" y="3987225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7425" y="32252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073" y="24632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8264" y="1701225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5" name="Right Arrow 2054"/>
          <p:cNvSpPr/>
          <p:nvPr/>
        </p:nvSpPr>
        <p:spPr>
          <a:xfrm>
            <a:off x="990600" y="5839206"/>
            <a:ext cx="978408" cy="561594"/>
          </a:xfrm>
          <a:prstGeom prst="rightArrow">
            <a:avLst>
              <a:gd name="adj1" fmla="val 65323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7" name="Right Arrow 2056"/>
          <p:cNvSpPr/>
          <p:nvPr/>
        </p:nvSpPr>
        <p:spPr>
          <a:xfrm rot="16200000">
            <a:off x="265175" y="5499819"/>
            <a:ext cx="1016806" cy="632756"/>
          </a:xfrm>
          <a:prstGeom prst="rightArrow">
            <a:avLst>
              <a:gd name="adj1" fmla="val 70402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86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nimBg="1"/>
      <p:bldP spid="205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2055" grpId="0" animBg="1"/>
      <p:bldP spid="20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260" y="511314"/>
            <a:ext cx="806734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1" y="3972580"/>
            <a:ext cx="8077199" cy="523220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বাংলাদেশ ক্রিকেট দলের প্রথম ১০ ওভারের রানের তালিকা দেয়া হলঃ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4594715"/>
            <a:ext cx="8077200" cy="1120285"/>
            <a:chOff x="801445" y="2665394"/>
            <a:chExt cx="8077200" cy="1120285"/>
          </a:xfrm>
        </p:grpSpPr>
        <p:sp>
          <p:nvSpPr>
            <p:cNvPr id="6" name="Rectangle 5"/>
            <p:cNvSpPr/>
            <p:nvPr/>
          </p:nvSpPr>
          <p:spPr>
            <a:xfrm>
              <a:off x="811305" y="2665394"/>
              <a:ext cx="8067340" cy="10578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445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445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00200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8955" y="2677684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98954" y="3200904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75745" y="2665394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৪র্থ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75745" y="3194311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74500" y="2665394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74500" y="3194311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73255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৬ষ্ঠ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73255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5874" y="2689339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5873" y="3194311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70765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৮ম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70765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69068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৯ম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9068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7823" y="2671091"/>
              <a:ext cx="910822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7823" y="3200008"/>
              <a:ext cx="910822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4435" y="5791200"/>
            <a:ext cx="8077200" cy="584775"/>
          </a:xfrm>
          <a:prstGeom prst="rect">
            <a:avLst/>
          </a:prstGeom>
          <a:solidFill>
            <a:srgbClr val="8FFFE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উপাত্তসমূহের রেখাচিত্র আঁক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0" y="1357851"/>
            <a:ext cx="8058375" cy="25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46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644" y="457200"/>
            <a:ext cx="6298603" cy="707886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645" y="3581400"/>
            <a:ext cx="6291205" cy="954107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একজন শ্রমিকের শনি থেকে বৃহস্পতিবার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পর্যন্ত আয়ের তালিকা টাকায় দেয়া হলঃ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84416" y="4646729"/>
            <a:ext cx="6298602" cy="1083554"/>
            <a:chOff x="801445" y="2613361"/>
            <a:chExt cx="6298602" cy="1083554"/>
          </a:xfrm>
        </p:grpSpPr>
        <p:sp>
          <p:nvSpPr>
            <p:cNvPr id="6" name="Rectangle 5"/>
            <p:cNvSpPr/>
            <p:nvPr/>
          </p:nvSpPr>
          <p:spPr>
            <a:xfrm>
              <a:off x="811305" y="2626659"/>
              <a:ext cx="6288741" cy="10702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445" y="2644140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শনি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25706" y="2639080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রবি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0106" y="2639080"/>
              <a:ext cx="1017494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সোম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2644777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মঙ্গল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65725" y="2644777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বুধ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66677" y="2639080"/>
              <a:ext cx="163337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বৃহস্পতি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65725" y="3173694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৪০০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66677" y="3167997"/>
              <a:ext cx="163337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২৫০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1306" y="2620384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25706" y="2639080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রবি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40106" y="2620384"/>
              <a:ext cx="98791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সোম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5845" y="3170296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১৫০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445" y="3173057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22638" y="2613361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0245" y="3160414"/>
              <a:ext cx="1017494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2277" y="2613362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বুধ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7877" y="3152877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5022" y="2639080"/>
              <a:ext cx="163337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বৃহস্পতি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52277" y="3152877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55022" y="3160415"/>
              <a:ext cx="163337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২৫০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258644" y="5877580"/>
            <a:ext cx="6324374" cy="52322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প্রদত্ত উপাত্তসমূহের রেখাচিত্র আঁক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44" y="1313281"/>
            <a:ext cx="6255574" cy="21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06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84860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656" r="-25680" b="-4152"/>
          <a:stretch/>
        </p:blipFill>
        <p:spPr bwMode="auto">
          <a:xfrm>
            <a:off x="1152525" y="1634280"/>
            <a:ext cx="7362153" cy="2485016"/>
          </a:xfrm>
          <a:prstGeom prst="rect">
            <a:avLst/>
          </a:prstGeom>
          <a:solidFill>
            <a:srgbClr val="B9F9D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4126468"/>
            <a:ext cx="1418978" cy="461665"/>
          </a:xfrm>
          <a:prstGeom prst="rect">
            <a:avLst/>
          </a:prstGeom>
          <a:solidFill>
            <a:srgbClr val="D1FBE4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(ঘন্টায়)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43434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83442" y="3104306"/>
            <a:ext cx="1457450" cy="461665"/>
          </a:xfrm>
          <a:prstGeom prst="rect">
            <a:avLst/>
          </a:prstGeom>
          <a:solidFill>
            <a:srgbClr val="D1FBE4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দূরত্ব(মিটারে)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80320" y="1797496"/>
            <a:ext cx="0" cy="800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866" y="1219200"/>
            <a:ext cx="7840533" cy="523220"/>
          </a:xfrm>
          <a:prstGeom prst="rect">
            <a:avLst/>
          </a:prstGeom>
          <a:solidFill>
            <a:srgbClr val="00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সজীব পায়ে হেঁটে সকাল ৯টায় ঢাকা থেকে সাভার রওয়ানা দিল।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868" y="4572000"/>
            <a:ext cx="5464884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সকাল ১০টায় কত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832" y="5029200"/>
            <a:ext cx="5469368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সকাল১১টা–১২টা পর্যন্ত কত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832" y="5943600"/>
            <a:ext cx="5469367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দুপুর ২টায়  কত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777753" y="2197546"/>
            <a:ext cx="0" cy="1584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81400" y="31242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19400" y="3419088"/>
            <a:ext cx="0" cy="390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553200" y="1981200"/>
            <a:ext cx="0" cy="18010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029200" y="2743200"/>
            <a:ext cx="0" cy="1039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3867" y="5486400"/>
            <a:ext cx="5464885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বেলা কয়টায় ২০০মিঃ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0407" y="45720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৫০ মিটার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0407" y="50292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০০ মিটার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70407" y="54864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১টা ৩০মিঃ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70407" y="59436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২২৫মিটার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819400" y="3419088"/>
            <a:ext cx="0" cy="390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81400" y="31242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10200" y="2466177"/>
            <a:ext cx="0" cy="13438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777753" y="2225322"/>
            <a:ext cx="0" cy="15846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7870" y="2078195"/>
            <a:ext cx="16065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সময়ের সাথে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দূরত্ব বৃদ্ধি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24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843" y="1167747"/>
            <a:ext cx="799024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612609"/>
            <a:ext cx="7990240" cy="954107"/>
          </a:xfrm>
          <a:prstGeom prst="rect">
            <a:avLst/>
          </a:prstGeom>
          <a:solidFill>
            <a:srgbClr val="81FF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ঈদের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দিন পূর্বের বিক্রিত ট্রেনের টিকিটের সংখ্যা দেয়া হলোঃ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২৫০০,৩০০০,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৪০০০,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৫০০০,৫৫০০,২০০০,১৫০০।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303692"/>
            <a:ext cx="7990240" cy="58477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উপাত্তসমূহের রেখাচিত্র আঁক</a:t>
            </a:r>
          </a:p>
        </p:txBody>
      </p:sp>
    </p:spTree>
    <p:extLst>
      <p:ext uri="{BB962C8B-B14F-4D97-AF65-F5344CB8AC3E}">
        <p14:creationId xmlns:p14="http://schemas.microsoft.com/office/powerpoint/2010/main" val="722845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9620" y="838200"/>
            <a:ext cx="7543800" cy="5410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668250"/>
            <a:ext cx="3637534" cy="144655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bn-BD" sz="8800" dirty="0" smtClean="0">
                <a:solidFill>
                  <a:srgbClr val="0000CC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0000CC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77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48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শিহাব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পাঁচলাইশ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বায়েজিদ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mdshihab@gmail.com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Mobile: 01817718144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71600"/>
            <a:ext cx="133807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6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860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শ্রেণিঃ ষষ্ঠ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সময়ঃ ৫০ মিনিট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1856266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5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8" t="-3020" r="4423" b="1"/>
          <a:stretch/>
        </p:blipFill>
        <p:spPr bwMode="auto">
          <a:xfrm>
            <a:off x="873691" y="1081144"/>
            <a:ext cx="7250654" cy="47100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8268" y="5105400"/>
            <a:ext cx="171653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4581" y="1371600"/>
            <a:ext cx="537413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সময়ের সাথে গাছ বৃদ্ধির ধারাবাহিক ধাপ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668" y="5115580"/>
            <a:ext cx="5131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92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r="15025"/>
          <a:stretch/>
        </p:blipFill>
        <p:spPr>
          <a:xfrm>
            <a:off x="7123578" y="4969183"/>
            <a:ext cx="1487022" cy="1157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696" r="4118" b="7530"/>
          <a:stretch/>
        </p:blipFill>
        <p:spPr>
          <a:xfrm>
            <a:off x="1103778" y="4959281"/>
            <a:ext cx="1487022" cy="1182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76" y="4969183"/>
            <a:ext cx="1494024" cy="1172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451" r="6118" b="6667"/>
          <a:stretch/>
        </p:blipFill>
        <p:spPr>
          <a:xfrm>
            <a:off x="5613000" y="4969183"/>
            <a:ext cx="1473600" cy="1172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7275" r="4427"/>
          <a:stretch/>
        </p:blipFill>
        <p:spPr>
          <a:xfrm>
            <a:off x="4144776" y="4969183"/>
            <a:ext cx="1494024" cy="11727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103778" y="4923422"/>
            <a:ext cx="7583022" cy="4576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03778" y="533400"/>
            <a:ext cx="0" cy="441290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494178" y="4495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494178" y="4114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494178" y="3733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494178" y="3352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94178" y="2971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494178" y="2590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494178" y="2209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491512" y="1828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03413" y="1447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491512" y="1143000"/>
            <a:ext cx="474280" cy="304800"/>
          </a:xfrm>
          <a:prstGeom prst="wedgeRectCallout">
            <a:avLst>
              <a:gd name="adj1" fmla="val 74250"/>
              <a:gd name="adj2" fmla="val -3001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828800" y="3832880"/>
            <a:ext cx="18489" cy="11548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29000" y="3497641"/>
            <a:ext cx="18489" cy="14370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891788" y="3101319"/>
            <a:ext cx="18489" cy="18516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391556" y="2739851"/>
            <a:ext cx="9244" cy="221314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39356" y="1554439"/>
            <a:ext cx="0" cy="33985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828800" y="1554439"/>
            <a:ext cx="6010556" cy="2291986"/>
            <a:chOff x="1828800" y="1554439"/>
            <a:chExt cx="6010556" cy="2291986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1828800" y="3543300"/>
              <a:ext cx="1618689" cy="303125"/>
            </a:xfrm>
            <a:prstGeom prst="straightConnector1">
              <a:avLst/>
            </a:prstGeom>
            <a:ln w="57150">
              <a:solidFill>
                <a:srgbClr val="0000C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447489" y="3162300"/>
              <a:ext cx="1453543" cy="381001"/>
            </a:xfrm>
            <a:prstGeom prst="straightConnector1">
              <a:avLst/>
            </a:prstGeom>
            <a:ln w="57150">
              <a:solidFill>
                <a:srgbClr val="FF006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912028" y="2775452"/>
              <a:ext cx="1453543" cy="381001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391556" y="1554439"/>
              <a:ext cx="1447800" cy="1234462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600200" y="609600"/>
            <a:ext cx="6239156" cy="707886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রেখাচিত্র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2599" y="1371600"/>
            <a:ext cx="490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ফলের সংখ্যা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সাথে কী বৃদ্ধি পাচ্ছে?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9299" y="2061029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68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52" grpId="0" animBg="1"/>
      <p:bldP spid="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রেখাচিত্র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৮ম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পৃষ্ঠাঃ ১৪৩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3477197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54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46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4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59"/>
          <a:stretch/>
        </p:blipFill>
        <p:spPr bwMode="auto">
          <a:xfrm>
            <a:off x="2836155" y="2133600"/>
            <a:ext cx="4649675" cy="3695700"/>
          </a:xfrm>
          <a:prstGeom prst="rect">
            <a:avLst/>
          </a:prstGeom>
          <a:solidFill>
            <a:srgbClr val="F5E1FB"/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extLst/>
        </p:spPr>
      </p:pic>
      <p:cxnSp>
        <p:nvCxnSpPr>
          <p:cNvPr id="89" name="Straight Arrow Connector 88"/>
          <p:cNvCxnSpPr/>
          <p:nvPr/>
        </p:nvCxnSpPr>
        <p:spPr>
          <a:xfrm flipV="1">
            <a:off x="2874255" y="1915180"/>
            <a:ext cx="0" cy="39283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836155" y="5791200"/>
            <a:ext cx="4876800" cy="34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24389" y="6209608"/>
            <a:ext cx="566411" cy="57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07850" y="586770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6512" y="5867700"/>
            <a:ext cx="36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6334" y="587758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9221" y="587758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3074" y="58677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068" y="5843514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8234" y="4719374"/>
            <a:ext cx="537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7413" y="442978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1979" y="412498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3192547"/>
            <a:ext cx="67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১৬০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2279" y="5034915"/>
            <a:ext cx="498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5868" y="5310958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1968" y="288667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2436" y="3495089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7432" y="3829675"/>
            <a:ext cx="652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6750" y="260098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8694" y="5843514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16803"/>
            <a:ext cx="8060403" cy="830997"/>
          </a:xfrm>
          <a:prstGeom prst="rect">
            <a:avLst/>
          </a:prstGeom>
          <a:solidFill>
            <a:srgbClr val="D1FBE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সকাল ছয়টা থেকে সন্ধ্যা ছয়টা পর্যন্ত 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দুই ঘন্টা অন্তর বাতাসের গতিবেগ ছিল ঘন্টায়ঃ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৬০,৮০,১২০,১৬০,১৪০,১০০,৪০ কিঃমিঃ।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প্রদত্ত উপাত্তের গ্রাফ আঁক।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4721" y="565146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67000" y="1534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Y</a:t>
            </a:r>
            <a:endParaRPr lang="en-US" sz="28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0797" y="557278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7130" y="5953780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047221" y="5715000"/>
            <a:ext cx="1" cy="4778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567430" y="4919750"/>
            <a:ext cx="106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গতিবেগ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46334" y="48006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052591" y="44958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664931" y="38862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83655" y="35814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285413" y="32766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95886" y="41910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30862" y="51054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4" name="Group 2063"/>
          <p:cNvGrpSpPr/>
          <p:nvPr/>
        </p:nvGrpSpPr>
        <p:grpSpPr>
          <a:xfrm>
            <a:off x="3427242" y="3276600"/>
            <a:ext cx="3784921" cy="1931210"/>
            <a:chOff x="3957144" y="3386670"/>
            <a:chExt cx="3784921" cy="1931210"/>
          </a:xfrm>
        </p:grpSpPr>
        <p:cxnSp>
          <p:nvCxnSpPr>
            <p:cNvPr id="2048" name="Straight Connector 2047"/>
            <p:cNvCxnSpPr/>
            <p:nvPr/>
          </p:nvCxnSpPr>
          <p:spPr>
            <a:xfrm flipH="1">
              <a:off x="3957144" y="4639650"/>
              <a:ext cx="687558" cy="3472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3" idx="7"/>
              <a:endCxn id="42" idx="6"/>
            </p:cNvCxnSpPr>
            <p:nvPr/>
          </p:nvCxnSpPr>
          <p:spPr>
            <a:xfrm flipH="1">
              <a:off x="4677743" y="4013841"/>
              <a:ext cx="598391" cy="6520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43" idx="4"/>
            </p:cNvCxnSpPr>
            <p:nvPr/>
          </p:nvCxnSpPr>
          <p:spPr>
            <a:xfrm flipH="1">
              <a:off x="5242458" y="3386670"/>
              <a:ext cx="649064" cy="72958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5" idx="6"/>
              <a:endCxn id="46" idx="6"/>
            </p:cNvCxnSpPr>
            <p:nvPr/>
          </p:nvCxnSpPr>
          <p:spPr>
            <a:xfrm flipH="1" flipV="1">
              <a:off x="5910565" y="3446661"/>
              <a:ext cx="598242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9" idx="5"/>
              <a:endCxn id="45" idx="5"/>
            </p:cNvCxnSpPr>
            <p:nvPr/>
          </p:nvCxnSpPr>
          <p:spPr>
            <a:xfrm flipH="1" flipV="1">
              <a:off x="6494858" y="3793880"/>
              <a:ext cx="612231" cy="609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0" idx="5"/>
              <a:endCxn id="49" idx="6"/>
            </p:cNvCxnSpPr>
            <p:nvPr/>
          </p:nvCxnSpPr>
          <p:spPr>
            <a:xfrm flipH="1" flipV="1">
              <a:off x="7121038" y="4361061"/>
              <a:ext cx="621027" cy="9568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6853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" grpId="0" animBg="1"/>
      <p:bldP spid="32" grpId="0"/>
      <p:bldP spid="33" grpId="0"/>
      <p:bldP spid="34" grpId="0"/>
      <p:bldP spid="35" grpId="0"/>
      <p:bldP spid="39" grpId="0"/>
      <p:bldP spid="8" grpId="0" animBg="1"/>
      <p:bldP spid="42" grpId="0" animBg="1"/>
      <p:bldP spid="43" grpId="0" animBg="1"/>
      <p:bldP spid="45" grpId="0" animBg="1"/>
      <p:bldP spid="46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850850"/>
            <a:ext cx="6096000" cy="707886"/>
          </a:xfrm>
          <a:prstGeom prst="rect">
            <a:avLst/>
          </a:prstGeom>
          <a:solidFill>
            <a:srgbClr val="80F4B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(১)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245150"/>
            <a:ext cx="7086600" cy="954107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ষষ্ঠ শ্রেণিতে অধ্যায়নরত ৬ জন ছাত্রীর উচ্চতা(সেঃমিঃ) হলোঃ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১৪০,১৬৫,১৫০,১৫৫,১৩৫,১৩০। উপাত্তসমূহের রেখাচিত্র আঁক।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096000" cy="31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4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Nikosh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908</Words>
  <Application>Microsoft Office PowerPoint</Application>
  <PresentationFormat>On-screen Show (4:3)</PresentationFormat>
  <Paragraphs>217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MD.SHIHAB</cp:lastModifiedBy>
  <cp:revision>288</cp:revision>
  <dcterms:created xsi:type="dcterms:W3CDTF">2006-08-16T00:00:00Z</dcterms:created>
  <dcterms:modified xsi:type="dcterms:W3CDTF">2020-11-24T03:13:03Z</dcterms:modified>
</cp:coreProperties>
</file>