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tmp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536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9.wmf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mp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228600"/>
            <a:ext cx="8534400" cy="64008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319548" y="4876800"/>
            <a:ext cx="8534400" cy="1107996"/>
          </a:xfrm>
          <a:prstGeom prst="rect">
            <a:avLst/>
          </a:prstGeom>
          <a:noFill/>
        </p:spPr>
        <p:txBody>
          <a:bodyPr wrap="square" numCol="1" rtlCol="0">
            <a:prstTxWarp prst="textTriangleInverted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66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2656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250">
        <p:wheel spokes="1"/>
      </p:transition>
    </mc:Choice>
    <mc:Fallback xmlns="">
      <p:transition spd="slow">
        <p:wheel spokes="1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9907" y="350744"/>
            <a:ext cx="7104186" cy="49518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2"/>
          <p:cNvSpPr txBox="1"/>
          <p:nvPr/>
        </p:nvSpPr>
        <p:spPr>
          <a:xfrm>
            <a:off x="3128596" y="5653317"/>
            <a:ext cx="2886808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কও না কেন বৌ।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7639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4"/>
          <p:cNvSpPr txBox="1"/>
          <p:nvPr/>
        </p:nvSpPr>
        <p:spPr>
          <a:xfrm>
            <a:off x="800101" y="990600"/>
            <a:ext cx="7543800" cy="923330"/>
          </a:xfrm>
          <a:prstGeom prst="rect">
            <a:avLst/>
          </a:prstGeom>
          <a:solidFill>
            <a:srgbClr val="002060"/>
          </a:solidFill>
        </p:spPr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4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 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ট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 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ভ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িডিও দে</a:t>
            </a:r>
            <a:r>
              <a:rPr lang="as-IN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54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ি।</a:t>
            </a:r>
            <a:endParaRPr lang="en-IN" sz="54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1066801" y="5105400"/>
            <a:ext cx="7277100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সাথে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আমরা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করি</a:t>
            </a:r>
            <a:r>
              <a:rPr lang="en-US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5" name="Object 4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6210971"/>
              </p:ext>
            </p:extLst>
          </p:nvPr>
        </p:nvGraphicFramePr>
        <p:xfrm>
          <a:off x="4114800" y="3043238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114800" y="3043238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297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762000" y="533400"/>
            <a:ext cx="7467600" cy="1569660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8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পাঠ্য</a:t>
            </a:r>
            <a:r>
              <a:rPr lang="en-US" sz="4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বইয়ের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সংযোগ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সাধন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করি</a:t>
            </a:r>
            <a:r>
              <a:rPr lang="en-US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defTabSz="990393"/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8719" y="2209800"/>
            <a:ext cx="3134162" cy="4058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77391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476500" y="800099"/>
            <a:ext cx="4373313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শিক্ষকের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সরব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cap="none" spc="0" dirty="0" err="1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5400" b="1" cap="none" spc="0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0000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5400" b="1" cap="none" spc="0" dirty="0">
              <a:ln w="22225">
                <a:solidFill>
                  <a:schemeClr val="accent2"/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t="12242" b="13588"/>
          <a:stretch/>
        </p:blipFill>
        <p:spPr>
          <a:xfrm>
            <a:off x="952500" y="2095499"/>
            <a:ext cx="7238999" cy="396240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chemeClr val="bg1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5773865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870272" y="654166"/>
            <a:ext cx="7403455" cy="830997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4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শিক্ষকের সাথে শিক্ষার্থীর সমস্বরে পাঠ</a:t>
            </a:r>
            <a:endParaRPr lang="en-US" sz="48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6334" y="1981200"/>
            <a:ext cx="6011333" cy="39652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210197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3200400" y="431075"/>
            <a:ext cx="2488465" cy="92333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54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54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2"/>
          <p:cNvSpPr txBox="1"/>
          <p:nvPr/>
        </p:nvSpPr>
        <p:spPr>
          <a:xfrm>
            <a:off x="609600" y="4857264"/>
            <a:ext cx="7924800" cy="1569660"/>
          </a:xfrm>
          <a:prstGeom prst="rect">
            <a:avLst/>
          </a:prstGeom>
          <a:solidFill>
            <a:srgbClr val="002060"/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90393"/>
            <a:r>
              <a:rPr lang="bn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শিক্ষার্থীরা কয়েকটা দলে ভাগ হয়ে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পাঠ্যাংশে উল্লেখিত 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ছড়া এক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স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থ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ড়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বং পর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য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য়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্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র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ম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এ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ক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জ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প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ড়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ে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ও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অন্যেরা </a:t>
            </a:r>
            <a:r>
              <a:rPr lang="en-US" sz="32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শুনবে</a:t>
            </a:r>
            <a:r>
              <a:rPr lang="en-US" sz="32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। </a:t>
            </a:r>
            <a:r>
              <a:rPr lang="en-US" sz="32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এভ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ব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দ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ল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ের সবাই ছবি ও 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ছ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ড়</a:t>
            </a:r>
            <a:r>
              <a:rPr lang="as-IN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া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নিয়ে</a:t>
            </a:r>
            <a:r>
              <a:rPr lang="en-US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bn-BD" sz="3200" b="1" dirty="0">
                <a:solidFill>
                  <a:srgbClr val="C00000"/>
                </a:solidFill>
                <a:latin typeface="NikoshBAN" panose="02000000000000000000" pitchFamily="2" charset="0"/>
                <a:cs typeface="NikoshBAN" pitchFamily="2" charset="0"/>
              </a:rPr>
              <a:t>আলোচনা করবে।</a:t>
            </a:r>
            <a:endParaRPr lang="en-US" sz="3200" b="1" dirty="0">
              <a:solidFill>
                <a:srgbClr val="C00000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3832" y="1674474"/>
            <a:ext cx="5181600" cy="286272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66176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558529" y="1391442"/>
            <a:ext cx="4026939" cy="923330"/>
          </a:xfrm>
          <a:prstGeom prst="rect">
            <a:avLst/>
          </a:prstGeom>
          <a:solidFill>
            <a:schemeClr val="accent3">
              <a:lumMod val="75000"/>
            </a:schemeClr>
          </a:solidFill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5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মৌখিক</a:t>
            </a:r>
            <a:r>
              <a:rPr lang="en-US" sz="5400" b="1" dirty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 </a:t>
            </a:r>
            <a:r>
              <a:rPr lang="en-US" sz="5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মূল্যায়ণ</a:t>
            </a:r>
            <a:r>
              <a:rPr lang="en-US" sz="5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itchFamily="2" charset="0"/>
              </a:rPr>
              <a:t>:</a:t>
            </a:r>
            <a:endParaRPr lang="en-US" sz="5400" b="1" dirty="0">
              <a:solidFill>
                <a:prstClr val="black"/>
              </a:solidFill>
              <a:latin typeface="NikoshBAN" panose="02000000000000000000" pitchFamily="2" charset="0"/>
              <a:cs typeface="NikoshBAN" pitchFamily="2" charset="0"/>
            </a:endParaRPr>
          </a:p>
        </p:txBody>
      </p:sp>
      <p:sp>
        <p:nvSpPr>
          <p:cNvPr id="4" name="TextBox 5"/>
          <p:cNvSpPr txBox="1"/>
          <p:nvPr/>
        </p:nvSpPr>
        <p:spPr>
          <a:xfrm>
            <a:off x="879030" y="3342899"/>
            <a:ext cx="7385939" cy="2123658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381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 defTabSz="990393"/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পাঠে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উল্লেখিত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ছড়ার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অংশটুকু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শিক্ষার্থীদের দলে এবং প্রত্যেক কে আলাদা ভাবে স্পষ্ট ও শুদ্ধভাবে উচ্চারন করে পড়তে </a:t>
            </a:r>
            <a:r>
              <a:rPr lang="en-US" sz="4400" b="1" dirty="0" err="1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বলব</a:t>
            </a:r>
            <a:r>
              <a:rPr lang="en-US" sz="4400" b="1" dirty="0" smtClean="0">
                <a:solidFill>
                  <a:prstClr val="black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endParaRPr lang="en-US" sz="4400" b="1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06828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28600"/>
            <a:ext cx="8686799" cy="6400800"/>
          </a:xfrm>
          <a:prstGeom prst="rect">
            <a:avLst/>
          </a:prstGeom>
        </p:spPr>
      </p:pic>
      <p:sp>
        <p:nvSpPr>
          <p:cNvPr id="5" name="TextBox 3"/>
          <p:cNvSpPr txBox="1"/>
          <p:nvPr/>
        </p:nvSpPr>
        <p:spPr>
          <a:xfrm>
            <a:off x="571500" y="2705725"/>
            <a:ext cx="8001000" cy="1446550"/>
          </a:xfrm>
          <a:prstGeom prst="rect">
            <a:avLst/>
          </a:prstGeom>
          <a:noFill/>
        </p:spPr>
        <p:txBody>
          <a:bodyPr wrap="square" numCol="1" rtlCol="0">
            <a:prstTxWarp prst="textDe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11500" b="1" dirty="0" err="1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11500" b="1" dirty="0" smtClean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11500" b="1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98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8"/>
          <p:cNvSpPr txBox="1"/>
          <p:nvPr/>
        </p:nvSpPr>
        <p:spPr>
          <a:xfrm>
            <a:off x="617611" y="3453965"/>
            <a:ext cx="7757370" cy="2554545"/>
          </a:xfrm>
          <a:prstGeom prst="rect">
            <a:avLst/>
          </a:prstGeom>
          <a:solidFill>
            <a:srgbClr val="00B050"/>
          </a:solidFill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সম্পা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রানী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দাশ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সহকারি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সাতকরাকান্দি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সরকারি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বিদ্যালয়</a:t>
            </a:r>
            <a:endParaRPr lang="en-US" sz="4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4000" b="1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বড়লেখা,মৌলভীবাজার</a:t>
            </a:r>
            <a:r>
              <a:rPr lang="en-US" sz="4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</a:p>
        </p:txBody>
      </p:sp>
      <p:sp>
        <p:nvSpPr>
          <p:cNvPr id="4" name="Horizontal Scroll 3"/>
          <p:cNvSpPr/>
          <p:nvPr/>
        </p:nvSpPr>
        <p:spPr>
          <a:xfrm>
            <a:off x="2446848" y="1270626"/>
            <a:ext cx="3188887" cy="1055165"/>
          </a:xfrm>
          <a:prstGeom prst="horizontalScroll">
            <a:avLst/>
          </a:prstGeom>
          <a:solidFill>
            <a:srgbClr val="002060"/>
          </a:solidFill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4400" dirty="0">
                <a:solidFill>
                  <a:srgbClr val="FFFF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4400" dirty="0">
              <a:solidFill>
                <a:srgbClr val="FFFF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/>
          <p:cNvSpPr/>
          <p:nvPr/>
        </p:nvSpPr>
        <p:spPr>
          <a:xfrm rot="5187964">
            <a:off x="6182014" y="784765"/>
            <a:ext cx="2279652" cy="2409101"/>
          </a:xfrm>
          <a:prstGeom prst="ellipse">
            <a:avLst/>
          </a:prstGeom>
          <a:blipFill>
            <a:blip r:embed="rId2"/>
            <a:stretch>
              <a:fillRect/>
            </a:stretch>
          </a:blipFill>
          <a:ln w="76200">
            <a:solidFill>
              <a:srgbClr val="FF000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71306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45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963913" y="676681"/>
            <a:ext cx="3216172" cy="838673"/>
          </a:xfrm>
          <a:prstGeom prst="rect">
            <a:avLst/>
          </a:prstGeom>
          <a:solidFill>
            <a:schemeClr val="accent2">
              <a:lumMod val="5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lIns="99043" tIns="49521" rIns="99043" bIns="49521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800" b="1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723900" y="2395685"/>
            <a:ext cx="7696200" cy="3477857"/>
          </a:xfrm>
          <a:prstGeom prst="rect">
            <a:avLst/>
          </a:prstGeom>
          <a:solidFill>
            <a:schemeClr val="accent3">
              <a:lumMod val="75000"/>
            </a:schemeClr>
          </a:solidFill>
          <a:ln w="76200"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wrap="square" lIns="99043" tIns="49521" rIns="99043" bIns="49521" rtlCol="0" anchor="ctr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প্রথম</a:t>
            </a:r>
          </a:p>
          <a:p>
            <a:pPr algn="ctr" defTabSz="990393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 </a:t>
            </a:r>
          </a:p>
          <a:p>
            <a:pPr algn="ctr" defTabSz="990393"/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শিরোনাম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r>
              <a:rPr lang="en-US" sz="4000" b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40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 defTabSz="990393"/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: ৪০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মিনিট।</a:t>
            </a:r>
          </a:p>
          <a:p>
            <a:pPr algn="ctr" defTabSz="990393"/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defTabSz="990393"/>
            <a:endParaRPr lang="en-US" sz="1950" dirty="0">
              <a:solidFill>
                <a:prstClr val="black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4680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1"/>
          <p:cNvSpPr txBox="1"/>
          <p:nvPr/>
        </p:nvSpPr>
        <p:spPr>
          <a:xfrm>
            <a:off x="2819401" y="697974"/>
            <a:ext cx="2895600" cy="1015663"/>
          </a:xfrm>
          <a:prstGeom prst="rect">
            <a:avLst/>
          </a:prstGeom>
          <a:solidFill>
            <a:srgbClr val="00B050"/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90393"/>
            <a:r>
              <a:rPr lang="en-US" sz="6000" b="1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</a:p>
        </p:txBody>
      </p:sp>
      <p:sp>
        <p:nvSpPr>
          <p:cNvPr id="4" name="TextBox 2"/>
          <p:cNvSpPr txBox="1"/>
          <p:nvPr/>
        </p:nvSpPr>
        <p:spPr>
          <a:xfrm>
            <a:off x="305160" y="2374374"/>
            <a:ext cx="8533680" cy="378565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 w="7620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90393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শোনা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2.1.1 </a:t>
            </a:r>
            <a:r>
              <a:rPr lang="as-IN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শুনে আনন্দ লাভ করবে ও তার অভিব্যাক্তি প্রকাশ করবে।</a:t>
            </a:r>
          </a:p>
          <a:p>
            <a:pPr defTabSz="990393"/>
            <a:r>
              <a:rPr lang="en-US" sz="4000" b="1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endParaRPr lang="en-US" sz="4000" b="1" dirty="0" smtClean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defTabSz="990393"/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২.1.১পাঠ্যবইয়ের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 বলতে পারবে।</a:t>
            </a:r>
          </a:p>
          <a:p>
            <a:pPr defTabSz="990393"/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২.1.২পাঠ্যবই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বহির্ভুত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ড়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্</a:t>
            </a:r>
            <a:r>
              <a:rPr lang="as-IN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en-US" sz="4000" b="1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ষ্টভাবে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বলতে</a:t>
            </a:r>
            <a:r>
              <a:rPr lang="en-US" sz="4000" b="1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পারবে।</a:t>
            </a:r>
          </a:p>
        </p:txBody>
      </p:sp>
    </p:spTree>
    <p:extLst>
      <p:ext uri="{BB962C8B-B14F-4D97-AF65-F5344CB8AC3E}">
        <p14:creationId xmlns:p14="http://schemas.microsoft.com/office/powerpoint/2010/main" val="4228578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76500" y="1867525"/>
            <a:ext cx="3733800" cy="1200329"/>
          </a:xfrm>
          <a:prstGeom prst="rect">
            <a:avLst/>
          </a:prstGeom>
          <a:solidFill>
            <a:srgbClr val="00B050"/>
          </a:solidFill>
        </p:spPr>
        <p:txBody>
          <a:bodyPr wrap="square" numCol="1" rtlCol="0">
            <a:prstTxWarp prst="textCanDown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আবেগ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সৃষ্টি</a:t>
            </a:r>
            <a:r>
              <a:rPr lang="en-US" sz="7200" dirty="0" smtClean="0">
                <a:solidFill>
                  <a:schemeClr val="accent2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7200" dirty="0">
              <a:solidFill>
                <a:schemeClr val="accent2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257300" y="3543925"/>
            <a:ext cx="6629400" cy="1446550"/>
          </a:xfrm>
          <a:prstGeom prst="rect">
            <a:avLst/>
          </a:prstGeom>
          <a:solidFill>
            <a:srgbClr val="00B050"/>
          </a:solidFill>
        </p:spPr>
        <p:txBody>
          <a:bodyPr wrap="square" numCol="1" rtlCol="0">
            <a:prstTxWarp prst="textInflate">
              <a:avLst/>
            </a:prstTxWarp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ছড়া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গানের</a:t>
            </a:r>
            <a:r>
              <a:rPr lang="en-US" sz="8800" dirty="0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800" dirty="0" err="1" smtClean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মাধ্যমে</a:t>
            </a:r>
            <a:endParaRPr lang="en-US" sz="8800" dirty="0"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323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1600200" y="1143000"/>
            <a:ext cx="5699126" cy="1015663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6000" b="1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3048000"/>
            <a:ext cx="6858000" cy="1200329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prstTxWarp prst="textInflateBottom">
              <a:avLst/>
            </a:prstTxWarp>
            <a:spAutoFit/>
          </a:bodyPr>
          <a:lstStyle/>
          <a:p>
            <a:pPr algn="ctr"/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গাছে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তোতা</a:t>
            </a:r>
            <a:r>
              <a:rPr lang="en-US" sz="7200" dirty="0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7200" dirty="0" err="1" smtClean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পাখি</a:t>
            </a:r>
            <a:endParaRPr lang="en-US" sz="72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96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2438401" y="5324585"/>
            <a:ext cx="3848100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আতা গাছে তোতা পা</a:t>
            </a:r>
            <a:r>
              <a:rPr lang="as-IN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</a:t>
            </a:r>
            <a:r>
              <a:rPr lang="en-US" sz="3600" b="1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IN" sz="3600" b="1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766" y="1106128"/>
            <a:ext cx="3843270" cy="343549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33" y="1106128"/>
            <a:ext cx="3975796" cy="34354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58948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sp>
        <p:nvSpPr>
          <p:cNvPr id="3" name="TextBox 3"/>
          <p:cNvSpPr txBox="1"/>
          <p:nvPr/>
        </p:nvSpPr>
        <p:spPr>
          <a:xfrm>
            <a:off x="3172624" y="5106768"/>
            <a:ext cx="2818417" cy="646331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ডালিম গা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ছ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ে </a:t>
            </a:r>
            <a:r>
              <a:rPr lang="as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ম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উ।</a:t>
            </a:r>
            <a:endParaRPr lang="en-IN" sz="36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772" y="597447"/>
            <a:ext cx="3886200" cy="35274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1833" y="585157"/>
            <a:ext cx="4044628" cy="34782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5975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1" y="0"/>
            <a:ext cx="9144000" cy="6858000"/>
          </a:xfrm>
          <a:prstGeom prst="frame">
            <a:avLst>
              <a:gd name="adj1" fmla="val 1918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1350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381000"/>
            <a:ext cx="7148165" cy="476372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extBox 3"/>
          <p:cNvSpPr txBox="1"/>
          <p:nvPr/>
        </p:nvSpPr>
        <p:spPr>
          <a:xfrm>
            <a:off x="2668285" y="5525729"/>
            <a:ext cx="3640393" cy="707886"/>
          </a:xfrm>
          <a:prstGeom prst="rect">
            <a:avLst/>
          </a:prstGeom>
          <a:solidFill>
            <a:srgbClr val="00B05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এতো ডাকি তবু কথা</a:t>
            </a:r>
            <a:endParaRPr lang="en-IN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93899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232</Words>
  <Application>Microsoft Office PowerPoint</Application>
  <PresentationFormat>On-screen Show (4:3)</PresentationFormat>
  <Paragraphs>36</Paragraphs>
  <Slides>17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NikoshBAN</vt:lpstr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33</cp:revision>
  <dcterms:created xsi:type="dcterms:W3CDTF">2006-08-16T00:00:00Z</dcterms:created>
  <dcterms:modified xsi:type="dcterms:W3CDTF">2020-11-24T15:04:32Z</dcterms:modified>
</cp:coreProperties>
</file>