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0" r:id="rId1"/>
  </p:sldMasterIdLst>
  <p:notesMasterIdLst>
    <p:notesMasterId r:id="rId27"/>
  </p:notesMasterIdLst>
  <p:sldIdLst>
    <p:sldId id="259" r:id="rId2"/>
    <p:sldId id="261" r:id="rId3"/>
    <p:sldId id="368" r:id="rId4"/>
    <p:sldId id="351" r:id="rId5"/>
    <p:sldId id="258" r:id="rId6"/>
    <p:sldId id="260" r:id="rId7"/>
    <p:sldId id="367" r:id="rId8"/>
    <p:sldId id="348" r:id="rId9"/>
    <p:sldId id="369" r:id="rId10"/>
    <p:sldId id="350" r:id="rId11"/>
    <p:sldId id="349" r:id="rId12"/>
    <p:sldId id="331" r:id="rId13"/>
    <p:sldId id="341" r:id="rId14"/>
    <p:sldId id="308" r:id="rId15"/>
    <p:sldId id="309" r:id="rId16"/>
    <p:sldId id="355" r:id="rId17"/>
    <p:sldId id="359" r:id="rId18"/>
    <p:sldId id="360" r:id="rId19"/>
    <p:sldId id="354" r:id="rId20"/>
    <p:sldId id="356" r:id="rId21"/>
    <p:sldId id="358" r:id="rId22"/>
    <p:sldId id="311" r:id="rId23"/>
    <p:sldId id="312" r:id="rId24"/>
    <p:sldId id="313" r:id="rId25"/>
    <p:sldId id="31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593" autoAdjust="0"/>
  </p:normalViewPr>
  <p:slideViewPr>
    <p:cSldViewPr snapToGrid="0">
      <p:cViewPr varScale="1">
        <p:scale>
          <a:sx n="55" d="100"/>
          <a:sy n="55" d="100"/>
        </p:scale>
        <p:origin x="614"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9D0B2-726F-4AF4-B50D-BEB1F221471A}" type="datetimeFigureOut">
              <a:rPr lang="en-US" smtClean="0"/>
              <a:t>11/24/2020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5AB8-494E-42A5-8584-272966F701A5}" type="slidenum">
              <a:rPr lang="en-US" smtClean="0"/>
              <a:t>‹#›</a:t>
            </a:fld>
            <a:endParaRPr lang="en-US"/>
          </a:p>
        </p:txBody>
      </p:sp>
    </p:spTree>
    <p:extLst>
      <p:ext uri="{BB962C8B-B14F-4D97-AF65-F5344CB8AC3E}">
        <p14:creationId xmlns:p14="http://schemas.microsoft.com/office/powerpoint/2010/main" val="2244002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C355FAE-BD9E-4674-A710-9777E36C3ED8}" type="datetimeFigureOut">
              <a:rPr lang="en-US" smtClean="0"/>
              <a:t>11/24/2020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D22859-3B21-4E46-A9B5-42AB330EE90D}"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177734"/>
      </p:ext>
    </p:extLst>
  </p:cSld>
  <p:clrMapOvr>
    <a:masterClrMapping/>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045056857"/>
      </p:ext>
    </p:extLst>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764648115"/>
      </p:ext>
    </p:extLst>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355FAE-BD9E-4674-A710-9777E36C3ED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020160829"/>
      </p:ext>
    </p:extLst>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55FAE-BD9E-4674-A710-9777E36C3ED8}" type="datetimeFigureOut">
              <a:rPr lang="en-US" smtClean="0"/>
              <a:t>11/24/2020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22859-3B21-4E46-A9B5-42AB330EE90D}"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794954"/>
      </p:ext>
    </p:extLst>
  </p:cSld>
  <p:clrMapOvr>
    <a:masterClrMapping/>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355FAE-BD9E-4674-A710-9777E36C3ED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812900870"/>
      </p:ext>
    </p:extLst>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355FAE-BD9E-4674-A710-9777E36C3ED8}" type="datetimeFigureOut">
              <a:rPr lang="en-US" smtClean="0"/>
              <a:t>11/24/2020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160436355"/>
      </p:ext>
    </p:extLst>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355FAE-BD9E-4674-A710-9777E36C3ED8}" type="datetimeFigureOut">
              <a:rPr lang="en-US" smtClean="0"/>
              <a:t>11/24/2020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1067466388"/>
      </p:ext>
    </p:extLst>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55FAE-BD9E-4674-A710-9777E36C3ED8}" type="datetimeFigureOut">
              <a:rPr lang="en-US" smtClean="0"/>
              <a:t>11/24/2020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474212249"/>
      </p:ext>
    </p:extLst>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4223677974"/>
      </p:ext>
    </p:extLst>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55FAE-BD9E-4674-A710-9777E36C3ED8}" type="datetimeFigureOut">
              <a:rPr lang="en-US" smtClean="0"/>
              <a:t>11/24/2020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22859-3B21-4E46-A9B5-42AB330EE90D}" type="slidenum">
              <a:rPr lang="en-US" smtClean="0"/>
              <a:t>‹#›</a:t>
            </a:fld>
            <a:endParaRPr lang="en-US"/>
          </a:p>
        </p:txBody>
      </p:sp>
    </p:spTree>
    <p:extLst>
      <p:ext uri="{BB962C8B-B14F-4D97-AF65-F5344CB8AC3E}">
        <p14:creationId xmlns:p14="http://schemas.microsoft.com/office/powerpoint/2010/main" val="3774235224"/>
      </p:ext>
    </p:extLst>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C355FAE-BD9E-4674-A710-9777E36C3ED8}" type="datetimeFigureOut">
              <a:rPr lang="en-US" smtClean="0"/>
              <a:t>11/24/2020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6D22859-3B21-4E46-A9B5-42AB330EE90D}" type="slidenum">
              <a:rPr lang="en-US" smtClean="0"/>
              <a:t>‹#›</a:t>
            </a:fld>
            <a:endParaRPr lang="en-US"/>
          </a:p>
        </p:txBody>
      </p:sp>
    </p:spTree>
    <p:extLst>
      <p:ext uri="{BB962C8B-B14F-4D97-AF65-F5344CB8AC3E}">
        <p14:creationId xmlns:p14="http://schemas.microsoft.com/office/powerpoint/2010/main" val="3291652183"/>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ransition spd="slow">
    <p:cover dir="d"/>
  </p:transition>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1.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37.jpg"/><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909" y="1620983"/>
            <a:ext cx="8146473" cy="4391890"/>
          </a:xfrm>
          <a:prstGeom prst="rect">
            <a:avLst/>
          </a:prstGeom>
        </p:spPr>
      </p:pic>
      <p:sp>
        <p:nvSpPr>
          <p:cNvPr id="5" name="Rectangle 4"/>
          <p:cNvSpPr/>
          <p:nvPr/>
        </p:nvSpPr>
        <p:spPr>
          <a:xfrm>
            <a:off x="5971309" y="3345073"/>
            <a:ext cx="2299854" cy="692727"/>
          </a:xfrm>
          <a:prstGeom prst="rect">
            <a:avLst/>
          </a:prstGeom>
        </p:spPr>
        <p:txBody>
          <a:bodyPr wrap="none">
            <a:prstTxWarp prst="textPlain">
              <a:avLst/>
            </a:prstTxWarp>
            <a:spAutoFit/>
          </a:bodyPr>
          <a:lstStyle/>
          <a:p>
            <a:pPr algn="ctr"/>
            <a:r>
              <a:rPr lang="bn-IN" b="1" dirty="0" smtClean="0">
                <a:ln/>
                <a:solidFill>
                  <a:srgbClr val="FF0000"/>
                </a:solidFill>
                <a:latin typeface="NikoshBAN" panose="02000000000000000000" pitchFamily="2" charset="0"/>
                <a:cs typeface="NikoshBAN" panose="02000000000000000000" pitchFamily="2" charset="0"/>
              </a:rPr>
              <a:t>স্বাগতম</a:t>
            </a:r>
            <a:endParaRPr lang="en-US" b="1" dirty="0">
              <a:ln/>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8846415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3962400" y="651164"/>
            <a:ext cx="3865418" cy="983673"/>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w="0"/>
                <a:solidFill>
                  <a:srgbClr val="000000"/>
                </a:solidFill>
                <a:latin typeface="NikoshBAN" panose="02000000000000000000" pitchFamily="2" charset="0"/>
                <a:cs typeface="NikoshBAN" panose="02000000000000000000" pitchFamily="2" charset="0"/>
              </a:rPr>
              <a:t>খেলাফত </a:t>
            </a:r>
            <a:r>
              <a:rPr lang="bn-IN" sz="3600" b="1" dirty="0">
                <a:ln w="0"/>
                <a:solidFill>
                  <a:srgbClr val="000000"/>
                </a:solidFill>
                <a:latin typeface="NikoshBAN" panose="02000000000000000000" pitchFamily="2" charset="0"/>
                <a:cs typeface="NikoshBAN" panose="02000000000000000000" pitchFamily="2" charset="0"/>
              </a:rPr>
              <a:t>আন্দোলন কি?</a:t>
            </a:r>
            <a:endParaRPr lang="en-US" sz="3600" b="1" dirty="0"/>
          </a:p>
        </p:txBody>
      </p:sp>
      <p:sp>
        <p:nvSpPr>
          <p:cNvPr id="4" name="Snip Diagonal Corner Rectangle 3"/>
          <p:cNvSpPr/>
          <p:nvPr/>
        </p:nvSpPr>
        <p:spPr>
          <a:xfrm>
            <a:off x="1759527" y="1856509"/>
            <a:ext cx="8506691" cy="4087091"/>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খেলাফত </a:t>
            </a:r>
            <a:r>
              <a:rPr lang="bn-IN" sz="3200" dirty="0">
                <a:ln w="0"/>
                <a:solidFill>
                  <a:srgbClr val="000000"/>
                </a:solidFill>
                <a:latin typeface="NikoshBAN" panose="02000000000000000000" pitchFamily="2" charset="0"/>
                <a:cs typeface="NikoshBAN" panose="02000000000000000000" pitchFamily="2" charset="0"/>
              </a:rPr>
              <a:t>আন্দোলন (১৯১৯-১৯২২খ্রিঃ) মুসলমানদের নিকট ছিল প্রধানত একটি ধর্মীয় আন্দোলন। তুরস্কের খলিফাকে তারা মুসলিম জাহানের প্রতিনিধি মনে করতো। প্রথম বিশ্বযুদ্ধের পর তুরস্কের প্রতি ব্রিটেন ও তার মিত্রদের আচরণের বিরুদ্ধে প্রতিবাদ জ্ঞাপনের উদ্দেশ্যে এবং সুলতান বা খলিফার হারানো মর্যাদা পুনঃপ্রতিষ্ঠার লক্ষে সমগ্র ভারতে মাওলানা মুহাম্মদ আলী ও মাওলানা শওকত আলীর নেতৃত্বে যে আন্দোলন সূচিত হয় </a:t>
            </a:r>
            <a:r>
              <a:rPr lang="bn-IN" sz="3200" dirty="0" smtClean="0">
                <a:ln w="0"/>
                <a:solidFill>
                  <a:srgbClr val="000000"/>
                </a:solidFill>
                <a:latin typeface="NikoshBAN" panose="02000000000000000000" pitchFamily="2" charset="0"/>
                <a:cs typeface="NikoshBAN" panose="02000000000000000000" pitchFamily="2" charset="0"/>
              </a:rPr>
              <a:t>তা এ উপমহাদেশে </a:t>
            </a:r>
            <a:r>
              <a:rPr lang="bn-IN" sz="3200" b="1" dirty="0" smtClean="0">
                <a:ln w="0"/>
                <a:solidFill>
                  <a:srgbClr val="FF0000"/>
                </a:solidFill>
                <a:latin typeface="NikoshBAN" panose="02000000000000000000" pitchFamily="2" charset="0"/>
                <a:cs typeface="NikoshBAN" panose="02000000000000000000" pitchFamily="2" charset="0"/>
              </a:rPr>
              <a:t>“খেলাফত </a:t>
            </a:r>
            <a:r>
              <a:rPr lang="bn-IN" sz="3200" b="1" dirty="0">
                <a:ln w="0"/>
                <a:solidFill>
                  <a:srgbClr val="FF0000"/>
                </a:solidFill>
                <a:latin typeface="NikoshBAN" panose="02000000000000000000" pitchFamily="2" charset="0"/>
                <a:cs typeface="NikoshBAN" panose="02000000000000000000" pitchFamily="2" charset="0"/>
              </a:rPr>
              <a:t>আন্দোলন” </a:t>
            </a:r>
            <a:r>
              <a:rPr lang="bn-IN" sz="3200" dirty="0">
                <a:ln w="0"/>
                <a:solidFill>
                  <a:srgbClr val="000000"/>
                </a:solidFill>
                <a:latin typeface="NikoshBAN" panose="02000000000000000000" pitchFamily="2" charset="0"/>
                <a:cs typeface="NikoshBAN" panose="02000000000000000000" pitchFamily="2" charset="0"/>
              </a:rPr>
              <a:t>নামে পরিচিত। </a:t>
            </a:r>
            <a:endParaRPr lang="en-US" sz="3200" dirty="0"/>
          </a:p>
        </p:txBody>
      </p:sp>
    </p:spTree>
    <p:extLst>
      <p:ext uri="{BB962C8B-B14F-4D97-AF65-F5344CB8AC3E}">
        <p14:creationId xmlns:p14="http://schemas.microsoft.com/office/powerpoint/2010/main" val="1816038481"/>
      </p:ext>
    </p:extLst>
  </p:cSld>
  <p:clrMapOvr>
    <a:masterClrMapping/>
  </p:clrMapOvr>
  <p:transition spd="slow">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3830783" y="221673"/>
            <a:ext cx="4502728" cy="845127"/>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w="0"/>
                <a:solidFill>
                  <a:srgbClr val="000000"/>
                </a:solidFill>
                <a:latin typeface="NikoshBAN" panose="02000000000000000000" pitchFamily="2" charset="0"/>
                <a:cs typeface="NikoshBAN" panose="02000000000000000000" pitchFamily="2" charset="0"/>
              </a:rPr>
              <a:t>খেলাফত আন্দোলনের পটভুমি </a:t>
            </a:r>
            <a:endParaRPr lang="en-US" sz="3600" dirty="0"/>
          </a:p>
        </p:txBody>
      </p:sp>
      <p:sp>
        <p:nvSpPr>
          <p:cNvPr id="6" name="Rounded Rectangle 5"/>
          <p:cNvSpPr/>
          <p:nvPr/>
        </p:nvSpPr>
        <p:spPr>
          <a:xfrm>
            <a:off x="526475" y="1191491"/>
            <a:ext cx="11000507" cy="5417127"/>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১৯১৪খ্রিঃ প্রথম বিশ্বযুদ্ধ শুরু হলে তুরস্ক নিজের স্বার্থে (জার্মানি-ইতালি-জাপান) </a:t>
            </a:r>
            <a:r>
              <a:rPr lang="bn-IN" sz="3200" b="1" dirty="0" smtClean="0">
                <a:ln w="0"/>
                <a:solidFill>
                  <a:srgbClr val="000000"/>
                </a:solidFill>
                <a:latin typeface="NikoshBAN" panose="02000000000000000000" pitchFamily="2" charset="0"/>
                <a:cs typeface="NikoshBAN" panose="02000000000000000000" pitchFamily="2" charset="0"/>
              </a:rPr>
              <a:t>অক্ষশক্তির</a:t>
            </a:r>
            <a:r>
              <a:rPr lang="bn-IN" sz="3200" dirty="0" smtClean="0">
                <a:ln w="0"/>
                <a:solidFill>
                  <a:srgbClr val="000000"/>
                </a:solidFill>
                <a:latin typeface="NikoshBAN" panose="02000000000000000000" pitchFamily="2" charset="0"/>
                <a:cs typeface="NikoshBAN" panose="02000000000000000000" pitchFamily="2" charset="0"/>
              </a:rPr>
              <a:t> পক্ষে (ব্রিটেন-ফ্রান্স</a:t>
            </a:r>
            <a:r>
              <a:rPr lang="en-US" sz="3200" dirty="0" smtClean="0">
                <a:ln w="0"/>
                <a:solidFill>
                  <a:srgbClr val="000000"/>
                </a:solidFill>
                <a:latin typeface="NikoshBAN" panose="02000000000000000000" pitchFamily="2" charset="0"/>
                <a:cs typeface="NikoshBAN" panose="02000000000000000000" pitchFamily="2" charset="0"/>
              </a:rPr>
              <a:t>-</a:t>
            </a:r>
            <a:r>
              <a:rPr lang="bn-IN" sz="3200" dirty="0" smtClean="0">
                <a:ln w="0"/>
                <a:solidFill>
                  <a:srgbClr val="000000"/>
                </a:solidFill>
                <a:latin typeface="NikoshBAN" panose="02000000000000000000" pitchFamily="2" charset="0"/>
                <a:cs typeface="NikoshBAN" panose="02000000000000000000" pitchFamily="2" charset="0"/>
              </a:rPr>
              <a:t>রাশিয়া) </a:t>
            </a:r>
            <a:r>
              <a:rPr lang="bn-IN" sz="3200" b="1" dirty="0" smtClean="0">
                <a:ln w="0"/>
                <a:solidFill>
                  <a:srgbClr val="000000"/>
                </a:solidFill>
                <a:latin typeface="NikoshBAN" panose="02000000000000000000" pitchFamily="2" charset="0"/>
                <a:cs typeface="NikoshBAN" panose="02000000000000000000" pitchFamily="2" charset="0"/>
              </a:rPr>
              <a:t>মিত্রশক্তির</a:t>
            </a:r>
            <a:r>
              <a:rPr lang="bn-IN" sz="3200" dirty="0" smtClean="0">
                <a:ln w="0"/>
                <a:solidFill>
                  <a:srgbClr val="000000"/>
                </a:solidFill>
                <a:latin typeface="NikoshBAN" panose="02000000000000000000" pitchFamily="2" charset="0"/>
                <a:cs typeface="NikoshBAN" panose="02000000000000000000" pitchFamily="2" charset="0"/>
              </a:rPr>
              <a:t> বিরুদ্ধে যুদ্ধে অংশ গ্রহন করে। এ অবস্থায় ভারতীয় মুসলমানগণ চরম অস্বস্তিকর পরিস্থিতির সম্মুখীন হন। কারণ </a:t>
            </a:r>
            <a:r>
              <a:rPr lang="bn-IN" sz="3200" b="1" dirty="0" smtClean="0">
                <a:ln w="0"/>
                <a:solidFill>
                  <a:srgbClr val="0070C0"/>
                </a:solidFill>
                <a:latin typeface="NikoshBAN" panose="02000000000000000000" pitchFamily="2" charset="0"/>
                <a:cs typeface="NikoshBAN" panose="02000000000000000000" pitchFamily="2" charset="0"/>
              </a:rPr>
              <a:t>একদিকে তারা </a:t>
            </a:r>
            <a:r>
              <a:rPr lang="bn-IN" sz="3200" b="1" dirty="0">
                <a:ln w="0"/>
                <a:solidFill>
                  <a:srgbClr val="0070C0"/>
                </a:solidFill>
                <a:latin typeface="NikoshBAN" panose="02000000000000000000" pitchFamily="2" charset="0"/>
                <a:cs typeface="NikoshBAN" panose="02000000000000000000" pitchFamily="2" charset="0"/>
              </a:rPr>
              <a:t>ধর্মীয়ভাবে তুরস্কের </a:t>
            </a:r>
            <a:r>
              <a:rPr lang="bn-IN" sz="3200" b="1" dirty="0" smtClean="0">
                <a:ln w="0"/>
                <a:solidFill>
                  <a:srgbClr val="0070C0"/>
                </a:solidFill>
                <a:latin typeface="NikoshBAN" panose="02000000000000000000" pitchFamily="2" charset="0"/>
                <a:cs typeface="NikoshBAN" panose="02000000000000000000" pitchFamily="2" charset="0"/>
              </a:rPr>
              <a:t>সুলতানের প্রতি অনুগত ছিলেন,  </a:t>
            </a:r>
          </a:p>
          <a:p>
            <a:r>
              <a:rPr lang="bn-IN" sz="3200" b="1" dirty="0" smtClean="0">
                <a:ln w="0"/>
                <a:solidFill>
                  <a:srgbClr val="0070C0"/>
                </a:solidFill>
                <a:latin typeface="NikoshBAN" panose="02000000000000000000" pitchFamily="2" charset="0"/>
                <a:cs typeface="NikoshBAN" panose="02000000000000000000" pitchFamily="2" charset="0"/>
              </a:rPr>
              <a:t>অন্যদিকে রাষ্ট্রীয়ভাবে তারা ব্রিটিশ সরকারের প্রতি অনুগত ছিলেন। </a:t>
            </a:r>
          </a:p>
          <a:p>
            <a:r>
              <a:rPr lang="bn-IN" sz="3200" dirty="0" smtClean="0">
                <a:ln w="0"/>
                <a:solidFill>
                  <a:srgbClr val="000000"/>
                </a:solidFill>
                <a:latin typeface="NikoshBAN" panose="02000000000000000000" pitchFamily="2" charset="0"/>
                <a:cs typeface="NikoshBAN" panose="02000000000000000000" pitchFamily="2" charset="0"/>
              </a:rPr>
              <a:t> তুরস্কের ভাগ্য সম্পর্কে ভারতীয় মুসলমানরা উদ্বিগ্ন হয়ে পড়লে প্রথম বিশ্ব যুদ্ধে তাদেরকে সমর্থন আদায়ের জন্য ব্রিটিশ </a:t>
            </a:r>
            <a:r>
              <a:rPr lang="bn-IN" sz="3200" b="1" dirty="0" smtClean="0">
                <a:ln w="0"/>
                <a:solidFill>
                  <a:srgbClr val="000000"/>
                </a:solidFill>
                <a:latin typeface="NikoshBAN" panose="02000000000000000000" pitchFamily="2" charset="0"/>
                <a:cs typeface="NikoshBAN" panose="02000000000000000000" pitchFamily="2" charset="0"/>
              </a:rPr>
              <a:t>প্রধানমন্ত্রী লয়েড জর্জ </a:t>
            </a:r>
            <a:r>
              <a:rPr lang="bn-IN" sz="3200" dirty="0" smtClean="0">
                <a:ln w="0"/>
                <a:solidFill>
                  <a:srgbClr val="000000"/>
                </a:solidFill>
                <a:latin typeface="NikoshBAN" panose="02000000000000000000" pitchFamily="2" charset="0"/>
                <a:cs typeface="NikoshBAN" panose="02000000000000000000" pitchFamily="2" charset="0"/>
              </a:rPr>
              <a:t>স্পষ্টভাবে ঘোষণা করেন যে, এ যুদ্ধ কেবল তুর্কি সরকারের বিরুদ্ধে,খেলাফতের বিরুদ্ধে নয়। ব্রিটিশ সরকার সুনির্দিষ্টভাবে প্রতিশ্রুতি দেন যে, খিলাফত ও ইসলামের পবিত্র স্থান সমূহের মর্যাদা রক্ষা করা হবে। সরকারের এ প্রতিশ্রুতিতে ভারতীয় মুসলমানগণ বিশ্বাস স্থাপন করে এবং ব্রিটিশ সরকারের পক্ষে যুদ্ধে অংশগ্রহন করে বিশেষ কৃতিত্ব প্রদর্শন করে। </a:t>
            </a:r>
            <a:endParaRPr lang="en-US" sz="3200" dirty="0"/>
          </a:p>
        </p:txBody>
      </p:sp>
    </p:spTree>
    <p:extLst>
      <p:ext uri="{BB962C8B-B14F-4D97-AF65-F5344CB8AC3E}">
        <p14:creationId xmlns:p14="http://schemas.microsoft.com/office/powerpoint/2010/main" val="108912181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990111" y="720437"/>
            <a:ext cx="4294908" cy="831273"/>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ln w="0"/>
                <a:solidFill>
                  <a:srgbClr val="000000"/>
                </a:solidFill>
                <a:latin typeface="NikoshBAN" panose="02000000000000000000" pitchFamily="2" charset="0"/>
                <a:cs typeface="NikoshBAN" panose="02000000000000000000" pitchFamily="2" charset="0"/>
              </a:rPr>
              <a:t>খেলাফত আন্দোলনের কারণ</a:t>
            </a:r>
            <a:endParaRPr lang="en-US" sz="3600" dirty="0"/>
          </a:p>
        </p:txBody>
      </p:sp>
      <p:sp>
        <p:nvSpPr>
          <p:cNvPr id="3" name="Rounded Rectangle 2"/>
          <p:cNvSpPr/>
          <p:nvPr/>
        </p:nvSpPr>
        <p:spPr>
          <a:xfrm>
            <a:off x="1177638" y="1814946"/>
            <a:ext cx="9919854" cy="454429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প্রথম বিশ্বযুদ্ধে জার্মানি ও তুরস্কের পরাজয় হলে জার্মানির পক্ষাবলম্বন করার অপরাধে ব্রিটিশ তথা মিত্র শক্তি ১৯২০খ্রিঃ </a:t>
            </a:r>
            <a:r>
              <a:rPr lang="bn-IN" sz="3200" b="1" dirty="0" smtClean="0">
                <a:ln w="0"/>
                <a:solidFill>
                  <a:srgbClr val="000000"/>
                </a:solidFill>
                <a:latin typeface="NikoshBAN" panose="02000000000000000000" pitchFamily="2" charset="0"/>
                <a:cs typeface="NikoshBAN" panose="02000000000000000000" pitchFamily="2" charset="0"/>
              </a:rPr>
              <a:t>সেভার্স চুক্তি </a:t>
            </a:r>
            <a:r>
              <a:rPr lang="bn-IN" sz="3200" dirty="0" smtClean="0">
                <a:ln w="0"/>
                <a:solidFill>
                  <a:srgbClr val="000000"/>
                </a:solidFill>
                <a:latin typeface="NikoshBAN" panose="02000000000000000000" pitchFamily="2" charset="0"/>
                <a:cs typeface="NikoshBAN" panose="02000000000000000000" pitchFamily="2" charset="0"/>
              </a:rPr>
              <a:t>দ্বারা তুরস্ক সাম্রাজ্যকে বিভক্ত করে। এভাবে ব্রিটিশ সরকার মুসলমানদের নিকট প্রদত্ত অঙ্গীকার ভঙ্গ করেন। গ্রিসের হাতে তুলে দেয়া হয় থ্রেস। প্যালেষ্টাইনসহ মধ্যপ্রাচ্য বৃটেন হস্তগত করে। এসব ঘটনায় মুসলমানেরা চরমভাবে বিক্ষুদ্ধ হন। তুরস্কের অখন্ডতা ও খেলাফত রক্ষায় মুসলমানদের পক্ষ হতে ব্রিটিশ সরকারের কাছে কঠোরভাষায় স্বারকলিপি পেশ করা হয়। কিন্তু মুসলমানদের </a:t>
            </a:r>
            <a:r>
              <a:rPr lang="bn-IN" sz="3200" b="1" dirty="0" smtClean="0">
                <a:ln w="0"/>
                <a:solidFill>
                  <a:srgbClr val="000000"/>
                </a:solidFill>
                <a:latin typeface="NikoshBAN" panose="02000000000000000000" pitchFamily="2" charset="0"/>
                <a:cs typeface="NikoshBAN" panose="02000000000000000000" pitchFamily="2" charset="0"/>
              </a:rPr>
              <a:t>আবেদন-নিবেদনে</a:t>
            </a:r>
            <a:r>
              <a:rPr lang="bn-IN" sz="3200" dirty="0" smtClean="0">
                <a:ln w="0"/>
                <a:solidFill>
                  <a:srgbClr val="000000"/>
                </a:solidFill>
                <a:latin typeface="NikoshBAN" panose="02000000000000000000" pitchFamily="2" charset="0"/>
                <a:cs typeface="NikoshBAN" panose="02000000000000000000" pitchFamily="2" charset="0"/>
              </a:rPr>
              <a:t> সরকার কোন কর্ণপাত করেননি। ফলে বাধ্য হয়ে ভারতীয় মুসলমানগণ </a:t>
            </a:r>
            <a:r>
              <a:rPr lang="bn-IN" sz="3200" b="1" dirty="0" smtClean="0">
                <a:ln w="0"/>
                <a:solidFill>
                  <a:srgbClr val="000000"/>
                </a:solidFill>
                <a:latin typeface="NikoshBAN" panose="02000000000000000000" pitchFamily="2" charset="0"/>
                <a:cs typeface="NikoshBAN" panose="02000000000000000000" pitchFamily="2" charset="0"/>
              </a:rPr>
              <a:t>১৯১৯ সালের সেপ্টেম্বর মাসে খেলাফত আন্দোলন </a:t>
            </a:r>
            <a:r>
              <a:rPr lang="bn-IN" sz="3200" dirty="0" smtClean="0">
                <a:ln w="0"/>
                <a:solidFill>
                  <a:srgbClr val="000000"/>
                </a:solidFill>
                <a:latin typeface="NikoshBAN" panose="02000000000000000000" pitchFamily="2" charset="0"/>
                <a:cs typeface="NikoshBAN" panose="02000000000000000000" pitchFamily="2" charset="0"/>
              </a:rPr>
              <a:t>শুরু করেন।</a:t>
            </a:r>
            <a:endParaRPr lang="en-US" sz="3200" dirty="0"/>
          </a:p>
        </p:txBody>
      </p:sp>
    </p:spTree>
    <p:extLst>
      <p:ext uri="{BB962C8B-B14F-4D97-AF65-F5344CB8AC3E}">
        <p14:creationId xmlns:p14="http://schemas.microsoft.com/office/powerpoint/2010/main" val="268217092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50419" y="2355274"/>
            <a:ext cx="8641774" cy="3865417"/>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১৯১৯সালের জুলাই মাসে লখনৌতে মুসলিম নেতৃবৃন্দের সমাবেশে বিশিষ্ট ব্যবসায়ী শেঠ মিয়া মুহাম্মদ জান ছোটানীকে সভাপতি ও মাওলানা শওকত আলীকে সেক্রেটারি করে খেলাফত আন্দোলনের কেন্দ্রীয় কমিটি গঠন করেন। পরবর্তীতে ১৯১৯ সালের সেপ্টেম্বর মাসে লখনৌতে অনুষ্টিত “</a:t>
            </a:r>
            <a:r>
              <a:rPr lang="bn-IN" sz="3200" b="1" dirty="0" smtClean="0">
                <a:ln w="0"/>
                <a:solidFill>
                  <a:srgbClr val="000000"/>
                </a:solidFill>
                <a:latin typeface="NikoshBAN" panose="02000000000000000000" pitchFamily="2" charset="0"/>
                <a:cs typeface="NikoshBAN" panose="02000000000000000000" pitchFamily="2" charset="0"/>
              </a:rPr>
              <a:t>অল ইন্ডিয়া মুসলিম কনফারেন্সে</a:t>
            </a:r>
            <a:r>
              <a:rPr lang="bn-IN" sz="3200" dirty="0" smtClean="0">
                <a:ln w="0"/>
                <a:solidFill>
                  <a:srgbClr val="000000"/>
                </a:solidFill>
                <a:latin typeface="NikoshBAN" panose="02000000000000000000" pitchFamily="2" charset="0"/>
                <a:cs typeface="NikoshBAN" panose="02000000000000000000" pitchFamily="2" charset="0"/>
              </a:rPr>
              <a:t>” উপমহাদেশের বিভিন্ন অঞ্চল থেকে আগত আলেম-উলামা,বুদ্ধিজীবি ও নেতৃবৃন্দের উপস্থিতিতে নিমোক্ত প্রস্তাবসমূহ গৃহীত হয়।</a:t>
            </a:r>
          </a:p>
        </p:txBody>
      </p:sp>
      <p:sp>
        <p:nvSpPr>
          <p:cNvPr id="3" name="Horizontal Scroll 2"/>
          <p:cNvSpPr/>
          <p:nvPr/>
        </p:nvSpPr>
        <p:spPr>
          <a:xfrm>
            <a:off x="3089560" y="1371601"/>
            <a:ext cx="5763491" cy="845128"/>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ln w="0"/>
                <a:solidFill>
                  <a:srgbClr val="000000"/>
                </a:solidFill>
                <a:latin typeface="NikoshBAN" panose="02000000000000000000" pitchFamily="2" charset="0"/>
                <a:cs typeface="NikoshBAN" panose="02000000000000000000" pitchFamily="2" charset="0"/>
              </a:rPr>
              <a:t>খেলাফত আন্দোলনের গৃহীত প্রস্তাবসমূহ </a:t>
            </a:r>
            <a:endParaRPr lang="en-US" sz="3600" dirty="0"/>
          </a:p>
        </p:txBody>
      </p:sp>
    </p:spTree>
    <p:extLst>
      <p:ext uri="{BB962C8B-B14F-4D97-AF65-F5344CB8AC3E}">
        <p14:creationId xmlns:p14="http://schemas.microsoft.com/office/powerpoint/2010/main" val="165677355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1782" y="526472"/>
            <a:ext cx="11346873" cy="5902037"/>
          </a:xfrm>
          <a:prstGeom prst="roundRect">
            <a:avLst/>
          </a:prstGeom>
          <a:blipFill>
            <a:blip r:embed="rId2"/>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mj-lt"/>
              <a:buAutoNum type="arabicPeriod"/>
            </a:pPr>
            <a:r>
              <a:rPr lang="bn-IN" sz="3200" dirty="0">
                <a:ln w="0"/>
                <a:solidFill>
                  <a:srgbClr val="000000"/>
                </a:solidFill>
                <a:latin typeface="NikoshBAN" panose="02000000000000000000" pitchFamily="2" charset="0"/>
                <a:cs typeface="NikoshBAN" panose="02000000000000000000" pitchFamily="2" charset="0"/>
              </a:rPr>
              <a:t>তুরস্ক খলিফার ক্ষমতা অক্ষুন্ন রাখা হোক।</a:t>
            </a:r>
          </a:p>
          <a:p>
            <a:pPr marL="514350" indent="-514350">
              <a:buFont typeface="+mj-lt"/>
              <a:buAutoNum type="arabicPeriod"/>
            </a:pPr>
            <a:r>
              <a:rPr lang="bn-IN" sz="3200" dirty="0">
                <a:ln w="0"/>
                <a:solidFill>
                  <a:srgbClr val="000000"/>
                </a:solidFill>
                <a:latin typeface="NikoshBAN" panose="02000000000000000000" pitchFamily="2" charset="0"/>
                <a:cs typeface="NikoshBAN" panose="02000000000000000000" pitchFamily="2" charset="0"/>
              </a:rPr>
              <a:t>তুরস্ক সাম্রাজ্যের বড় বড় অঞ্চল-ইরাক,আরব,ফিলিস্তিন,সিরিয়া আর্মেনিয়া ইত্যাদিকে </a:t>
            </a:r>
            <a:r>
              <a:rPr lang="bn-IN" sz="3200" dirty="0" smtClean="0">
                <a:ln w="0"/>
                <a:solidFill>
                  <a:srgbClr val="000000"/>
                </a:solidFill>
                <a:latin typeface="NikoshBAN" panose="02000000000000000000" pitchFamily="2" charset="0"/>
                <a:cs typeface="NikoshBAN" panose="02000000000000000000" pitchFamily="2" charset="0"/>
              </a:rPr>
              <a:t>তুরস্ক হতে </a:t>
            </a:r>
            <a:r>
              <a:rPr lang="bn-IN" sz="3200" dirty="0">
                <a:ln w="0"/>
                <a:solidFill>
                  <a:srgbClr val="000000"/>
                </a:solidFill>
                <a:latin typeface="NikoshBAN" panose="02000000000000000000" pitchFamily="2" charset="0"/>
                <a:cs typeface="NikoshBAN" panose="02000000000000000000" pitchFamily="2" charset="0"/>
              </a:rPr>
              <a:t>বিচ্ছিন্ন করায় কনফারেন্স অসন্তোষ প্রকাশ করছে, এবং আরব উপদ্বীপকে অনৈসলামিক </a:t>
            </a:r>
            <a:r>
              <a:rPr lang="bn-IN" sz="3200" dirty="0" smtClean="0">
                <a:ln w="0"/>
                <a:solidFill>
                  <a:srgbClr val="000000"/>
                </a:solidFill>
                <a:latin typeface="NikoshBAN" panose="02000000000000000000" pitchFamily="2" charset="0"/>
                <a:cs typeface="NikoshBAN" panose="02000000000000000000" pitchFamily="2" charset="0"/>
              </a:rPr>
              <a:t>কার্যক্রম থেকে </a:t>
            </a:r>
            <a:r>
              <a:rPr lang="bn-IN" sz="3200" dirty="0">
                <a:ln w="0"/>
                <a:solidFill>
                  <a:srgbClr val="000000"/>
                </a:solidFill>
                <a:latin typeface="NikoshBAN" panose="02000000000000000000" pitchFamily="2" charset="0"/>
                <a:cs typeface="NikoshBAN" panose="02000000000000000000" pitchFamily="2" charset="0"/>
              </a:rPr>
              <a:t>মুক্তা রাখা হোক।</a:t>
            </a:r>
          </a:p>
          <a:p>
            <a:pPr marL="514350" indent="-514350">
              <a:buFont typeface="+mj-lt"/>
              <a:buAutoNum type="arabicPeriod"/>
            </a:pPr>
            <a:r>
              <a:rPr lang="bn-IN" sz="3200" dirty="0">
                <a:ln w="0"/>
                <a:solidFill>
                  <a:srgbClr val="000000"/>
                </a:solidFill>
                <a:latin typeface="NikoshBAN" panose="02000000000000000000" pitchFamily="2" charset="0"/>
                <a:cs typeface="NikoshBAN" panose="02000000000000000000" pitchFamily="2" charset="0"/>
              </a:rPr>
              <a:t>থ্রেস এশিয়া মাইনরকে তুর্কি শাসনাধীনে রাখা হোক এবং কনষ্টান্টিনোপলে পুর্ববৎ তুরস্ক সাম্রাজ্যের রাজধানী রাখা হোক।</a:t>
            </a:r>
          </a:p>
          <a:p>
            <a:pPr marL="514350" indent="-514350">
              <a:buFont typeface="+mj-lt"/>
              <a:buAutoNum type="arabicPeriod"/>
            </a:pPr>
            <a:r>
              <a:rPr lang="bn-IN" sz="3200" dirty="0">
                <a:ln w="0"/>
                <a:solidFill>
                  <a:srgbClr val="000000"/>
                </a:solidFill>
                <a:latin typeface="NikoshBAN" panose="02000000000000000000" pitchFamily="2" charset="0"/>
                <a:cs typeface="NikoshBAN" panose="02000000000000000000" pitchFamily="2" charset="0"/>
              </a:rPr>
              <a:t>স্মার্ণা থেকে গ্রিকদের বহিস্কার এবং তাদের প্রতি অত্যাচার করার জন্য সভা দুঃখ প্রকাশ করছে।</a:t>
            </a:r>
          </a:p>
          <a:p>
            <a:pPr marL="514350" indent="-514350">
              <a:buFont typeface="+mj-lt"/>
              <a:buAutoNum type="arabicPeriod"/>
            </a:pPr>
            <a:r>
              <a:rPr lang="bn-IN" sz="3200" dirty="0">
                <a:ln w="0"/>
                <a:solidFill>
                  <a:srgbClr val="000000"/>
                </a:solidFill>
                <a:latin typeface="NikoshBAN" panose="02000000000000000000" pitchFamily="2" charset="0"/>
                <a:cs typeface="NikoshBAN" panose="02000000000000000000" pitchFamily="2" charset="0"/>
              </a:rPr>
              <a:t>উপরিউক্ত ৪টি সিদ্ধান্ত ভাইসরয়ের নিকট পাঠানো এবং তাঁর সুপারিশসহ প্রস্তাবগুলো ইম্পীরিয়্যাল গভর্নমেন্টের নিকট পৌছানোর অনুরোধ করা হয়।</a:t>
            </a:r>
          </a:p>
          <a:p>
            <a:pPr marL="514350" indent="-514350">
              <a:buFont typeface="+mj-lt"/>
              <a:buAutoNum type="arabicPeriod"/>
            </a:pPr>
            <a:r>
              <a:rPr lang="bn-IN" sz="3200" b="1" dirty="0">
                <a:ln w="0"/>
                <a:solidFill>
                  <a:srgbClr val="FF0000"/>
                </a:solidFill>
                <a:latin typeface="NikoshBAN" panose="02000000000000000000" pitchFamily="2" charset="0"/>
                <a:cs typeface="NikoshBAN" panose="02000000000000000000" pitchFamily="2" charset="0"/>
              </a:rPr>
              <a:t>১৭ অক্টোবর ১৯১৯ </a:t>
            </a:r>
            <a:r>
              <a:rPr lang="bn-IN" sz="3200" dirty="0" smtClean="0">
                <a:ln w="0"/>
                <a:solidFill>
                  <a:srgbClr val="000000"/>
                </a:solidFill>
                <a:latin typeface="NikoshBAN" panose="02000000000000000000" pitchFamily="2" charset="0"/>
                <a:cs typeface="NikoshBAN" panose="02000000000000000000" pitchFamily="2" charset="0"/>
              </a:rPr>
              <a:t>ভারতীয় </a:t>
            </a:r>
            <a:r>
              <a:rPr lang="bn-IN" sz="3200" dirty="0">
                <a:ln w="0"/>
                <a:solidFill>
                  <a:srgbClr val="000000"/>
                </a:solidFill>
                <a:latin typeface="NikoshBAN" panose="02000000000000000000" pitchFamily="2" charset="0"/>
                <a:cs typeface="NikoshBAN" panose="02000000000000000000" pitchFamily="2" charset="0"/>
              </a:rPr>
              <a:t>উপমহাদেশে তুরস্কের জন্য </a:t>
            </a:r>
            <a:r>
              <a:rPr lang="bn-IN" sz="3200" dirty="0" smtClean="0">
                <a:ln w="0"/>
                <a:solidFill>
                  <a:srgbClr val="000000"/>
                </a:solidFill>
                <a:latin typeface="NikoshBAN" panose="02000000000000000000" pitchFamily="2" charset="0"/>
                <a:cs typeface="NikoshBAN" panose="02000000000000000000" pitchFamily="2" charset="0"/>
              </a:rPr>
              <a:t>সভা-সমাবেশসহ </a:t>
            </a:r>
            <a:r>
              <a:rPr lang="bn-IN" sz="3200" dirty="0">
                <a:ln w="0"/>
                <a:solidFill>
                  <a:srgbClr val="000000"/>
                </a:solidFill>
                <a:latin typeface="NikoshBAN" panose="02000000000000000000" pitchFamily="2" charset="0"/>
                <a:cs typeface="NikoshBAN" panose="02000000000000000000" pitchFamily="2" charset="0"/>
              </a:rPr>
              <a:t>দোয়া </a:t>
            </a:r>
            <a:r>
              <a:rPr lang="bn-IN" sz="3200" dirty="0" smtClean="0">
                <a:ln w="0"/>
                <a:solidFill>
                  <a:srgbClr val="000000"/>
                </a:solidFill>
                <a:latin typeface="NikoshBAN" panose="02000000000000000000" pitchFamily="2" charset="0"/>
                <a:cs typeface="NikoshBAN" panose="02000000000000000000" pitchFamily="2" charset="0"/>
              </a:rPr>
              <a:t>দিবস ও </a:t>
            </a:r>
            <a:r>
              <a:rPr lang="bn-IN" sz="3200" dirty="0">
                <a:ln w="0"/>
                <a:solidFill>
                  <a:srgbClr val="000000"/>
                </a:solidFill>
                <a:latin typeface="NikoshBAN" panose="02000000000000000000" pitchFamily="2" charset="0"/>
                <a:cs typeface="NikoshBAN" panose="02000000000000000000" pitchFamily="2" charset="0"/>
              </a:rPr>
              <a:t>খিলাফত দিবস পালন করা হোক। </a:t>
            </a:r>
            <a:r>
              <a:rPr lang="bn-IN" sz="3200" dirty="0" smtClean="0">
                <a:ln w="0"/>
                <a:solidFill>
                  <a:srgbClr val="000000"/>
                </a:solidFill>
                <a:latin typeface="NikoshBAN" panose="02000000000000000000" pitchFamily="2" charset="0"/>
                <a:cs typeface="NikoshBAN" panose="02000000000000000000" pitchFamily="2" charset="0"/>
              </a:rPr>
              <a:t> </a:t>
            </a:r>
            <a:endParaRPr lang="en-US" sz="3200" dirty="0"/>
          </a:p>
        </p:txBody>
      </p:sp>
    </p:spTree>
    <p:extLst>
      <p:ext uri="{BB962C8B-B14F-4D97-AF65-F5344CB8AC3E}">
        <p14:creationId xmlns:p14="http://schemas.microsoft.com/office/powerpoint/2010/main" val="197779361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18099" y="650295"/>
            <a:ext cx="6832887" cy="5861341"/>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w="0"/>
                <a:solidFill>
                  <a:srgbClr val="000000"/>
                </a:solidFill>
                <a:latin typeface="NikoshBAN" panose="02000000000000000000" pitchFamily="2" charset="0"/>
                <a:cs typeface="NikoshBAN" panose="02000000000000000000" pitchFamily="2" charset="0"/>
              </a:rPr>
              <a:t>অল ইন্ডিয়া মুসলিম </a:t>
            </a:r>
            <a:r>
              <a:rPr lang="bn-IN" sz="3200" dirty="0" smtClean="0">
                <a:ln w="0"/>
                <a:solidFill>
                  <a:srgbClr val="000000"/>
                </a:solidFill>
                <a:latin typeface="NikoshBAN" panose="02000000000000000000" pitchFamily="2" charset="0"/>
                <a:cs typeface="NikoshBAN" panose="02000000000000000000" pitchFamily="2" charset="0"/>
              </a:rPr>
              <a:t>কনফারেন্সে</a:t>
            </a:r>
            <a:r>
              <a:rPr lang="en-US" sz="3200" dirty="0" smtClean="0">
                <a:ln w="0"/>
                <a:solidFill>
                  <a:srgbClr val="000000"/>
                </a:solidFill>
                <a:latin typeface="NikoshBAN" panose="02000000000000000000" pitchFamily="2" charset="0"/>
                <a:cs typeface="NikoshBAN" panose="02000000000000000000" pitchFamily="2" charset="0"/>
              </a:rPr>
              <a:t>র </a:t>
            </a:r>
            <a:r>
              <a:rPr lang="bn-IN" sz="3200" dirty="0" smtClean="0">
                <a:ln w="0"/>
                <a:solidFill>
                  <a:srgbClr val="000000"/>
                </a:solidFill>
                <a:latin typeface="NikoshBAN" panose="02000000000000000000" pitchFamily="2" charset="0"/>
                <a:cs typeface="NikoshBAN" panose="02000000000000000000" pitchFamily="2" charset="0"/>
              </a:rPr>
              <a:t>সিদ্ধান্ত অনুসারে </a:t>
            </a:r>
            <a:r>
              <a:rPr lang="bn-IN" sz="3200" b="1" dirty="0" smtClean="0">
                <a:ln w="0"/>
                <a:solidFill>
                  <a:srgbClr val="FF0000"/>
                </a:solidFill>
                <a:latin typeface="NikoshBAN" panose="02000000000000000000" pitchFamily="2" charset="0"/>
                <a:cs typeface="NikoshBAN" panose="02000000000000000000" pitchFamily="2" charset="0"/>
              </a:rPr>
              <a:t>১৯১৯সালের ১৭অক্টোবর</a:t>
            </a:r>
            <a:r>
              <a:rPr lang="bn-IN" sz="3200" dirty="0" smtClean="0">
                <a:ln w="0"/>
                <a:solidFill>
                  <a:srgbClr val="000000"/>
                </a:solidFill>
                <a:latin typeface="NikoshBAN" panose="02000000000000000000" pitchFamily="2" charset="0"/>
                <a:cs typeface="NikoshBAN" panose="02000000000000000000" pitchFamily="2" charset="0"/>
              </a:rPr>
              <a:t> শুক্রবার ভারতীয় উপমহাদেশে হরতালসহ প্রথম </a:t>
            </a:r>
            <a:r>
              <a:rPr lang="bn-IN" sz="3200" b="1" dirty="0" smtClean="0">
                <a:ln w="0"/>
                <a:solidFill>
                  <a:srgbClr val="000000"/>
                </a:solidFill>
                <a:latin typeface="NikoshBAN" panose="02000000000000000000" pitchFamily="2" charset="0"/>
                <a:cs typeface="NikoshBAN" panose="02000000000000000000" pitchFamily="2" charset="0"/>
              </a:rPr>
              <a:t>‘খেলাফত দিবস’ </a:t>
            </a:r>
            <a:r>
              <a:rPr lang="bn-IN" sz="3200" dirty="0" smtClean="0">
                <a:ln w="0"/>
                <a:solidFill>
                  <a:srgbClr val="000000"/>
                </a:solidFill>
                <a:latin typeface="NikoshBAN" panose="02000000000000000000" pitchFamily="2" charset="0"/>
                <a:cs typeface="NikoshBAN" panose="02000000000000000000" pitchFamily="2" charset="0"/>
              </a:rPr>
              <a:t>পালন করা হয়।</a:t>
            </a:r>
            <a:r>
              <a:rPr lang="en-US" sz="3200" dirty="0" smtClean="0">
                <a:ln w="0"/>
                <a:solidFill>
                  <a:srgbClr val="000000"/>
                </a:solidFill>
                <a:latin typeface="NikoshBAN" panose="02000000000000000000" pitchFamily="2" charset="0"/>
                <a:cs typeface="NikoshBAN" panose="02000000000000000000" pitchFamily="2" charset="0"/>
              </a:rPr>
              <a:t> </a:t>
            </a:r>
            <a:r>
              <a:rPr lang="en-US" sz="3200" b="1" dirty="0" smtClean="0">
                <a:ln w="0"/>
                <a:solidFill>
                  <a:srgbClr val="FF0000"/>
                </a:solidFill>
                <a:latin typeface="NikoshBAN" panose="02000000000000000000" pitchFamily="2" charset="0"/>
                <a:cs typeface="NikoshBAN" panose="02000000000000000000" pitchFamily="2" charset="0"/>
              </a:rPr>
              <a:t>১৯১৯সালের ২৩-২৪নভেম্বর </a:t>
            </a:r>
            <a:r>
              <a:rPr lang="bn-IN" sz="3200" dirty="0" smtClean="0">
                <a:ln w="0"/>
                <a:solidFill>
                  <a:srgbClr val="000000"/>
                </a:solidFill>
                <a:latin typeface="NikoshBAN" panose="02000000000000000000" pitchFamily="2" charset="0"/>
                <a:cs typeface="NikoshBAN" panose="02000000000000000000" pitchFamily="2" charset="0"/>
              </a:rPr>
              <a:t>দিল্লিতে কেন্দ্রীয় কমিটির অধিবেশনের প্রথম দিবসে </a:t>
            </a:r>
            <a:r>
              <a:rPr lang="bn-IN" sz="3200" b="1" dirty="0" smtClean="0">
                <a:ln w="0"/>
                <a:solidFill>
                  <a:srgbClr val="000000"/>
                </a:solidFill>
                <a:latin typeface="NikoshBAN" panose="02000000000000000000" pitchFamily="2" charset="0"/>
                <a:cs typeface="NikoshBAN" panose="02000000000000000000" pitchFamily="2" charset="0"/>
              </a:rPr>
              <a:t>এ,কে,ফজলুল হক </a:t>
            </a:r>
            <a:r>
              <a:rPr lang="bn-IN" sz="3200" dirty="0" smtClean="0">
                <a:ln w="0"/>
                <a:solidFill>
                  <a:srgbClr val="000000"/>
                </a:solidFill>
                <a:latin typeface="NikoshBAN" panose="02000000000000000000" pitchFamily="2" charset="0"/>
                <a:cs typeface="NikoshBAN" panose="02000000000000000000" pitchFamily="2" charset="0"/>
              </a:rPr>
              <a:t>এবং দ্বিতীয় দিবসে </a:t>
            </a:r>
            <a:r>
              <a:rPr lang="bn-IN" sz="3200" b="1" dirty="0" smtClean="0">
                <a:ln w="0"/>
                <a:solidFill>
                  <a:srgbClr val="000000"/>
                </a:solidFill>
                <a:latin typeface="NikoshBAN" panose="02000000000000000000" pitchFamily="2" charset="0"/>
                <a:cs typeface="NikoshBAN" panose="02000000000000000000" pitchFamily="2" charset="0"/>
              </a:rPr>
              <a:t>মহাত্মা গান্ধী </a:t>
            </a:r>
            <a:r>
              <a:rPr lang="bn-IN" sz="3200" dirty="0" smtClean="0">
                <a:ln w="0"/>
                <a:solidFill>
                  <a:srgbClr val="000000"/>
                </a:solidFill>
                <a:latin typeface="NikoshBAN" panose="02000000000000000000" pitchFamily="2" charset="0"/>
                <a:cs typeface="NikoshBAN" panose="02000000000000000000" pitchFamily="2" charset="0"/>
              </a:rPr>
              <a:t>সভাপতিত্ব করেন। খিলাফত আন্দোলনের দাবি মেনে না নিলে </a:t>
            </a:r>
            <a:r>
              <a:rPr lang="bn-IN" sz="3200" b="1" dirty="0" smtClean="0">
                <a:ln w="0"/>
                <a:solidFill>
                  <a:srgbClr val="000000"/>
                </a:solidFill>
                <a:latin typeface="NikoshBAN" panose="02000000000000000000" pitchFamily="2" charset="0"/>
                <a:cs typeface="NikoshBAN" panose="02000000000000000000" pitchFamily="2" charset="0"/>
              </a:rPr>
              <a:t>ব্রিটিশ পণ্য বর্জন করা হবে এবং অসহযোগ আন্দোলন পরিচালিত</a:t>
            </a:r>
            <a:r>
              <a:rPr lang="bn-IN" sz="3200" dirty="0" smtClean="0">
                <a:ln w="0"/>
                <a:solidFill>
                  <a:srgbClr val="000000"/>
                </a:solidFill>
                <a:latin typeface="NikoshBAN" panose="02000000000000000000" pitchFamily="2" charset="0"/>
                <a:cs typeface="NikoshBAN" panose="02000000000000000000" pitchFamily="2" charset="0"/>
              </a:rPr>
              <a:t> হবে বলেও সভায় প্রস্তাব পাস করা হয়। সুমিত সরকার বলেন, “উপমহাদেশের রাজনীতিতে ওটাই ছিল অসহযোগের সর্বপ্রথম আহবান।”</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050" y="1025235"/>
            <a:ext cx="2139232" cy="24098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63" y="1025236"/>
            <a:ext cx="1995055" cy="2409824"/>
          </a:xfrm>
          <a:prstGeom prst="rect">
            <a:avLst/>
          </a:prstGeom>
        </p:spPr>
      </p:pic>
      <p:sp>
        <p:nvSpPr>
          <p:cNvPr id="6" name="TextBox 5"/>
          <p:cNvSpPr txBox="1"/>
          <p:nvPr/>
        </p:nvSpPr>
        <p:spPr>
          <a:xfrm>
            <a:off x="360215" y="3580965"/>
            <a:ext cx="2250067" cy="369332"/>
          </a:xfrm>
          <a:prstGeom prst="rect">
            <a:avLst/>
          </a:prstGeom>
          <a:noFill/>
        </p:spPr>
        <p:txBody>
          <a:bodyPr wrap="square" rtlCol="0">
            <a:prstTxWarp prst="textPlain">
              <a:avLst/>
            </a:prstTxWarp>
            <a:spAutoFit/>
          </a:bodyPr>
          <a:lstStyle/>
          <a:p>
            <a:pPr algn="ctr"/>
            <a:r>
              <a:rPr lang="bn-IN" b="1" dirty="0">
                <a:ln w="0"/>
                <a:solidFill>
                  <a:srgbClr val="000000"/>
                </a:solidFill>
                <a:latin typeface="NikoshBAN" panose="02000000000000000000" pitchFamily="2" charset="0"/>
                <a:cs typeface="NikoshBAN" panose="02000000000000000000" pitchFamily="2" charset="0"/>
              </a:rPr>
              <a:t>এ,কে,ফজলুল হক</a:t>
            </a:r>
            <a:endParaRPr lang="en-US" dirty="0"/>
          </a:p>
        </p:txBody>
      </p:sp>
      <p:sp>
        <p:nvSpPr>
          <p:cNvPr id="7" name="TextBox 6"/>
          <p:cNvSpPr txBox="1"/>
          <p:nvPr/>
        </p:nvSpPr>
        <p:spPr>
          <a:xfrm>
            <a:off x="9650986" y="3435060"/>
            <a:ext cx="2347049" cy="369332"/>
          </a:xfrm>
          <a:prstGeom prst="rect">
            <a:avLst/>
          </a:prstGeom>
          <a:noFill/>
        </p:spPr>
        <p:txBody>
          <a:bodyPr wrap="square" rtlCol="0">
            <a:prstTxWarp prst="textPlain">
              <a:avLst/>
            </a:prstTxWarp>
            <a:spAutoFit/>
          </a:bodyPr>
          <a:lstStyle/>
          <a:p>
            <a:pPr algn="ctr"/>
            <a:r>
              <a:rPr lang="bn-IN" b="1" dirty="0">
                <a:ln w="0"/>
                <a:solidFill>
                  <a:srgbClr val="000000"/>
                </a:solidFill>
                <a:latin typeface="NikoshBAN" panose="02000000000000000000" pitchFamily="2" charset="0"/>
                <a:cs typeface="NikoshBAN" panose="02000000000000000000" pitchFamily="2" charset="0"/>
              </a:rPr>
              <a:t>মহাত্মা গান্ধী</a:t>
            </a:r>
            <a:endParaRPr lang="en-US" dirty="0"/>
          </a:p>
        </p:txBody>
      </p:sp>
    </p:spTree>
    <p:extLst>
      <p:ext uri="{BB962C8B-B14F-4D97-AF65-F5344CB8AC3E}">
        <p14:creationId xmlns:p14="http://schemas.microsoft.com/office/powerpoint/2010/main" val="31599018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415638" y="1233053"/>
            <a:ext cx="2604655" cy="9698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আন্দোলনের তীব্রতা ও সরকারের দমননীতি</a:t>
            </a:r>
            <a:endParaRPr lang="en-US" dirty="0"/>
          </a:p>
        </p:txBody>
      </p:sp>
      <p:sp>
        <p:nvSpPr>
          <p:cNvPr id="4" name="Rounded Rectangle 3"/>
          <p:cNvSpPr/>
          <p:nvPr/>
        </p:nvSpPr>
        <p:spPr>
          <a:xfrm>
            <a:off x="3131129" y="1233053"/>
            <a:ext cx="8686800" cy="5167745"/>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ln w="0"/>
                <a:solidFill>
                  <a:srgbClr val="000000"/>
                </a:solidFill>
                <a:latin typeface="NikoshBAN" panose="02000000000000000000" pitchFamily="2" charset="0"/>
                <a:cs typeface="NikoshBAN" panose="02000000000000000000" pitchFamily="2" charset="0"/>
              </a:rPr>
              <a:t>১৯২১সালের শুরুতে খেলাফত ও অসহযোগ আন্দোলন ব্যাপক আকার ধারণ করে। </a:t>
            </a:r>
          </a:p>
          <a:p>
            <a:pPr marL="457200" indent="-457200">
              <a:buFont typeface="Wingdings" panose="05000000000000000000" pitchFamily="2" charset="2"/>
              <a:buChar char="Ø"/>
            </a:pPr>
            <a:r>
              <a:rPr lang="bn-IN" sz="2800" dirty="0" smtClean="0">
                <a:ln w="0"/>
                <a:solidFill>
                  <a:srgbClr val="000000"/>
                </a:solidFill>
                <a:latin typeface="NikoshBAN" panose="02000000000000000000" pitchFamily="2" charset="0"/>
                <a:cs typeface="NikoshBAN" panose="02000000000000000000" pitchFamily="2" charset="0"/>
              </a:rPr>
              <a:t>ছাত্র-ছাত্রীরা শিক্ষা প্রতিষ্ঠান বর্জন করে। </a:t>
            </a:r>
          </a:p>
          <a:p>
            <a:pPr marL="457200" indent="-457200">
              <a:buFont typeface="Wingdings" panose="05000000000000000000" pitchFamily="2" charset="2"/>
              <a:buChar char="Ø"/>
            </a:pPr>
            <a:r>
              <a:rPr lang="bn-IN" sz="2800" dirty="0" smtClean="0">
                <a:ln w="0"/>
                <a:solidFill>
                  <a:srgbClr val="000000"/>
                </a:solidFill>
                <a:latin typeface="NikoshBAN" panose="02000000000000000000" pitchFamily="2" charset="0"/>
                <a:cs typeface="NikoshBAN" panose="02000000000000000000" pitchFamily="2" charset="0"/>
              </a:rPr>
              <a:t>শ্রমিকেরা কল-কারখান ত্যাগ করে।</a:t>
            </a:r>
          </a:p>
          <a:p>
            <a:pPr marL="457200" indent="-457200">
              <a:buFont typeface="Wingdings" panose="05000000000000000000" pitchFamily="2" charset="2"/>
              <a:buChar char="Ø"/>
            </a:pPr>
            <a:r>
              <a:rPr lang="bn-IN" sz="2800" dirty="0" smtClean="0">
                <a:ln w="0"/>
                <a:solidFill>
                  <a:srgbClr val="000000"/>
                </a:solidFill>
                <a:latin typeface="NikoshBAN" panose="02000000000000000000" pitchFamily="2" charset="0"/>
                <a:cs typeface="NikoshBAN" panose="02000000000000000000" pitchFamily="2" charset="0"/>
              </a:rPr>
              <a:t>সরকারি চাকুরিজীবীরা চাকরিতে ইস্তফা দেয় বা অনুপস্থিত থাকে।</a:t>
            </a:r>
          </a:p>
          <a:p>
            <a:pPr marL="457200" indent="-457200">
              <a:buFont typeface="Wingdings" panose="05000000000000000000" pitchFamily="2" charset="2"/>
              <a:buChar char="Ø"/>
            </a:pPr>
            <a:r>
              <a:rPr lang="bn-IN" sz="2800" dirty="0" smtClean="0">
                <a:ln w="0"/>
                <a:solidFill>
                  <a:srgbClr val="000000"/>
                </a:solidFill>
                <a:latin typeface="NikoshBAN" panose="02000000000000000000" pitchFamily="2" charset="0"/>
                <a:cs typeface="NikoshBAN" panose="02000000000000000000" pitchFamily="2" charset="0"/>
              </a:rPr>
              <a:t>আইনজীবীরা আদালত বর্জন করেন।</a:t>
            </a:r>
          </a:p>
          <a:p>
            <a:pPr marL="457200" indent="-457200">
              <a:buFont typeface="Wingdings" panose="05000000000000000000" pitchFamily="2" charset="2"/>
              <a:buChar char="Ø"/>
            </a:pPr>
            <a:r>
              <a:rPr lang="bn-IN" sz="2800" dirty="0" smtClean="0">
                <a:ln w="0"/>
                <a:solidFill>
                  <a:srgbClr val="000000"/>
                </a:solidFill>
                <a:latin typeface="NikoshBAN" panose="02000000000000000000" pitchFamily="2" charset="0"/>
                <a:cs typeface="NikoshBAN" panose="02000000000000000000" pitchFamily="2" charset="0"/>
              </a:rPr>
              <a:t>বিদেশী পণ্য বর্জন ও দেশী পণ্য ব্যবহার করে।</a:t>
            </a:r>
          </a:p>
          <a:p>
            <a:pPr marL="457200" indent="-457200">
              <a:buFont typeface="Wingdings" panose="05000000000000000000" pitchFamily="2" charset="2"/>
              <a:buChar char="Ø"/>
            </a:pPr>
            <a:r>
              <a:rPr lang="bn-IN" sz="2800" dirty="0" smtClean="0">
                <a:ln w="0"/>
                <a:solidFill>
                  <a:srgbClr val="000000"/>
                </a:solidFill>
                <a:latin typeface="NikoshBAN" panose="02000000000000000000" pitchFamily="2" charset="0"/>
                <a:cs typeface="NikoshBAN" panose="02000000000000000000" pitchFamily="2" charset="0"/>
              </a:rPr>
              <a:t>ভারতকে ‘দারুল হারব’ঘোষণা করে মুসলমানেরা ভারত ত্যাগ করে আফগানিস্থানে চলে যায়।</a:t>
            </a:r>
          </a:p>
          <a:p>
            <a:pPr marL="457200" indent="-457200">
              <a:buFont typeface="Wingdings" panose="05000000000000000000" pitchFamily="2" charset="2"/>
              <a:buChar char="Ø"/>
            </a:pPr>
            <a:r>
              <a:rPr lang="bn-IN" sz="2800" dirty="0" smtClean="0">
                <a:ln w="0"/>
                <a:solidFill>
                  <a:srgbClr val="000000"/>
                </a:solidFill>
                <a:latin typeface="NikoshBAN" panose="02000000000000000000" pitchFamily="2" charset="0"/>
                <a:cs typeface="NikoshBAN" panose="02000000000000000000" pitchFamily="2" charset="0"/>
              </a:rPr>
              <a:t>মুসলমান সেনারা সেনাবাহিনী ত্যাগ করার হুমকি দেয়।  </a:t>
            </a:r>
          </a:p>
          <a:p>
            <a:r>
              <a:rPr lang="bn-IN" sz="2800" dirty="0" smtClean="0">
                <a:ln w="0"/>
                <a:solidFill>
                  <a:srgbClr val="000000"/>
                </a:solidFill>
                <a:latin typeface="NikoshBAN" panose="02000000000000000000" pitchFamily="2" charset="0"/>
                <a:cs typeface="NikoshBAN" panose="02000000000000000000" pitchFamily="2" charset="0"/>
              </a:rPr>
              <a:t>এমতাবস্থায় </a:t>
            </a:r>
            <a:r>
              <a:rPr lang="bn-IN" sz="2800" dirty="0">
                <a:ln w="0"/>
                <a:solidFill>
                  <a:srgbClr val="000000"/>
                </a:solidFill>
                <a:latin typeface="NikoshBAN" panose="02000000000000000000" pitchFamily="2" charset="0"/>
                <a:cs typeface="NikoshBAN" panose="02000000000000000000" pitchFamily="2" charset="0"/>
              </a:rPr>
              <a:t>ব্রিটিশ সরকার </a:t>
            </a:r>
            <a:r>
              <a:rPr lang="bn-IN" sz="2800" dirty="0" smtClean="0">
                <a:ln w="0"/>
                <a:solidFill>
                  <a:srgbClr val="000000"/>
                </a:solidFill>
                <a:latin typeface="NikoshBAN" panose="02000000000000000000" pitchFamily="2" charset="0"/>
                <a:cs typeface="NikoshBAN" panose="02000000000000000000" pitchFamily="2" charset="0"/>
              </a:rPr>
              <a:t>ভীত হয়ে চরম দমন নীতি চালিয়ে হাজার হাজার লোককে গ্রেফতার করে। অনেকে আবার স্বেচ্ছায় কারাবরণ করে। </a:t>
            </a:r>
            <a:endParaRPr lang="en-US" sz="2800" dirty="0"/>
          </a:p>
        </p:txBody>
      </p:sp>
    </p:spTree>
    <p:extLst>
      <p:ext uri="{BB962C8B-B14F-4D97-AF65-F5344CB8AC3E}">
        <p14:creationId xmlns:p14="http://schemas.microsoft.com/office/powerpoint/2010/main" val="41283550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animEffect transition="in" filter="fade">
                                      <p:cBhvr>
                                        <p:cTn id="70" dur="1000"/>
                                        <p:tgtEl>
                                          <p:spTgt spid="4">
                                            <p:txEl>
                                              <p:pRg st="8" end="8"/>
                                            </p:txEl>
                                          </p:spTgt>
                                        </p:tgtEl>
                                      </p:cBhvr>
                                    </p:animEffect>
                                    <p:anim calcmode="lin" valueType="num">
                                      <p:cBhvr>
                                        <p:cTn id="7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19053" y="332509"/>
            <a:ext cx="4752111" cy="5818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000000"/>
                </a:solidFill>
                <a:latin typeface="NikoshBAN" panose="02000000000000000000" pitchFamily="2" charset="0"/>
                <a:cs typeface="NikoshBAN" panose="02000000000000000000" pitchFamily="2" charset="0"/>
              </a:rPr>
              <a:t>খেলাফত আন্দোলনের </a:t>
            </a:r>
            <a:r>
              <a:rPr lang="bn-IN" b="1" dirty="0" smtClean="0">
                <a:ln w="0"/>
                <a:solidFill>
                  <a:srgbClr val="000000"/>
                </a:solidFill>
                <a:latin typeface="NikoshBAN" panose="02000000000000000000" pitchFamily="2" charset="0"/>
                <a:cs typeface="NikoshBAN" panose="02000000000000000000" pitchFamily="2" charset="0"/>
              </a:rPr>
              <a:t>ব্যর্থতার</a:t>
            </a:r>
            <a:r>
              <a:rPr lang="en-US" b="1" dirty="0" smtClean="0">
                <a:ln w="0"/>
                <a:solidFill>
                  <a:srgbClr val="000000"/>
                </a:solidFill>
                <a:latin typeface="NikoshBAN" panose="02000000000000000000" pitchFamily="2" charset="0"/>
                <a:cs typeface="NikoshBAN" panose="02000000000000000000" pitchFamily="2" charset="0"/>
              </a:rPr>
              <a:t> </a:t>
            </a:r>
            <a:r>
              <a:rPr lang="bn-IN" b="1" dirty="0">
                <a:ln w="0"/>
                <a:solidFill>
                  <a:srgbClr val="000000"/>
                </a:solidFill>
                <a:latin typeface="NikoshBAN" panose="02000000000000000000" pitchFamily="2" charset="0"/>
                <a:cs typeface="NikoshBAN" panose="02000000000000000000" pitchFamily="2" charset="0"/>
              </a:rPr>
              <a:t>কারণ</a:t>
            </a:r>
            <a:endParaRPr lang="en-US" dirty="0"/>
          </a:p>
        </p:txBody>
      </p:sp>
      <p:sp>
        <p:nvSpPr>
          <p:cNvPr id="4" name="Snip Diagonal Corner Rectangle 3"/>
          <p:cNvSpPr/>
          <p:nvPr/>
        </p:nvSpPr>
        <p:spPr>
          <a:xfrm>
            <a:off x="415637" y="1219200"/>
            <a:ext cx="11222182" cy="5112327"/>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n w="0"/>
                <a:solidFill>
                  <a:srgbClr val="000000"/>
                </a:solidFill>
                <a:latin typeface="NikoshBAN" panose="02000000000000000000" pitchFamily="2" charset="0"/>
                <a:cs typeface="NikoshBAN" panose="02000000000000000000" pitchFamily="2" charset="0"/>
              </a:rPr>
              <a:t>খেলাফত আন্দোলনের তীব্রতা ১৯২০খ্রিঃ-১৯২২খ্রিঃ পর্যন্ত ব্যাপক আকারে বৃদ্ধি পায়। কিন্তু শেষ পর্যন্ত বিভিন্ন কারণে তা দুর্বল হয়ে পড়ে এবং ১৯২৪খ্রিঃ এর চুড়ান্ত পরিসমাপ্তি ঘটে। খেলাফত আন্দোলনের ব্যর্থতার</a:t>
            </a:r>
            <a:r>
              <a:rPr lang="en-US" sz="3200" dirty="0">
                <a:ln w="0"/>
                <a:solidFill>
                  <a:srgbClr val="000000"/>
                </a:solidFill>
                <a:latin typeface="NikoshBAN" panose="02000000000000000000" pitchFamily="2" charset="0"/>
                <a:cs typeface="NikoshBAN" panose="02000000000000000000" pitchFamily="2" charset="0"/>
              </a:rPr>
              <a:t> </a:t>
            </a:r>
            <a:r>
              <a:rPr lang="bn-IN" sz="3200" dirty="0">
                <a:ln w="0"/>
                <a:solidFill>
                  <a:srgbClr val="000000"/>
                </a:solidFill>
                <a:latin typeface="NikoshBAN" panose="02000000000000000000" pitchFamily="2" charset="0"/>
                <a:cs typeface="NikoshBAN" panose="02000000000000000000" pitchFamily="2" charset="0"/>
              </a:rPr>
              <a:t>কারণগুলো যথাঃ-</a:t>
            </a:r>
          </a:p>
          <a:p>
            <a:r>
              <a:rPr lang="bn-IN" sz="3200" b="1" dirty="0">
                <a:ln w="0"/>
                <a:solidFill>
                  <a:srgbClr val="000000"/>
                </a:solidFill>
                <a:latin typeface="NikoshBAN" panose="02000000000000000000" pitchFamily="2" charset="0"/>
                <a:cs typeface="NikoshBAN" panose="02000000000000000000" pitchFamily="2" charset="0"/>
              </a:rPr>
              <a:t>প্রথমতঃ-</a:t>
            </a:r>
            <a:r>
              <a:rPr lang="bn-IN" sz="3200" dirty="0">
                <a:ln w="0"/>
                <a:solidFill>
                  <a:srgbClr val="000000"/>
                </a:solidFill>
                <a:latin typeface="NikoshBAN" panose="02000000000000000000" pitchFamily="2" charset="0"/>
                <a:cs typeface="NikoshBAN" panose="02000000000000000000" pitchFamily="2" charset="0"/>
              </a:rPr>
              <a:t> </a:t>
            </a:r>
            <a:r>
              <a:rPr lang="bn-IN" sz="2800" dirty="0">
                <a:ln w="0"/>
                <a:solidFill>
                  <a:srgbClr val="000000"/>
                </a:solidFill>
                <a:latin typeface="NikoshBAN" panose="02000000000000000000" pitchFamily="2" charset="0"/>
                <a:cs typeface="NikoshBAN" panose="02000000000000000000" pitchFamily="2" charset="0"/>
              </a:rPr>
              <a:t>খেলাফত ও অসহযোগ আন্দোলনের যুগ্ম নেতা মহাত্মা গান্ধী সাম্প্রদায়িক দাঙ্গা ও লুটতরাজের প্রতিবাদে অসহযোগ আন্দোলনের নেতৃত্ব দানে অসম্মতি জ্ঞাপন করলে খেলাফত আন্দোলন দুর্বল হয়ে পড়ে।</a:t>
            </a:r>
          </a:p>
          <a:p>
            <a:r>
              <a:rPr lang="bn-IN" sz="3200" b="1" dirty="0">
                <a:ln w="0"/>
                <a:solidFill>
                  <a:srgbClr val="000000"/>
                </a:solidFill>
                <a:latin typeface="NikoshBAN" panose="02000000000000000000" pitchFamily="2" charset="0"/>
                <a:cs typeface="NikoshBAN" panose="02000000000000000000" pitchFamily="2" charset="0"/>
              </a:rPr>
              <a:t>দ্বিতীয়তঃ-</a:t>
            </a:r>
            <a:r>
              <a:rPr lang="bn-IN" sz="3200" dirty="0">
                <a:ln w="0"/>
                <a:solidFill>
                  <a:srgbClr val="000000"/>
                </a:solidFill>
                <a:latin typeface="NikoshBAN" panose="02000000000000000000" pitchFamily="2" charset="0"/>
                <a:cs typeface="NikoshBAN" panose="02000000000000000000" pitchFamily="2" charset="0"/>
              </a:rPr>
              <a:t> </a:t>
            </a:r>
            <a:r>
              <a:rPr lang="bn-IN" sz="2800" dirty="0">
                <a:ln w="0"/>
                <a:solidFill>
                  <a:srgbClr val="000000"/>
                </a:solidFill>
                <a:latin typeface="NikoshBAN" panose="02000000000000000000" pitchFamily="2" charset="0"/>
                <a:cs typeface="NikoshBAN" panose="02000000000000000000" pitchFamily="2" charset="0"/>
              </a:rPr>
              <a:t>ঐক্যবদ্ধ ও ব্যাপক আন্দোলন পরিচালনার মতো শক্তিশালী সংগঠন মুসলমানদের ছিল না।</a:t>
            </a:r>
          </a:p>
          <a:p>
            <a:r>
              <a:rPr lang="bn-IN" sz="3200" b="1" dirty="0">
                <a:ln w="0"/>
                <a:solidFill>
                  <a:srgbClr val="000000"/>
                </a:solidFill>
                <a:latin typeface="NikoshBAN" panose="02000000000000000000" pitchFamily="2" charset="0"/>
                <a:cs typeface="NikoshBAN" panose="02000000000000000000" pitchFamily="2" charset="0"/>
              </a:rPr>
              <a:t>তৃতীয়তঃ-</a:t>
            </a:r>
            <a:r>
              <a:rPr lang="bn-IN" sz="3200" dirty="0">
                <a:ln w="0"/>
                <a:solidFill>
                  <a:srgbClr val="000000"/>
                </a:solidFill>
                <a:latin typeface="NikoshBAN" panose="02000000000000000000" pitchFamily="2" charset="0"/>
                <a:cs typeface="NikoshBAN" panose="02000000000000000000" pitchFamily="2" charset="0"/>
              </a:rPr>
              <a:t> </a:t>
            </a:r>
            <a:r>
              <a:rPr lang="bn-IN" sz="2800" dirty="0">
                <a:ln w="0"/>
                <a:solidFill>
                  <a:srgbClr val="000000"/>
                </a:solidFill>
                <a:latin typeface="NikoshBAN" panose="02000000000000000000" pitchFamily="2" charset="0"/>
                <a:cs typeface="NikoshBAN" panose="02000000000000000000" pitchFamily="2" charset="0"/>
              </a:rPr>
              <a:t>মুসলিম নেতৃবৃন্দের মধ্যে আন্দোলন পরিচালনার দক্ষতা ও কৌশলের অভাব ছিল।</a:t>
            </a:r>
          </a:p>
          <a:p>
            <a:r>
              <a:rPr lang="bn-IN" sz="3200" b="1" dirty="0">
                <a:ln w="0"/>
                <a:solidFill>
                  <a:srgbClr val="000000"/>
                </a:solidFill>
                <a:latin typeface="NikoshBAN" panose="02000000000000000000" pitchFamily="2" charset="0"/>
                <a:cs typeface="NikoshBAN" panose="02000000000000000000" pitchFamily="2" charset="0"/>
              </a:rPr>
              <a:t>চতুর্থতঃ- </a:t>
            </a:r>
            <a:r>
              <a:rPr lang="bn-IN" sz="2800" dirty="0">
                <a:ln w="0"/>
                <a:solidFill>
                  <a:srgbClr val="000000"/>
                </a:solidFill>
                <a:latin typeface="NikoshBAN" panose="02000000000000000000" pitchFamily="2" charset="0"/>
                <a:cs typeface="NikoshBAN" panose="02000000000000000000" pitchFamily="2" charset="0"/>
              </a:rPr>
              <a:t>এ আন্দোলনকে মহাত্মা গান্ধীর অসহযোগ আন্দোলনের সাথে যুক্ত করলে তা নিজস্ব স্বকীয়তা হারিয়ে ফেলে।</a:t>
            </a:r>
          </a:p>
        </p:txBody>
      </p:sp>
    </p:spTree>
    <p:extLst>
      <p:ext uri="{BB962C8B-B14F-4D97-AF65-F5344CB8AC3E}">
        <p14:creationId xmlns:p14="http://schemas.microsoft.com/office/powerpoint/2010/main" val="268891592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274619" y="692728"/>
            <a:ext cx="9739745" cy="5541818"/>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ln w="0"/>
                <a:solidFill>
                  <a:srgbClr val="000000"/>
                </a:solidFill>
                <a:latin typeface="NikoshBAN" panose="02000000000000000000" pitchFamily="2" charset="0"/>
                <a:cs typeface="NikoshBAN" panose="02000000000000000000" pitchFamily="2" charset="0"/>
              </a:rPr>
              <a:t>পঞ্চমতঃ-</a:t>
            </a:r>
            <a:r>
              <a:rPr lang="bn-IN" sz="3200" dirty="0">
                <a:ln w="0"/>
                <a:solidFill>
                  <a:srgbClr val="000000"/>
                </a:solidFill>
                <a:latin typeface="NikoshBAN" panose="02000000000000000000" pitchFamily="2" charset="0"/>
                <a:cs typeface="NikoshBAN" panose="02000000000000000000" pitchFamily="2" charset="0"/>
              </a:rPr>
              <a:t> মুস্তফা কামাল পাশার নেতৃত্বে একটি ধর্মনিরপেক্ষ দল তুরস্কের ক্ষমতা দখল ও সংস্কার আন্দোলন শুরু করার ফলে তুরস্কে যে নবজাগরণ সূচিত হয় তাতে খেলাফতের প্রতি স্বয়ং সেখানকার জনগণের এক বিশাল অংশ আগ্রহ হারিয়ে ফেলে</a:t>
            </a:r>
            <a:r>
              <a:rPr lang="bn-IN" sz="3200" dirty="0" smtClean="0">
                <a:ln w="0"/>
                <a:solidFill>
                  <a:srgbClr val="000000"/>
                </a:solidFill>
                <a:latin typeface="NikoshBAN" panose="02000000000000000000" pitchFamily="2" charset="0"/>
                <a:cs typeface="NikoshBAN" panose="02000000000000000000" pitchFamily="2" charset="0"/>
              </a:rPr>
              <a:t>।</a:t>
            </a:r>
          </a:p>
          <a:p>
            <a:r>
              <a:rPr lang="bn-IN" sz="3200" b="1" dirty="0" smtClean="0">
                <a:ln w="0"/>
                <a:solidFill>
                  <a:srgbClr val="000000"/>
                </a:solidFill>
                <a:latin typeface="NikoshBAN" panose="02000000000000000000" pitchFamily="2" charset="0"/>
                <a:cs typeface="NikoshBAN" panose="02000000000000000000" pitchFamily="2" charset="0"/>
              </a:rPr>
              <a:t>সর্বশেষঃ- </a:t>
            </a:r>
            <a:r>
              <a:rPr lang="bn-IN" sz="3200" dirty="0" smtClean="0">
                <a:ln w="0"/>
                <a:solidFill>
                  <a:srgbClr val="000000"/>
                </a:solidFill>
                <a:latin typeface="NikoshBAN" panose="02000000000000000000" pitchFamily="2" charset="0"/>
                <a:cs typeface="NikoshBAN" panose="02000000000000000000" pitchFamily="2" charset="0"/>
              </a:rPr>
              <a:t>মুস্তফা কামাল পাশা কর্তৃক ১৯২৩ খ্রিঃ তুরস্কের ‘সালতানাত’ ও ১৯২৪খ্রিঃ ‘খেলাফত’ভেঙ্গে দিলে তুরস্ক একটি ধর্মনিরপেক্ষ রাষ্ট্রে পরিনত হয়। কাজেই ভারতীয় খেলাফত আন্দোলনের মূলভিত্তিই নষ্ট হয়ে যায়। ফলে ভারতে আর খেলাফত আন্দোলন চালিয়ে যাওয়ার প্রাসঙ্গিকতা রইল না। </a:t>
            </a:r>
            <a:endParaRPr lang="en-US" sz="3200" dirty="0"/>
          </a:p>
        </p:txBody>
      </p:sp>
    </p:spTree>
    <p:extLst>
      <p:ext uri="{BB962C8B-B14F-4D97-AF65-F5344CB8AC3E}">
        <p14:creationId xmlns:p14="http://schemas.microsoft.com/office/powerpoint/2010/main" val="243346954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1000"/>
                                        <p:tgtEl>
                                          <p:spTgt spid="2">
                                            <p:bg/>
                                          </p:spTgt>
                                        </p:tgtEl>
                                      </p:cBhvr>
                                    </p:animEffect>
                                    <p:anim calcmode="lin" valueType="num">
                                      <p:cBhvr>
                                        <p:cTn id="8" dur="1000" fill="hold"/>
                                        <p:tgtEl>
                                          <p:spTgt spid="2">
                                            <p:bg/>
                                          </p:spTgt>
                                        </p:tgtEl>
                                        <p:attrNameLst>
                                          <p:attrName>ppt_x</p:attrName>
                                        </p:attrNameLst>
                                      </p:cBhvr>
                                      <p:tavLst>
                                        <p:tav tm="0">
                                          <p:val>
                                            <p:strVal val="#ppt_x"/>
                                          </p:val>
                                        </p:tav>
                                        <p:tav tm="100000">
                                          <p:val>
                                            <p:strVal val="#ppt_x"/>
                                          </p:val>
                                        </p:tav>
                                      </p:tavLst>
                                    </p:anim>
                                    <p:anim calcmode="lin" valueType="num">
                                      <p:cBhvr>
                                        <p:cTn id="9" dur="1000" fill="hold"/>
                                        <p:tgtEl>
                                          <p:spTgt spid="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4615025" y="1284132"/>
            <a:ext cx="2701635" cy="72043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 খেলাফত আন্দোলনের পরিনতি </a:t>
            </a:r>
            <a:endParaRPr lang="en-US" b="1" dirty="0"/>
          </a:p>
        </p:txBody>
      </p:sp>
      <p:sp>
        <p:nvSpPr>
          <p:cNvPr id="3" name="Snip Diagonal Corner Rectangle 2"/>
          <p:cNvSpPr/>
          <p:nvPr/>
        </p:nvSpPr>
        <p:spPr>
          <a:xfrm>
            <a:off x="804646" y="2959700"/>
            <a:ext cx="10889672" cy="357793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3200" dirty="0">
                <a:solidFill>
                  <a:schemeClr val="tx1"/>
                </a:solidFill>
                <a:latin typeface="NikoshBAN" panose="02000000000000000000" pitchFamily="2" charset="0"/>
                <a:cs typeface="NikoshBAN" panose="02000000000000000000" pitchFamily="2" charset="0"/>
              </a:rPr>
              <a:t>অটোমান সাম্রাজ্য </a:t>
            </a:r>
            <a:r>
              <a:rPr lang="as-IN" sz="3200" dirty="0" smtClean="0">
                <a:solidFill>
                  <a:schemeClr val="tx1"/>
                </a:solidFill>
                <a:latin typeface="NikoshBAN" panose="02000000000000000000" pitchFamily="2" charset="0"/>
                <a:cs typeface="NikoshBAN" panose="02000000000000000000" pitchFamily="2" charset="0"/>
              </a:rPr>
              <a:t>1299 </a:t>
            </a:r>
            <a:r>
              <a:rPr lang="as-IN" sz="3200" dirty="0">
                <a:solidFill>
                  <a:schemeClr val="tx1"/>
                </a:solidFill>
                <a:latin typeface="NikoshBAN" panose="02000000000000000000" pitchFamily="2" charset="0"/>
                <a:cs typeface="NikoshBAN" panose="02000000000000000000" pitchFamily="2" charset="0"/>
              </a:rPr>
              <a:t>সালে </a:t>
            </a:r>
            <a:r>
              <a:rPr lang="as-IN" sz="3200" dirty="0" smtClean="0">
                <a:solidFill>
                  <a:schemeClr val="tx1"/>
                </a:solidFill>
                <a:latin typeface="NikoshBAN" panose="02000000000000000000" pitchFamily="2" charset="0"/>
                <a:cs typeface="NikoshBAN" panose="02000000000000000000" pitchFamily="2" charset="0"/>
              </a:rPr>
              <a:t>থেকে </a:t>
            </a:r>
            <a:r>
              <a:rPr lang="as-IN" sz="3200" dirty="0">
                <a:solidFill>
                  <a:schemeClr val="tx1"/>
                </a:solidFill>
                <a:latin typeface="NikoshBAN" panose="02000000000000000000" pitchFamily="2" charset="0"/>
                <a:cs typeface="NikoshBAN" panose="02000000000000000000" pitchFamily="2" charset="0"/>
              </a:rPr>
              <a:t>শুরু করে ১৯২</a:t>
            </a:r>
            <a:r>
              <a:rPr lang="en-US" sz="3200" dirty="0">
                <a:solidFill>
                  <a:schemeClr val="tx1"/>
                </a:solidFill>
                <a:latin typeface="NikoshBAN" panose="02000000000000000000" pitchFamily="2" charset="0"/>
                <a:cs typeface="NikoshBAN" panose="02000000000000000000" pitchFamily="2" charset="0"/>
              </a:rPr>
              <a:t>৪</a:t>
            </a:r>
            <a:r>
              <a:rPr lang="as-IN" sz="3200" dirty="0">
                <a:solidFill>
                  <a:schemeClr val="tx1"/>
                </a:solidFill>
                <a:latin typeface="NikoshBAN" panose="02000000000000000000" pitchFamily="2" charset="0"/>
                <a:cs typeface="NikoshBAN" panose="02000000000000000000" pitchFamily="2" charset="0"/>
              </a:rPr>
              <a:t> সালে</a:t>
            </a:r>
            <a:r>
              <a:rPr lang="en-US" sz="3200" dirty="0">
                <a:solidFill>
                  <a:schemeClr val="tx1"/>
                </a:solidFill>
                <a:latin typeface="NikoshBAN" panose="02000000000000000000" pitchFamily="2" charset="0"/>
                <a:cs typeface="NikoshBAN" panose="02000000000000000000" pitchFamily="2" charset="0"/>
              </a:rPr>
              <a:t>র ৩মার্চ</a:t>
            </a:r>
            <a:r>
              <a:rPr lang="as-IN" sz="3200" dirty="0">
                <a:solidFill>
                  <a:schemeClr val="tx1"/>
                </a:solidFill>
                <a:latin typeface="NikoshBAN" panose="02000000000000000000" pitchFamily="2" charset="0"/>
                <a:cs typeface="NikoshBAN" panose="02000000000000000000" pitchFamily="2" charset="0"/>
              </a:rPr>
              <a:t> </a:t>
            </a:r>
            <a:r>
              <a:rPr lang="as-IN" sz="3200" dirty="0" smtClean="0">
                <a:solidFill>
                  <a:schemeClr val="tx1"/>
                </a:solidFill>
                <a:latin typeface="NikoshBAN" panose="02000000000000000000" pitchFamily="2" charset="0"/>
                <a:cs typeface="NikoshBAN" panose="02000000000000000000" pitchFamily="2" charset="0"/>
              </a:rPr>
              <a:t>বিলোপ</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হওয়া</a:t>
            </a:r>
            <a:r>
              <a:rPr lang="as-IN" sz="3200" dirty="0" smtClean="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পর্যন্ত </a:t>
            </a:r>
            <a:r>
              <a:rPr lang="bn-IN" sz="3200" dirty="0" smtClean="0">
                <a:solidFill>
                  <a:schemeClr val="tx1"/>
                </a:solidFill>
                <a:latin typeface="NikoshBAN" panose="02000000000000000000" pitchFamily="2" charset="0"/>
                <a:cs typeface="NikoshBAN" panose="02000000000000000000" pitchFamily="2" charset="0"/>
              </a:rPr>
              <a:t>উসমানীয় </a:t>
            </a:r>
            <a:r>
              <a:rPr lang="as-IN" sz="3200" dirty="0" smtClean="0">
                <a:solidFill>
                  <a:schemeClr val="tx1"/>
                </a:solidFill>
                <a:latin typeface="NikoshBAN" panose="02000000000000000000" pitchFamily="2" charset="0"/>
                <a:cs typeface="NikoshBAN" panose="02000000000000000000" pitchFamily="2" charset="0"/>
              </a:rPr>
              <a:t>রাজবং</a:t>
            </a:r>
            <a:r>
              <a:rPr lang="en-US" sz="3200" dirty="0" err="1" smtClean="0">
                <a:solidFill>
                  <a:schemeClr val="tx1"/>
                </a:solidFill>
                <a:latin typeface="NikoshBAN" panose="02000000000000000000" pitchFamily="2" charset="0"/>
                <a:cs typeface="NikoshBAN" panose="02000000000000000000" pitchFamily="2" charset="0"/>
              </a:rPr>
              <a:t>শের</a:t>
            </a:r>
            <a:r>
              <a:rPr lang="as-IN" sz="3200" dirty="0" smtClean="0">
                <a:solidFill>
                  <a:schemeClr val="tx1"/>
                </a:solidFill>
                <a:latin typeface="NikoshBAN" panose="02000000000000000000" pitchFamily="2" charset="0"/>
                <a:cs typeface="NikoshBAN" panose="02000000000000000000" pitchFamily="2" charset="0"/>
              </a:rPr>
              <a:t> ৩৬</a:t>
            </a:r>
            <a:r>
              <a:rPr lang="en-US" sz="3200" dirty="0" err="1" smtClean="0">
                <a:solidFill>
                  <a:schemeClr val="tx1"/>
                </a:solidFill>
                <a:latin typeface="NikoshBAN" panose="02000000000000000000" pitchFamily="2" charset="0"/>
                <a:cs typeface="NikoshBAN" panose="02000000000000000000" pitchFamily="2" charset="0"/>
              </a:rPr>
              <a:t>জন</a:t>
            </a:r>
            <a:r>
              <a:rPr lang="as-IN" sz="3200" dirty="0" smtClean="0">
                <a:solidFill>
                  <a:schemeClr val="tx1"/>
                </a:solidFill>
                <a:latin typeface="NikoshBAN" panose="02000000000000000000" pitchFamily="2" charset="0"/>
                <a:cs typeface="NikoshBAN" panose="02000000000000000000" pitchFamily="2" charset="0"/>
              </a:rPr>
              <a:t> সুলতান </a:t>
            </a:r>
            <a:r>
              <a:rPr lang="as-IN" sz="3200" dirty="0">
                <a:solidFill>
                  <a:schemeClr val="tx1"/>
                </a:solidFill>
                <a:latin typeface="NikoshBAN" panose="02000000000000000000" pitchFamily="2" charset="0"/>
                <a:cs typeface="NikoshBAN" panose="02000000000000000000" pitchFamily="2" charset="0"/>
              </a:rPr>
              <a:t>ছ</a:t>
            </a:r>
            <a:r>
              <a:rPr lang="bn-IN" sz="3200" dirty="0" smtClean="0">
                <a:solidFill>
                  <a:schemeClr val="tx1"/>
                </a:solidFill>
                <a:latin typeface="NikoshBAN" panose="02000000000000000000" pitchFamily="2" charset="0"/>
                <a:cs typeface="NikoshBAN" panose="02000000000000000000" pitchFamily="2" charset="0"/>
              </a:rPr>
              <a:t>য়শ বছর ধরে</a:t>
            </a:r>
            <a:r>
              <a:rPr lang="as-IN" sz="3200" dirty="0" smtClean="0">
                <a:solidFill>
                  <a:schemeClr val="tx1"/>
                </a:solidFill>
                <a:latin typeface="NikoshBAN" panose="02000000000000000000" pitchFamily="2" charset="0"/>
                <a:cs typeface="NikoshBAN" panose="02000000000000000000" pitchFamily="2" charset="0"/>
              </a:rPr>
              <a:t> রাজত্ব</a:t>
            </a:r>
            <a:r>
              <a:rPr lang="as-IN" sz="3200" dirty="0">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করেছিলেন</a:t>
            </a:r>
            <a:r>
              <a:rPr lang="as-IN" sz="3200" dirty="0" smtClean="0">
                <a:solidFill>
                  <a:schemeClr val="tx1"/>
                </a:solidFill>
                <a:latin typeface="NikoshBAN" panose="02000000000000000000" pitchFamily="2" charset="0"/>
                <a:cs typeface="NikoshBAN" panose="02000000000000000000" pitchFamily="2" charset="0"/>
              </a:rPr>
              <a:t>।</a:t>
            </a:r>
            <a:r>
              <a:rPr lang="bn-IN" sz="3200" dirty="0" smtClean="0">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এ </a:t>
            </a:r>
            <a:r>
              <a:rPr lang="as-IN" sz="3200" dirty="0" smtClean="0">
                <a:solidFill>
                  <a:schemeClr val="tx1"/>
                </a:solidFill>
                <a:latin typeface="NikoshBAN" panose="02000000000000000000" pitchFamily="2" charset="0"/>
                <a:cs typeface="NikoshBAN" panose="02000000000000000000" pitchFamily="2" charset="0"/>
              </a:rPr>
              <a:t>সাম্রাজ্য </a:t>
            </a:r>
            <a:r>
              <a:rPr lang="as-IN" sz="3200" b="1" dirty="0" smtClean="0">
                <a:solidFill>
                  <a:srgbClr val="FF0000"/>
                </a:solidFill>
                <a:latin typeface="NikoshBAN" panose="02000000000000000000" pitchFamily="2" charset="0"/>
                <a:cs typeface="NikoshBAN" panose="02000000000000000000" pitchFamily="2" charset="0"/>
              </a:rPr>
              <a:t>উত্তরে </a:t>
            </a:r>
            <a:r>
              <a:rPr lang="bn-IN" sz="3200" b="1" dirty="0">
                <a:solidFill>
                  <a:srgbClr val="FF0000"/>
                </a:solidFill>
                <a:latin typeface="NikoshBAN" panose="02000000000000000000" pitchFamily="2" charset="0"/>
                <a:cs typeface="NikoshBAN" panose="02000000000000000000" pitchFamily="2" charset="0"/>
              </a:rPr>
              <a:t>হাঙ্গেরি </a:t>
            </a:r>
            <a:r>
              <a:rPr lang="as-IN" sz="3200" dirty="0">
                <a:solidFill>
                  <a:schemeClr val="tx1"/>
                </a:solidFill>
                <a:latin typeface="NikoshBAN" panose="02000000000000000000" pitchFamily="2" charset="0"/>
                <a:cs typeface="NikoshBAN" panose="02000000000000000000" pitchFamily="2" charset="0"/>
              </a:rPr>
              <a:t>থেকে </a:t>
            </a:r>
            <a:r>
              <a:rPr lang="as-IN" sz="3200" b="1" dirty="0">
                <a:solidFill>
                  <a:srgbClr val="FF0000"/>
                </a:solidFill>
                <a:latin typeface="NikoshBAN" panose="02000000000000000000" pitchFamily="2" charset="0"/>
                <a:cs typeface="NikoshBAN" panose="02000000000000000000" pitchFamily="2" charset="0"/>
              </a:rPr>
              <a:t>দক্ষিণে </a:t>
            </a:r>
            <a:r>
              <a:rPr lang="bn-IN" sz="3200" b="1" dirty="0">
                <a:solidFill>
                  <a:srgbClr val="FF0000"/>
                </a:solidFill>
                <a:latin typeface="NikoshBAN" panose="02000000000000000000" pitchFamily="2" charset="0"/>
                <a:cs typeface="NikoshBAN" panose="02000000000000000000" pitchFamily="2" charset="0"/>
              </a:rPr>
              <a:t>ইয়েমেন </a:t>
            </a:r>
            <a:r>
              <a:rPr lang="as-IN" sz="3200" dirty="0">
                <a:solidFill>
                  <a:schemeClr val="tx1"/>
                </a:solidFill>
                <a:latin typeface="NikoshBAN" panose="02000000000000000000" pitchFamily="2" charset="0"/>
                <a:cs typeface="NikoshBAN" panose="02000000000000000000" pitchFamily="2" charset="0"/>
              </a:rPr>
              <a:t>এবং </a:t>
            </a:r>
            <a:r>
              <a:rPr lang="as-IN" sz="3200" b="1" dirty="0">
                <a:solidFill>
                  <a:srgbClr val="FF0000"/>
                </a:solidFill>
                <a:latin typeface="NikoshBAN" panose="02000000000000000000" pitchFamily="2" charset="0"/>
                <a:cs typeface="NikoshBAN" panose="02000000000000000000" pitchFamily="2" charset="0"/>
              </a:rPr>
              <a:t>পশ্চিমে </a:t>
            </a:r>
            <a:r>
              <a:rPr lang="bn-IN" sz="3200" b="1" dirty="0">
                <a:solidFill>
                  <a:srgbClr val="FF0000"/>
                </a:solidFill>
                <a:latin typeface="NikoshBAN" panose="02000000000000000000" pitchFamily="2" charset="0"/>
                <a:cs typeface="NikoshBAN" panose="02000000000000000000" pitchFamily="2" charset="0"/>
              </a:rPr>
              <a:t>আলজেরিয়া </a:t>
            </a:r>
            <a:r>
              <a:rPr lang="as-IN" sz="3200" dirty="0">
                <a:solidFill>
                  <a:schemeClr val="tx1"/>
                </a:solidFill>
                <a:latin typeface="NikoshBAN" panose="02000000000000000000" pitchFamily="2" charset="0"/>
                <a:cs typeface="NikoshBAN" panose="02000000000000000000" pitchFamily="2" charset="0"/>
              </a:rPr>
              <a:t>থেকে </a:t>
            </a:r>
            <a:r>
              <a:rPr lang="as-IN" sz="3200" b="1" dirty="0">
                <a:solidFill>
                  <a:srgbClr val="FF0000"/>
                </a:solidFill>
                <a:latin typeface="NikoshBAN" panose="02000000000000000000" pitchFamily="2" charset="0"/>
                <a:cs typeface="NikoshBAN" panose="02000000000000000000" pitchFamily="2" charset="0"/>
              </a:rPr>
              <a:t>পূর্বদিকে</a:t>
            </a:r>
            <a:r>
              <a:rPr lang="bn-IN" sz="3200" b="1" dirty="0">
                <a:solidFill>
                  <a:srgbClr val="FF0000"/>
                </a:solidFill>
                <a:latin typeface="NikoshBAN" panose="02000000000000000000" pitchFamily="2" charset="0"/>
                <a:cs typeface="NikoshBAN" panose="02000000000000000000" pitchFamily="2" charset="0"/>
              </a:rPr>
              <a:t> ইরাক</a:t>
            </a:r>
            <a:r>
              <a:rPr lang="bn-IN" sz="3200" b="1" dirty="0">
                <a:solidFill>
                  <a:schemeClr val="tx1"/>
                </a:solidFill>
                <a:latin typeface="NikoshBAN" panose="02000000000000000000" pitchFamily="2" charset="0"/>
                <a:cs typeface="NikoshBAN" panose="02000000000000000000" pitchFamily="2" charset="0"/>
              </a:rPr>
              <a:t> </a:t>
            </a:r>
            <a:r>
              <a:rPr lang="as-IN" sz="3200" dirty="0">
                <a:solidFill>
                  <a:schemeClr val="tx1"/>
                </a:solidFill>
                <a:latin typeface="NikoshBAN" panose="02000000000000000000" pitchFamily="2" charset="0"/>
                <a:cs typeface="NikoshBAN" panose="02000000000000000000" pitchFamily="2" charset="0"/>
              </a:rPr>
              <a:t>পর্যন্ত </a:t>
            </a:r>
            <a:r>
              <a:rPr lang="as-IN" sz="3200" dirty="0" smtClean="0">
                <a:solidFill>
                  <a:schemeClr val="tx1"/>
                </a:solidFill>
                <a:latin typeface="NikoshBAN" panose="02000000000000000000" pitchFamily="2" charset="0"/>
                <a:cs typeface="NikoshBAN" panose="02000000000000000000" pitchFamily="2" charset="0"/>
              </a:rPr>
              <a:t>বিস্তৃত </a:t>
            </a:r>
            <a:r>
              <a:rPr lang="as-IN" sz="3200" dirty="0">
                <a:solidFill>
                  <a:schemeClr val="tx1"/>
                </a:solidFill>
                <a:latin typeface="NikoshBAN" panose="02000000000000000000" pitchFamily="2" charset="0"/>
                <a:cs typeface="NikoshBAN" panose="02000000000000000000" pitchFamily="2" charset="0"/>
              </a:rPr>
              <a:t>ছিল।</a:t>
            </a:r>
            <a:r>
              <a:rPr lang="as-IN" sz="3200" dirty="0">
                <a:latin typeface="NikoshBAN" panose="02000000000000000000" pitchFamily="2" charset="0"/>
                <a:cs typeface="NikoshBAN" panose="02000000000000000000" pitchFamily="2" charset="0"/>
              </a:rPr>
              <a:t> </a:t>
            </a:r>
            <a:r>
              <a:rPr lang="bn-IN" sz="3200" dirty="0" smtClean="0">
                <a:ln w="0"/>
                <a:solidFill>
                  <a:srgbClr val="000000"/>
                </a:solidFill>
                <a:latin typeface="NikoshBAN" panose="02000000000000000000" pitchFamily="2" charset="0"/>
                <a:cs typeface="NikoshBAN" panose="02000000000000000000" pitchFamily="2" charset="0"/>
              </a:rPr>
              <a:t>আধুনিক তুরস্কের জনক মুস্তফা কামাল আতাতুর্ক ১৯২৩ সালে সালতানাত এবং ১৯২৪ সালে খেলাফত বাতিল করে দেশে গনতান্ত্রিক শাসন ব্যবস্থা প্রতিষ্ঠা করলে নিজ দেশে খেলাফতের অপমৃত্যু ঘটে। ফলে ভারতের খেলাফত আন্দোলনের চুড়ান্ত পরিসমাপ্তি ঘটে</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105" y="652019"/>
            <a:ext cx="1971675" cy="19846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906" y="605703"/>
            <a:ext cx="1971675" cy="1898507"/>
          </a:xfrm>
          <a:prstGeom prst="rect">
            <a:avLst/>
          </a:prstGeom>
        </p:spPr>
      </p:pic>
      <p:sp>
        <p:nvSpPr>
          <p:cNvPr id="10" name="TextBox 9"/>
          <p:cNvSpPr txBox="1"/>
          <p:nvPr/>
        </p:nvSpPr>
        <p:spPr>
          <a:xfrm>
            <a:off x="1903921" y="2590368"/>
            <a:ext cx="2056314" cy="369332"/>
          </a:xfrm>
          <a:prstGeom prst="rect">
            <a:avLst/>
          </a:prstGeom>
          <a:noFill/>
        </p:spPr>
        <p:txBody>
          <a:bodyPr wrap="square" rtlCol="0">
            <a:prstTxWarp prst="textPlain">
              <a:avLst/>
            </a:prstTxWarp>
            <a:spAutoFit/>
          </a:bodyPr>
          <a:lstStyle/>
          <a:p>
            <a:pPr algn="ctr"/>
            <a:r>
              <a:rPr lang="bn-IN" b="1" dirty="0" smtClean="0">
                <a:ln w="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২য় আবদুল মজিদ</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7991905" y="2504210"/>
            <a:ext cx="1971675" cy="369332"/>
          </a:xfrm>
          <a:prstGeom prst="rect">
            <a:avLst/>
          </a:prstGeom>
          <a:noFill/>
        </p:spPr>
        <p:txBody>
          <a:bodyPr wrap="square" rtlCol="0">
            <a:prstTxWarp prst="textPlain">
              <a:avLst/>
            </a:prstTxWarp>
            <a:spAutoFit/>
          </a:bodyPr>
          <a:lstStyle/>
          <a:p>
            <a:r>
              <a:rPr lang="bn-IN" b="1" dirty="0">
                <a:ln w="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মুস্তফা কামাল </a:t>
            </a:r>
            <a:r>
              <a:rPr lang="bn-IN" b="1" dirty="0" smtClean="0">
                <a:ln w="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আতাতুর্ক</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0237368"/>
      </p:ext>
    </p:extLst>
  </p:cSld>
  <p:clrMapOvr>
    <a:masterClrMapping/>
  </p:clrMapOvr>
  <p:transition spd="slow">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127" y="761998"/>
            <a:ext cx="1108363" cy="1055861"/>
          </a:xfrm>
          <a:prstGeom prst="rect">
            <a:avLst/>
          </a:prstGeom>
          <a:ln w="28575">
            <a:solidFill>
              <a:srgbClr val="00B0F0"/>
            </a:solidFill>
          </a:ln>
          <a:effectLst/>
        </p:spPr>
      </p:pic>
      <p:sp>
        <p:nvSpPr>
          <p:cNvPr id="2" name="Snip Same Side Corner Rectangle 1"/>
          <p:cNvSpPr/>
          <p:nvPr/>
        </p:nvSpPr>
        <p:spPr>
          <a:xfrm>
            <a:off x="387926" y="1289929"/>
            <a:ext cx="5791201" cy="4570543"/>
          </a:xfrm>
          <a:prstGeom prst="snip2Same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আবদুল গনি</a:t>
            </a:r>
          </a:p>
          <a:p>
            <a:pPr algn="ctr"/>
            <a:r>
              <a:rPr lang="bn-IN" b="1" dirty="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প্রভাষক</a:t>
            </a:r>
          </a:p>
          <a:p>
            <a:pPr algn="ctr"/>
            <a:r>
              <a:rPr lang="bn-IN" b="1" dirty="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ইসলামের ইতিহাস ও সংস্কৃতি </a:t>
            </a:r>
          </a:p>
          <a:p>
            <a:pPr algn="ctr"/>
            <a:r>
              <a:rPr lang="bn-IN" b="1" dirty="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বোয়ালখালী হাজী মোঃ নুরুল হক ডিগ্রি </a:t>
            </a:r>
            <a:r>
              <a:rPr lang="bn-IN"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কলেজ</a:t>
            </a:r>
          </a:p>
          <a:p>
            <a:pPr algn="ctr"/>
            <a:r>
              <a:rPr lang="bn-IN" b="1" dirty="0" smtClean="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শাকপুরা,বোয়ালখালী,চট্টগ্রাম।</a:t>
            </a:r>
            <a:endParaRPr lang="bn-BD" b="1" dirty="0">
              <a:ln/>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1200" b="1" dirty="0">
                <a:ln/>
                <a:solidFill>
                  <a:srgbClr val="000000"/>
                </a:solidFill>
                <a:latin typeface="NikoshBAN" panose="02000000000000000000" pitchFamily="2" charset="0"/>
                <a:cs typeface="NikoshBAN" panose="02000000000000000000" pitchFamily="2" charset="0"/>
              </a:rPr>
              <a:t>মোবাইল-০১৫৩১৬৬২৮৩৪/০১৮১৫৬০৩২৬৬</a:t>
            </a:r>
          </a:p>
          <a:p>
            <a:pPr algn="ctr"/>
            <a:r>
              <a:rPr lang="en-US" sz="1200" dirty="0">
                <a:solidFill>
                  <a:srgbClr val="000000"/>
                </a:solidFill>
              </a:rPr>
              <a:t>agani2325@gmail.com</a:t>
            </a:r>
          </a:p>
        </p:txBody>
      </p:sp>
      <p:sp>
        <p:nvSpPr>
          <p:cNvPr id="3" name="Round Same Side Corner Rectangle 2"/>
          <p:cNvSpPr/>
          <p:nvPr/>
        </p:nvSpPr>
        <p:spPr>
          <a:xfrm>
            <a:off x="7287492" y="1289930"/>
            <a:ext cx="4627418" cy="4570543"/>
          </a:xfrm>
          <a:prstGeom prst="round2Same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 একাদশ</a:t>
            </a:r>
            <a:r>
              <a:rPr lang="en-US"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দ্বাদশ </a:t>
            </a:r>
          </a:p>
          <a:p>
            <a:pPr algn="ctr"/>
            <a:r>
              <a:rPr lang="bn-IN"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ইসলামের ইতিহাস ও সংস্কৃতি</a:t>
            </a:r>
            <a:endParaRPr lang="en-US"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পত্রঃ-দ্বিতীয় </a:t>
            </a:r>
          </a:p>
          <a:p>
            <a:pPr algn="ctr"/>
            <a:r>
              <a:rPr lang="bn-IN"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অধ্যায়ঃ-চতুর্থ </a:t>
            </a:r>
            <a:endPar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b="1" dirty="0" smtClean="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সময়ঃ- ১ঘন্টা  </a:t>
            </a:r>
            <a:endParaRPr lang="bn-IN"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05131209"/>
      </p:ext>
    </p:extLst>
  </p:cSld>
  <p:clrMapOvr>
    <a:masterClrMapping/>
  </p:clrMapOvr>
  <p:transition spd="slow">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45125" y="2642756"/>
            <a:ext cx="10141528" cy="1579417"/>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200" b="1" dirty="0" smtClean="0">
              <a:ln w="0"/>
              <a:solidFill>
                <a:srgbClr val="000000"/>
              </a:solidFill>
              <a:latin typeface="NikoshBAN" panose="02000000000000000000" pitchFamily="2" charset="0"/>
              <a:cs typeface="NikoshBAN" panose="02000000000000000000" pitchFamily="2" charset="0"/>
            </a:endParaRPr>
          </a:p>
          <a:p>
            <a:r>
              <a:rPr lang="en-US" sz="3200" b="1" dirty="0" smtClean="0">
                <a:ln w="0"/>
                <a:solidFill>
                  <a:srgbClr val="000000"/>
                </a:solidFill>
                <a:latin typeface="NikoshBAN" panose="02000000000000000000" pitchFamily="2" charset="0"/>
                <a:cs typeface="NikoshBAN" panose="02000000000000000000" pitchFamily="2" charset="0"/>
              </a:rPr>
              <a:t>১।</a:t>
            </a:r>
            <a:r>
              <a:rPr lang="bn-IN" sz="3200" b="1" dirty="0" smtClean="0">
                <a:ln w="0"/>
                <a:solidFill>
                  <a:srgbClr val="000000"/>
                </a:solidFill>
                <a:latin typeface="NikoshBAN" panose="02000000000000000000" pitchFamily="2" charset="0"/>
                <a:cs typeface="NikoshBAN" panose="02000000000000000000" pitchFamily="2" charset="0"/>
              </a:rPr>
              <a:t> রাজনৈতিক </a:t>
            </a:r>
            <a:r>
              <a:rPr lang="bn-IN" sz="3200" b="1" dirty="0">
                <a:ln w="0"/>
                <a:solidFill>
                  <a:srgbClr val="000000"/>
                </a:solidFill>
                <a:latin typeface="NikoshBAN" panose="02000000000000000000" pitchFamily="2" charset="0"/>
                <a:cs typeface="NikoshBAN" panose="02000000000000000000" pitchFamily="2" charset="0"/>
              </a:rPr>
              <a:t>চেতনার </a:t>
            </a:r>
            <a:r>
              <a:rPr lang="bn-IN" sz="3200" b="1" dirty="0" smtClean="0">
                <a:ln w="0"/>
                <a:solidFill>
                  <a:srgbClr val="000000"/>
                </a:solidFill>
                <a:latin typeface="NikoshBAN" panose="02000000000000000000" pitchFamily="2" charset="0"/>
                <a:cs typeface="NikoshBAN" panose="02000000000000000000" pitchFamily="2" charset="0"/>
              </a:rPr>
              <a:t>বিকাশঃ-</a:t>
            </a:r>
            <a:r>
              <a:rPr lang="bn-IN" sz="3200" dirty="0">
                <a:ln w="0"/>
                <a:solidFill>
                  <a:srgbClr val="000000"/>
                </a:solidFill>
                <a:latin typeface="NikoshBAN" panose="02000000000000000000" pitchFamily="2" charset="0"/>
                <a:cs typeface="NikoshBAN" panose="02000000000000000000" pitchFamily="2" charset="0"/>
              </a:rPr>
              <a:t>খেলাফত আন্দোলন ভারতীয় মুসলিম জনগণের মধ্যে রাজনৈতিক চেতনার বিকাশ ঘটায়। এ চেতনাই তাদেরকে সর্বভারতীয় বৃহত্তর গণআন্দোলনের প্রশস্ত অঙ্গনে টেনে আনে।</a:t>
            </a:r>
          </a:p>
          <a:p>
            <a:endParaRPr lang="en-US" dirty="0"/>
          </a:p>
        </p:txBody>
      </p:sp>
      <p:sp>
        <p:nvSpPr>
          <p:cNvPr id="4" name="Rounded Rectangle 3"/>
          <p:cNvSpPr/>
          <p:nvPr/>
        </p:nvSpPr>
        <p:spPr>
          <a:xfrm>
            <a:off x="845124" y="4357242"/>
            <a:ext cx="10141529" cy="1711049"/>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ln w="0"/>
                <a:solidFill>
                  <a:srgbClr val="000000"/>
                </a:solidFill>
                <a:latin typeface="NikoshBAN" panose="02000000000000000000" pitchFamily="2" charset="0"/>
                <a:cs typeface="NikoshBAN" panose="02000000000000000000" pitchFamily="2" charset="0"/>
              </a:rPr>
              <a:t>২। জাতীয় ঐক্য সৃষ্টিঃ- </a:t>
            </a:r>
            <a:r>
              <a:rPr lang="bn-IN" sz="3200" dirty="0" smtClean="0">
                <a:ln w="0"/>
                <a:solidFill>
                  <a:srgbClr val="000000"/>
                </a:solidFill>
                <a:latin typeface="NikoshBAN" panose="02000000000000000000" pitchFamily="2" charset="0"/>
                <a:cs typeface="NikoshBAN" panose="02000000000000000000" pitchFamily="2" charset="0"/>
              </a:rPr>
              <a:t>যে </a:t>
            </a:r>
            <a:r>
              <a:rPr lang="bn-IN" sz="3200" dirty="0">
                <a:ln w="0"/>
                <a:solidFill>
                  <a:srgbClr val="000000"/>
                </a:solidFill>
                <a:latin typeface="NikoshBAN" panose="02000000000000000000" pitchFamily="2" charset="0"/>
                <a:cs typeface="NikoshBAN" panose="02000000000000000000" pitchFamily="2" charset="0"/>
              </a:rPr>
              <a:t>কোন আন্দোলনের সফলতা নির্ভর করে জাতীয় ঐক্য ও সংহতির উপর। </a:t>
            </a:r>
            <a:r>
              <a:rPr lang="bn-IN" sz="3200" dirty="0" smtClean="0">
                <a:ln w="0"/>
                <a:solidFill>
                  <a:srgbClr val="000000"/>
                </a:solidFill>
                <a:latin typeface="NikoshBAN" panose="02000000000000000000" pitchFamily="2" charset="0"/>
                <a:cs typeface="NikoshBAN" panose="02000000000000000000" pitchFamily="2" charset="0"/>
              </a:rPr>
              <a:t>এ আন্দোলন হিন্দু-মুসলিম ঐক্য </a:t>
            </a:r>
            <a:r>
              <a:rPr lang="as-IN" sz="3200" dirty="0" smtClean="0">
                <a:solidFill>
                  <a:srgbClr val="000000"/>
                </a:solidFill>
                <a:latin typeface="NikoshBAN" panose="02000000000000000000" pitchFamily="2" charset="0"/>
                <a:cs typeface="NikoshBAN" panose="02000000000000000000" pitchFamily="2" charset="0"/>
              </a:rPr>
              <a:t>নিশ্চিত </a:t>
            </a:r>
            <a:r>
              <a:rPr lang="as-IN" sz="3200" dirty="0">
                <a:solidFill>
                  <a:srgbClr val="000000"/>
                </a:solidFill>
                <a:latin typeface="NikoshBAN" panose="02000000000000000000" pitchFamily="2" charset="0"/>
                <a:cs typeface="NikoshBAN" panose="02000000000000000000" pitchFamily="2" charset="0"/>
              </a:rPr>
              <a:t>করতে </a:t>
            </a:r>
            <a:r>
              <a:rPr lang="as-IN" sz="3200" dirty="0" smtClean="0">
                <a:solidFill>
                  <a:srgbClr val="000000"/>
                </a:solidFill>
                <a:latin typeface="NikoshBAN" panose="02000000000000000000" pitchFamily="2" charset="0"/>
                <a:cs typeface="NikoshBAN" panose="02000000000000000000" pitchFamily="2" charset="0"/>
              </a:rPr>
              <a:t>সহা</a:t>
            </a:r>
            <a:r>
              <a:rPr lang="bn-IN" sz="3200" dirty="0" smtClean="0">
                <a:solidFill>
                  <a:srgbClr val="000000"/>
                </a:solidFill>
                <a:latin typeface="NikoshBAN" panose="02000000000000000000" pitchFamily="2" charset="0"/>
                <a:cs typeface="NikoshBAN" panose="02000000000000000000" pitchFamily="2" charset="0"/>
              </a:rPr>
              <a:t>য়</a:t>
            </a:r>
            <a:r>
              <a:rPr lang="as-IN" sz="3200" dirty="0" smtClean="0">
                <a:solidFill>
                  <a:srgbClr val="000000"/>
                </a:solidFill>
                <a:latin typeface="NikoshBAN" panose="02000000000000000000" pitchFamily="2" charset="0"/>
                <a:cs typeface="NikoshBAN" panose="02000000000000000000" pitchFamily="2" charset="0"/>
              </a:rPr>
              <a:t>তা </a:t>
            </a:r>
            <a:r>
              <a:rPr lang="as-IN" sz="3200" dirty="0">
                <a:solidFill>
                  <a:srgbClr val="000000"/>
                </a:solidFill>
                <a:latin typeface="NikoshBAN" panose="02000000000000000000" pitchFamily="2" charset="0"/>
                <a:cs typeface="NikoshBAN" panose="02000000000000000000" pitchFamily="2" charset="0"/>
              </a:rPr>
              <a:t>করেছিল।</a:t>
            </a:r>
            <a:r>
              <a:rPr lang="bn-IN" sz="3200" dirty="0">
                <a:solidFill>
                  <a:srgbClr val="000000"/>
                </a:solidFill>
                <a:latin typeface="NikoshBAN" panose="02000000000000000000" pitchFamily="2" charset="0"/>
                <a:cs typeface="NikoshBAN" panose="02000000000000000000" pitchFamily="2" charset="0"/>
              </a:rPr>
              <a:t> </a:t>
            </a:r>
            <a:r>
              <a:rPr lang="as-IN" sz="3200" dirty="0">
                <a:solidFill>
                  <a:srgbClr val="000000"/>
                </a:solidFill>
                <a:latin typeface="NikoshBAN" panose="02000000000000000000" pitchFamily="2" charset="0"/>
                <a:cs typeface="NikoshBAN" panose="02000000000000000000" pitchFamily="2" charset="0"/>
              </a:rPr>
              <a:t>হিন্দু-মুসলিম সম্পর্কের উন্নতির এক </a:t>
            </a:r>
            <a:r>
              <a:rPr lang="as-IN" sz="3200" dirty="0" smtClean="0">
                <a:solidFill>
                  <a:srgbClr val="000000"/>
                </a:solidFill>
                <a:latin typeface="NikoshBAN" panose="02000000000000000000" pitchFamily="2" charset="0"/>
                <a:cs typeface="NikoshBAN" panose="02000000000000000000" pitchFamily="2" charset="0"/>
              </a:rPr>
              <a:t>ব</a:t>
            </a:r>
            <a:r>
              <a:rPr lang="bn-IN" sz="3200" dirty="0" smtClean="0">
                <a:solidFill>
                  <a:srgbClr val="000000"/>
                </a:solidFill>
                <a:latin typeface="NikoshBAN" panose="02000000000000000000" pitchFamily="2" charset="0"/>
                <a:cs typeface="NikoshBAN" panose="02000000000000000000" pitchFamily="2" charset="0"/>
              </a:rPr>
              <a:t>ড়</a:t>
            </a:r>
            <a:r>
              <a:rPr lang="as-IN" sz="3200" dirty="0" smtClean="0">
                <a:solidFill>
                  <a:srgbClr val="000000"/>
                </a:solidFill>
                <a:latin typeface="NikoshBAN" panose="02000000000000000000" pitchFamily="2" charset="0"/>
                <a:cs typeface="NikoshBAN" panose="02000000000000000000" pitchFamily="2" charset="0"/>
              </a:rPr>
              <a:t> মাইলফলক</a:t>
            </a:r>
            <a:r>
              <a:rPr lang="bn-IN" sz="3200" dirty="0" smtClean="0">
                <a:solidFill>
                  <a:srgbClr val="000000"/>
                </a:solidFill>
                <a:latin typeface="NikoshBAN" panose="02000000000000000000" pitchFamily="2" charset="0"/>
                <a:cs typeface="NikoshBAN" panose="02000000000000000000" pitchFamily="2" charset="0"/>
              </a:rPr>
              <a:t>।</a:t>
            </a:r>
            <a:r>
              <a:rPr lang="as-IN" sz="3200" dirty="0" smtClean="0">
                <a:solidFill>
                  <a:srgbClr val="000000"/>
                </a:solidFill>
                <a:latin typeface="NikoshBAN" panose="02000000000000000000" pitchFamily="2" charset="0"/>
                <a:cs typeface="NikoshBAN" panose="02000000000000000000" pitchFamily="2" charset="0"/>
              </a:rPr>
              <a:t> </a:t>
            </a:r>
            <a:endParaRPr lang="bn-IN" sz="3200" dirty="0">
              <a:ln w="0"/>
              <a:solidFill>
                <a:srgbClr val="000000"/>
              </a:solidFill>
              <a:latin typeface="NikoshBAN" panose="02000000000000000000" pitchFamily="2" charset="0"/>
              <a:cs typeface="NikoshBAN" panose="02000000000000000000" pitchFamily="2" charset="0"/>
            </a:endParaRPr>
          </a:p>
        </p:txBody>
      </p:sp>
      <p:sp>
        <p:nvSpPr>
          <p:cNvPr id="5" name="Rounded Rectangle 4"/>
          <p:cNvSpPr/>
          <p:nvPr/>
        </p:nvSpPr>
        <p:spPr>
          <a:xfrm>
            <a:off x="845123" y="1298865"/>
            <a:ext cx="10141529" cy="114993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ln w="0"/>
                <a:solidFill>
                  <a:srgbClr val="000000"/>
                </a:solidFill>
                <a:latin typeface="NikoshBAN" panose="02000000000000000000" pitchFamily="2" charset="0"/>
                <a:cs typeface="NikoshBAN" panose="02000000000000000000" pitchFamily="2" charset="0"/>
              </a:rPr>
              <a:t>খেলাফত আন্দোলন ব্যর্থ হলেও ভারতীয় উপমহাদেশের রাজনৈতিক আন্দোলনের ইতিহাসে এর গুরুত্ব অপরিসীম।</a:t>
            </a:r>
          </a:p>
        </p:txBody>
      </p:sp>
      <p:sp>
        <p:nvSpPr>
          <p:cNvPr id="6" name="Snip Same Side Corner Rectangle 5"/>
          <p:cNvSpPr/>
          <p:nvPr/>
        </p:nvSpPr>
        <p:spPr>
          <a:xfrm>
            <a:off x="3844634" y="654630"/>
            <a:ext cx="4142510" cy="450274"/>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 খেলাফত </a:t>
            </a:r>
            <a:r>
              <a:rPr lang="bn-IN" b="1" dirty="0">
                <a:ln w="0"/>
                <a:solidFill>
                  <a:srgbClr val="000000"/>
                </a:solidFill>
                <a:latin typeface="NikoshBAN" panose="02000000000000000000" pitchFamily="2" charset="0"/>
                <a:cs typeface="NikoshBAN" panose="02000000000000000000" pitchFamily="2" charset="0"/>
              </a:rPr>
              <a:t>আন্দোলনের </a:t>
            </a:r>
            <a:r>
              <a:rPr lang="bn-IN" b="1" dirty="0" smtClean="0">
                <a:ln w="0"/>
                <a:solidFill>
                  <a:srgbClr val="000000"/>
                </a:solidFill>
                <a:latin typeface="NikoshBAN" panose="02000000000000000000" pitchFamily="2" charset="0"/>
                <a:cs typeface="NikoshBAN" panose="02000000000000000000" pitchFamily="2" charset="0"/>
              </a:rPr>
              <a:t>গুরুত্ব </a:t>
            </a:r>
            <a:endParaRPr lang="en-US" dirty="0"/>
          </a:p>
        </p:txBody>
      </p:sp>
    </p:spTree>
    <p:extLst>
      <p:ext uri="{BB962C8B-B14F-4D97-AF65-F5344CB8AC3E}">
        <p14:creationId xmlns:p14="http://schemas.microsoft.com/office/powerpoint/2010/main" val="3454246342"/>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942109" y="789704"/>
            <a:ext cx="10418617" cy="1648693"/>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ln w="0"/>
                <a:solidFill>
                  <a:srgbClr val="000000"/>
                </a:solidFill>
                <a:latin typeface="NikoshBAN" panose="02000000000000000000" pitchFamily="2" charset="0"/>
                <a:cs typeface="NikoshBAN" panose="02000000000000000000" pitchFamily="2" charset="0"/>
              </a:rPr>
              <a:t>৩। </a:t>
            </a:r>
            <a:r>
              <a:rPr lang="bn-IN" sz="3200" b="1" dirty="0">
                <a:ln w="0"/>
                <a:solidFill>
                  <a:srgbClr val="000000"/>
                </a:solidFill>
                <a:latin typeface="NikoshBAN" panose="02000000000000000000" pitchFamily="2" charset="0"/>
                <a:cs typeface="NikoshBAN" panose="02000000000000000000" pitchFamily="2" charset="0"/>
              </a:rPr>
              <a:t>ত্যাগ স্বীকারের মানসিকতা সৃষ্টিঃ- </a:t>
            </a:r>
            <a:r>
              <a:rPr lang="bn-IN" sz="3200" dirty="0">
                <a:ln w="0"/>
                <a:solidFill>
                  <a:srgbClr val="000000"/>
                </a:solidFill>
                <a:latin typeface="NikoshBAN" panose="02000000000000000000" pitchFamily="2" charset="0"/>
                <a:cs typeface="NikoshBAN" panose="02000000000000000000" pitchFamily="2" charset="0"/>
              </a:rPr>
              <a:t>বিনা কষ্ট ও শ্রমে কোন জাতিই মহৎ কিছু অর্জন করতে পারেনি। খিলাফত আন্দোলনের সাথে সংশ্লিষ্ট হয়ে মুসলমানেরা দাবি আদায়ের কৌশল ও দূঃখ-কষ্ট বরণ করার শক্তি অর্জন করে।</a:t>
            </a:r>
          </a:p>
        </p:txBody>
      </p:sp>
      <p:sp>
        <p:nvSpPr>
          <p:cNvPr id="3" name="Snip Diagonal Corner Rectangle 2"/>
          <p:cNvSpPr/>
          <p:nvPr/>
        </p:nvSpPr>
        <p:spPr>
          <a:xfrm>
            <a:off x="942109" y="2611578"/>
            <a:ext cx="10418617" cy="1170713"/>
          </a:xfrm>
          <a:prstGeom prst="snip2Diag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ln w="0"/>
                <a:solidFill>
                  <a:srgbClr val="000000"/>
                </a:solidFill>
                <a:latin typeface="NikoshBAN" panose="02000000000000000000" pitchFamily="2" charset="0"/>
                <a:cs typeface="NikoshBAN" panose="02000000000000000000" pitchFamily="2" charset="0"/>
              </a:rPr>
              <a:t>৪। </a:t>
            </a:r>
            <a:r>
              <a:rPr lang="bn-IN" sz="3200" b="1" dirty="0" smtClean="0">
                <a:ln w="0"/>
                <a:solidFill>
                  <a:srgbClr val="000000"/>
                </a:solidFill>
                <a:latin typeface="NikoshBAN" panose="02000000000000000000" pitchFamily="2" charset="0"/>
                <a:cs typeface="NikoshBAN" panose="02000000000000000000" pitchFamily="2" charset="0"/>
              </a:rPr>
              <a:t>তৃণমূলে </a:t>
            </a:r>
            <a:r>
              <a:rPr lang="bn-IN" sz="3200" b="1" dirty="0">
                <a:ln w="0"/>
                <a:solidFill>
                  <a:srgbClr val="000000"/>
                </a:solidFill>
                <a:latin typeface="NikoshBAN" panose="02000000000000000000" pitchFamily="2" charset="0"/>
                <a:cs typeface="NikoshBAN" panose="02000000000000000000" pitchFamily="2" charset="0"/>
              </a:rPr>
              <a:t>নেতৃত্ব সৃষ্টিঃ- </a:t>
            </a:r>
            <a:r>
              <a:rPr lang="bn-IN" sz="3200" dirty="0">
                <a:ln w="0"/>
                <a:solidFill>
                  <a:srgbClr val="000000"/>
                </a:solidFill>
                <a:latin typeface="NikoshBAN" panose="02000000000000000000" pitchFamily="2" charset="0"/>
                <a:cs typeface="NikoshBAN" panose="02000000000000000000" pitchFamily="2" charset="0"/>
              </a:rPr>
              <a:t>খিলাফত আন্দোলনকে কেন্দ্র করে শহর ও গ্রামাঞ্চলে মুসলিম নেতৃবৃন্দের উদ্ভব ঘটে। এর ফলে মফস্বলভিত্তিক নতুন নেতৃত্বের সৃষ্টি হয়।</a:t>
            </a:r>
          </a:p>
        </p:txBody>
      </p:sp>
      <p:sp>
        <p:nvSpPr>
          <p:cNvPr id="4" name="Snip Diagonal Corner Rectangle 3"/>
          <p:cNvSpPr/>
          <p:nvPr/>
        </p:nvSpPr>
        <p:spPr>
          <a:xfrm>
            <a:off x="942109" y="4094018"/>
            <a:ext cx="10418618" cy="2036622"/>
          </a:xfrm>
          <a:prstGeom prst="snip2Diag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ln w="0"/>
                <a:solidFill>
                  <a:srgbClr val="000000"/>
                </a:solidFill>
                <a:latin typeface="NikoshBAN" panose="02000000000000000000" pitchFamily="2" charset="0"/>
                <a:cs typeface="NikoshBAN" panose="02000000000000000000" pitchFamily="2" charset="0"/>
              </a:rPr>
              <a:t>৫। নিজস্ব </a:t>
            </a:r>
            <a:r>
              <a:rPr lang="bn-IN" sz="3200" b="1" dirty="0" smtClean="0">
                <a:ln w="0"/>
                <a:solidFill>
                  <a:srgbClr val="000000"/>
                </a:solidFill>
                <a:latin typeface="NikoshBAN" panose="02000000000000000000" pitchFamily="2" charset="0"/>
                <a:cs typeface="NikoshBAN" panose="02000000000000000000" pitchFamily="2" charset="0"/>
              </a:rPr>
              <a:t>নেতৃ</a:t>
            </a:r>
            <a:r>
              <a:rPr lang="en-US" sz="3200" b="1" dirty="0" err="1" smtClean="0">
                <a:ln w="0"/>
                <a:solidFill>
                  <a:srgbClr val="000000"/>
                </a:solidFill>
                <a:latin typeface="NikoshBAN" panose="02000000000000000000" pitchFamily="2" charset="0"/>
                <a:cs typeface="NikoshBAN" panose="02000000000000000000" pitchFamily="2" charset="0"/>
              </a:rPr>
              <a:t>ত্বের</a:t>
            </a:r>
            <a:r>
              <a:rPr lang="bn-IN" sz="3200" b="1" dirty="0" smtClean="0">
                <a:ln w="0"/>
                <a:solidFill>
                  <a:srgbClr val="000000"/>
                </a:solidFill>
                <a:latin typeface="NikoshBAN" panose="02000000000000000000" pitchFamily="2" charset="0"/>
                <a:cs typeface="NikoshBAN" panose="02000000000000000000" pitchFamily="2" charset="0"/>
              </a:rPr>
              <a:t> প্রয়োজন</a:t>
            </a:r>
            <a:r>
              <a:rPr lang="en-US" sz="3200" b="1" dirty="0" err="1" smtClean="0">
                <a:ln w="0"/>
                <a:solidFill>
                  <a:srgbClr val="000000"/>
                </a:solidFill>
                <a:latin typeface="NikoshBAN" panose="02000000000000000000" pitchFamily="2" charset="0"/>
                <a:cs typeface="NikoshBAN" panose="02000000000000000000" pitchFamily="2" charset="0"/>
              </a:rPr>
              <a:t>ীয়</a:t>
            </a:r>
            <a:r>
              <a:rPr lang="bn-IN" sz="3200" b="1" dirty="0" smtClean="0">
                <a:ln w="0"/>
                <a:solidFill>
                  <a:srgbClr val="000000"/>
                </a:solidFill>
                <a:latin typeface="NikoshBAN" panose="02000000000000000000" pitchFamily="2" charset="0"/>
                <a:cs typeface="NikoshBAN" panose="02000000000000000000" pitchFamily="2" charset="0"/>
              </a:rPr>
              <a:t>তা উপলদ্ধিঃ- </a:t>
            </a:r>
            <a:r>
              <a:rPr lang="bn-IN" sz="3200" dirty="0">
                <a:ln w="0"/>
                <a:solidFill>
                  <a:srgbClr val="000000"/>
                </a:solidFill>
                <a:latin typeface="NikoshBAN" panose="02000000000000000000" pitchFamily="2" charset="0"/>
                <a:cs typeface="NikoshBAN" panose="02000000000000000000" pitchFamily="2" charset="0"/>
              </a:rPr>
              <a:t>সাফল্যের চুড়ান্ত পর্যায়ে গান্ধীজি হঠাৎ আন্দোলনের পরিসমাপ্তি ঘোষণায় দিশেহারা হয়ে পড়েন। কারণ মাওলানা মুহাম্মদ আলী গ্রেফতার হলে আন্দোলনে গান্ধীজি নেতৃত্ব দিচ্ছিল। মুসলমানেরা উপলদ্ধি করতে পেরেছিল যে, আন্দোলনের সাফল্যের জন্য নিজস্ব নেতৃত্ব প্রয়োজন।  </a:t>
            </a:r>
          </a:p>
        </p:txBody>
      </p:sp>
    </p:spTree>
    <p:extLst>
      <p:ext uri="{BB962C8B-B14F-4D97-AF65-F5344CB8AC3E}">
        <p14:creationId xmlns:p14="http://schemas.microsoft.com/office/powerpoint/2010/main" val="1096288171"/>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869" t="2941" r="4494" b="8824"/>
          <a:stretch/>
        </p:blipFill>
        <p:spPr>
          <a:xfrm>
            <a:off x="1182594" y="894492"/>
            <a:ext cx="9850581" cy="5555672"/>
          </a:xfrm>
          <a:prstGeom prst="rect">
            <a:avLst/>
          </a:prstGeom>
        </p:spPr>
      </p:pic>
      <p:sp>
        <p:nvSpPr>
          <p:cNvPr id="4" name="Rectangle 3"/>
          <p:cNvSpPr/>
          <p:nvPr/>
        </p:nvSpPr>
        <p:spPr>
          <a:xfrm>
            <a:off x="2386256" y="1187185"/>
            <a:ext cx="8646919" cy="5262979"/>
          </a:xfrm>
          <a:prstGeom prst="rect">
            <a:avLst/>
          </a:prstGeom>
        </p:spPr>
        <p:txBody>
          <a:bodyPr wrap="none">
            <a:spAutoFit/>
          </a:bodyPr>
          <a:lstStyle/>
          <a:p>
            <a:r>
              <a:rPr lang="bn-IN" sz="2800" b="1" dirty="0" smtClean="0">
                <a:ln w="0"/>
                <a:solidFill>
                  <a:srgbClr val="000000"/>
                </a:solidFill>
                <a:latin typeface="NikoshBAN" panose="02000000000000000000" pitchFamily="2" charset="0"/>
                <a:cs typeface="NikoshBAN" panose="02000000000000000000" pitchFamily="2" charset="0"/>
              </a:rPr>
              <a:t>১। খেলাফত ও অসহযোগ আন্দোলন ভারতীয় জনমনে কি ধরনের প্রভাব ফেলে-</a:t>
            </a:r>
          </a:p>
          <a:p>
            <a:pPr marL="571500" indent="-571500">
              <a:buFont typeface="+mj-lt"/>
              <a:buAutoNum type="romanLcPeriod"/>
            </a:pPr>
            <a:r>
              <a:rPr lang="bn-IN" sz="2800" dirty="0" smtClean="0">
                <a:ln w="0"/>
                <a:solidFill>
                  <a:srgbClr val="000000"/>
                </a:solidFill>
                <a:latin typeface="NikoshBAN" panose="02000000000000000000" pitchFamily="2" charset="0"/>
                <a:cs typeface="NikoshBAN" panose="02000000000000000000" pitchFamily="2" charset="0"/>
              </a:rPr>
              <a:t>আত্মসচেতনতা বৃদ্ধিতে সহায়তা করে</a:t>
            </a:r>
          </a:p>
          <a:p>
            <a:pPr marL="571500" indent="-571500">
              <a:buFont typeface="+mj-lt"/>
              <a:buAutoNum type="romanLcPeriod"/>
            </a:pPr>
            <a:r>
              <a:rPr lang="bn-IN" sz="2800" dirty="0" smtClean="0">
                <a:ln w="0"/>
                <a:solidFill>
                  <a:srgbClr val="000000"/>
                </a:solidFill>
                <a:latin typeface="NikoshBAN" panose="02000000000000000000" pitchFamily="2" charset="0"/>
                <a:cs typeface="NikoshBAN" panose="02000000000000000000" pitchFamily="2" charset="0"/>
              </a:rPr>
              <a:t>অর্থনৈতিক সমৃদ্ধি অর্জনে আশান্বিত করে</a:t>
            </a:r>
          </a:p>
          <a:p>
            <a:pPr marL="571500" indent="-571500">
              <a:buFont typeface="+mj-lt"/>
              <a:buAutoNum type="romanLcPeriod"/>
            </a:pPr>
            <a:r>
              <a:rPr lang="bn-IN" sz="2800" dirty="0" smtClean="0">
                <a:ln w="0"/>
                <a:solidFill>
                  <a:srgbClr val="000000"/>
                </a:solidFill>
                <a:latin typeface="NikoshBAN" panose="02000000000000000000" pitchFamily="2" charset="0"/>
                <a:cs typeface="NikoshBAN" panose="02000000000000000000" pitchFamily="2" charset="0"/>
              </a:rPr>
              <a:t>অধিকারবোধ বৃদ্ধিতে সহায়তা করে</a:t>
            </a:r>
          </a:p>
          <a:p>
            <a:r>
              <a:rPr lang="bn-IN" sz="2800" dirty="0" smtClean="0">
                <a:ln w="0"/>
                <a:solidFill>
                  <a:srgbClr val="000000"/>
                </a:solidFill>
                <a:latin typeface="NikoshBAN" panose="02000000000000000000" pitchFamily="2" charset="0"/>
                <a:cs typeface="NikoshBAN" panose="02000000000000000000" pitchFamily="2" charset="0"/>
              </a:rPr>
              <a:t>নিচের কোনটি সঠিক?</a:t>
            </a:r>
          </a:p>
          <a:p>
            <a:r>
              <a:rPr lang="bn-IN" sz="2800" dirty="0" smtClean="0">
                <a:ln w="0"/>
                <a:solidFill>
                  <a:srgbClr val="000000"/>
                </a:solidFill>
                <a:latin typeface="NikoshBAN" panose="02000000000000000000" pitchFamily="2" charset="0"/>
                <a:cs typeface="NikoshBAN" panose="02000000000000000000" pitchFamily="2" charset="0"/>
              </a:rPr>
              <a:t>      (ক) </a:t>
            </a:r>
            <a:r>
              <a:rPr lang="en-US" sz="2800" dirty="0" err="1" smtClean="0">
                <a:ln w="0"/>
                <a:solidFill>
                  <a:srgbClr val="000000"/>
                </a:solidFill>
                <a:latin typeface="NikoshBAN" panose="02000000000000000000" pitchFamily="2" charset="0"/>
                <a:cs typeface="NikoshBAN" panose="02000000000000000000" pitchFamily="2" charset="0"/>
              </a:rPr>
              <a:t>i</a:t>
            </a:r>
            <a:r>
              <a:rPr lang="bn-IN" sz="2800" dirty="0" smtClean="0">
                <a:ln w="0"/>
                <a:solidFill>
                  <a:srgbClr val="000000"/>
                </a:solidFill>
                <a:latin typeface="NikoshBAN" panose="02000000000000000000" pitchFamily="2" charset="0"/>
                <a:cs typeface="NikoshBAN" panose="02000000000000000000" pitchFamily="2" charset="0"/>
              </a:rPr>
              <a:t> ও </a:t>
            </a:r>
            <a:r>
              <a:rPr lang="en-US" sz="2800" dirty="0" smtClean="0">
                <a:ln w="0"/>
                <a:solidFill>
                  <a:srgbClr val="000000"/>
                </a:solidFill>
                <a:latin typeface="NikoshBAN" panose="02000000000000000000" pitchFamily="2" charset="0"/>
                <a:cs typeface="NikoshBAN" panose="02000000000000000000" pitchFamily="2" charset="0"/>
              </a:rPr>
              <a:t>ii</a:t>
            </a:r>
            <a:r>
              <a:rPr lang="bn-IN" sz="2800" dirty="0" smtClean="0">
                <a:ln w="0"/>
                <a:solidFill>
                  <a:srgbClr val="000000"/>
                </a:solidFill>
                <a:latin typeface="NikoshBAN" panose="02000000000000000000" pitchFamily="2" charset="0"/>
                <a:cs typeface="NikoshBAN" panose="02000000000000000000" pitchFamily="2" charset="0"/>
              </a:rPr>
              <a:t>    </a:t>
            </a:r>
            <a:r>
              <a:rPr lang="en-US" sz="2800" dirty="0" smtClean="0">
                <a:ln w="0"/>
                <a:solidFill>
                  <a:srgbClr val="000000"/>
                </a:solidFill>
                <a:latin typeface="NikoshBAN" panose="02000000000000000000" pitchFamily="2" charset="0"/>
                <a:cs typeface="NikoshBAN" panose="02000000000000000000" pitchFamily="2" charset="0"/>
              </a:rPr>
              <a:t>  </a:t>
            </a:r>
            <a:r>
              <a:rPr lang="bn-IN" sz="2800" dirty="0" smtClean="0">
                <a:ln w="0"/>
                <a:solidFill>
                  <a:srgbClr val="000000"/>
                </a:solidFill>
                <a:latin typeface="NikoshBAN" panose="02000000000000000000" pitchFamily="2" charset="0"/>
                <a:cs typeface="NikoshBAN" panose="02000000000000000000" pitchFamily="2" charset="0"/>
              </a:rPr>
              <a:t>(খ) </a:t>
            </a:r>
            <a:r>
              <a:rPr lang="en-US" sz="2800" dirty="0" err="1" smtClean="0">
                <a:ln w="0"/>
                <a:solidFill>
                  <a:srgbClr val="000000"/>
                </a:solidFill>
                <a:latin typeface="NikoshBAN" panose="02000000000000000000" pitchFamily="2" charset="0"/>
                <a:cs typeface="NikoshBAN" panose="02000000000000000000" pitchFamily="2" charset="0"/>
              </a:rPr>
              <a:t>i</a:t>
            </a:r>
            <a:r>
              <a:rPr lang="bn-IN" sz="2800" dirty="0" smtClean="0">
                <a:ln w="0"/>
                <a:solidFill>
                  <a:srgbClr val="000000"/>
                </a:solidFill>
                <a:latin typeface="NikoshBAN" panose="02000000000000000000" pitchFamily="2" charset="0"/>
                <a:cs typeface="NikoshBAN" panose="02000000000000000000" pitchFamily="2" charset="0"/>
              </a:rPr>
              <a:t> ও </a:t>
            </a:r>
            <a:r>
              <a:rPr lang="en-US" sz="2800" dirty="0" smtClean="0">
                <a:ln w="0"/>
                <a:solidFill>
                  <a:srgbClr val="000000"/>
                </a:solidFill>
                <a:latin typeface="NikoshBAN" panose="02000000000000000000" pitchFamily="2" charset="0"/>
                <a:cs typeface="NikoshBAN" panose="02000000000000000000" pitchFamily="2" charset="0"/>
              </a:rPr>
              <a:t>iii</a:t>
            </a:r>
            <a:r>
              <a:rPr lang="bn-IN" sz="2800" dirty="0" smtClean="0">
                <a:ln w="0"/>
                <a:solidFill>
                  <a:srgbClr val="000000"/>
                </a:solidFill>
                <a:latin typeface="NikoshBAN" panose="02000000000000000000" pitchFamily="2" charset="0"/>
                <a:cs typeface="NikoshBAN" panose="02000000000000000000" pitchFamily="2" charset="0"/>
              </a:rPr>
              <a:t>     (গ) </a:t>
            </a:r>
            <a:r>
              <a:rPr lang="en-US" sz="2800" dirty="0" smtClean="0">
                <a:ln w="0"/>
                <a:solidFill>
                  <a:srgbClr val="000000"/>
                </a:solidFill>
                <a:latin typeface="NikoshBAN" panose="02000000000000000000" pitchFamily="2" charset="0"/>
                <a:cs typeface="NikoshBAN" panose="02000000000000000000" pitchFamily="2" charset="0"/>
              </a:rPr>
              <a:t>ii</a:t>
            </a:r>
            <a:r>
              <a:rPr lang="bn-IN" sz="2800" dirty="0" smtClean="0">
                <a:ln w="0"/>
                <a:solidFill>
                  <a:srgbClr val="000000"/>
                </a:solidFill>
                <a:latin typeface="NikoshBAN" panose="02000000000000000000" pitchFamily="2" charset="0"/>
                <a:cs typeface="NikoshBAN" panose="02000000000000000000" pitchFamily="2" charset="0"/>
              </a:rPr>
              <a:t> ও </a:t>
            </a:r>
            <a:r>
              <a:rPr lang="en-US" sz="2800" dirty="0" smtClean="0">
                <a:ln w="0"/>
                <a:solidFill>
                  <a:srgbClr val="000000"/>
                </a:solidFill>
                <a:latin typeface="NikoshBAN" panose="02000000000000000000" pitchFamily="2" charset="0"/>
                <a:cs typeface="NikoshBAN" panose="02000000000000000000" pitchFamily="2" charset="0"/>
              </a:rPr>
              <a:t>iii</a:t>
            </a:r>
            <a:r>
              <a:rPr lang="bn-IN" sz="2800" dirty="0" smtClean="0">
                <a:ln w="0"/>
                <a:solidFill>
                  <a:srgbClr val="000000"/>
                </a:solidFill>
                <a:latin typeface="NikoshBAN" panose="02000000000000000000" pitchFamily="2" charset="0"/>
                <a:cs typeface="NikoshBAN" panose="02000000000000000000" pitchFamily="2" charset="0"/>
              </a:rPr>
              <a:t>     (ঘ) </a:t>
            </a:r>
            <a:r>
              <a:rPr lang="en-US" sz="2800" dirty="0" err="1" smtClean="0">
                <a:ln w="0"/>
                <a:solidFill>
                  <a:srgbClr val="000000"/>
                </a:solidFill>
                <a:latin typeface="NikoshBAN" panose="02000000000000000000" pitchFamily="2" charset="0"/>
                <a:cs typeface="NikoshBAN" panose="02000000000000000000" pitchFamily="2" charset="0"/>
              </a:rPr>
              <a:t>i</a:t>
            </a:r>
            <a:r>
              <a:rPr lang="bn-IN" sz="2800" dirty="0" smtClean="0">
                <a:ln w="0"/>
                <a:solidFill>
                  <a:srgbClr val="000000"/>
                </a:solidFill>
                <a:latin typeface="NikoshBAN" panose="02000000000000000000" pitchFamily="2" charset="0"/>
                <a:cs typeface="NikoshBAN" panose="02000000000000000000" pitchFamily="2" charset="0"/>
              </a:rPr>
              <a:t>,</a:t>
            </a:r>
            <a:r>
              <a:rPr lang="en-US" sz="2800" dirty="0" smtClean="0">
                <a:ln w="0"/>
                <a:solidFill>
                  <a:srgbClr val="000000"/>
                </a:solidFill>
                <a:latin typeface="NikoshBAN" panose="02000000000000000000" pitchFamily="2" charset="0"/>
                <a:cs typeface="NikoshBAN" panose="02000000000000000000" pitchFamily="2" charset="0"/>
              </a:rPr>
              <a:t> ii</a:t>
            </a:r>
            <a:r>
              <a:rPr lang="bn-IN" sz="2800" dirty="0" smtClean="0">
                <a:ln w="0"/>
                <a:solidFill>
                  <a:srgbClr val="000000"/>
                </a:solidFill>
                <a:latin typeface="NikoshBAN" panose="02000000000000000000" pitchFamily="2" charset="0"/>
                <a:cs typeface="NikoshBAN" panose="02000000000000000000" pitchFamily="2" charset="0"/>
              </a:rPr>
              <a:t> ও</a:t>
            </a:r>
            <a:r>
              <a:rPr lang="en-US" sz="2800" dirty="0" smtClean="0">
                <a:ln w="0"/>
                <a:solidFill>
                  <a:srgbClr val="000000"/>
                </a:solidFill>
                <a:latin typeface="NikoshBAN" panose="02000000000000000000" pitchFamily="2" charset="0"/>
                <a:cs typeface="NikoshBAN" panose="02000000000000000000" pitchFamily="2" charset="0"/>
              </a:rPr>
              <a:t> iii</a:t>
            </a:r>
            <a:r>
              <a:rPr lang="bn-IN" sz="2800" dirty="0" smtClean="0">
                <a:ln w="0"/>
                <a:solidFill>
                  <a:srgbClr val="000000"/>
                </a:solidFill>
                <a:latin typeface="NikoshBAN" panose="02000000000000000000" pitchFamily="2" charset="0"/>
                <a:cs typeface="NikoshBAN" panose="02000000000000000000" pitchFamily="2" charset="0"/>
              </a:rPr>
              <a:t>    </a:t>
            </a:r>
          </a:p>
          <a:p>
            <a:r>
              <a:rPr lang="bn-IN" sz="2800" dirty="0" smtClean="0">
                <a:ln w="0"/>
                <a:solidFill>
                  <a:srgbClr val="000000"/>
                </a:solidFill>
                <a:latin typeface="NikoshBAN" panose="02000000000000000000" pitchFamily="2" charset="0"/>
                <a:cs typeface="NikoshBAN" panose="02000000000000000000" pitchFamily="2" charset="0"/>
              </a:rPr>
              <a:t>২। খেলাফত ও অসহযোগ আন্দোলনের লক্ষ্য ছিল-</a:t>
            </a:r>
          </a:p>
          <a:p>
            <a:pPr marL="571500" indent="-571500">
              <a:buFont typeface="+mj-lt"/>
              <a:buAutoNum type="romanLcPeriod"/>
            </a:pPr>
            <a:r>
              <a:rPr lang="bn-IN" sz="2800" dirty="0" smtClean="0">
                <a:ln w="0"/>
                <a:solidFill>
                  <a:srgbClr val="000000"/>
                </a:solidFill>
                <a:latin typeface="NikoshBAN" panose="02000000000000000000" pitchFamily="2" charset="0"/>
                <a:cs typeface="NikoshBAN" panose="02000000000000000000" pitchFamily="2" charset="0"/>
              </a:rPr>
              <a:t>ভারতের স্বাধীনতা অর্জন</a:t>
            </a:r>
          </a:p>
          <a:p>
            <a:pPr marL="571500" indent="-571500">
              <a:buFont typeface="+mj-lt"/>
              <a:buAutoNum type="romanLcPeriod"/>
            </a:pPr>
            <a:r>
              <a:rPr lang="bn-IN" sz="2800" dirty="0" smtClean="0">
                <a:ln w="0"/>
                <a:solidFill>
                  <a:srgbClr val="000000"/>
                </a:solidFill>
                <a:latin typeface="NikoshBAN" panose="02000000000000000000" pitchFamily="2" charset="0"/>
                <a:cs typeface="NikoshBAN" panose="02000000000000000000" pitchFamily="2" charset="0"/>
              </a:rPr>
              <a:t>তুরস্কের অখন্ডতা রক্ষা</a:t>
            </a:r>
          </a:p>
          <a:p>
            <a:pPr marL="571500" indent="-571500">
              <a:buFont typeface="+mj-lt"/>
              <a:buAutoNum type="romanLcPeriod"/>
            </a:pPr>
            <a:r>
              <a:rPr lang="bn-IN" sz="2800" dirty="0" smtClean="0">
                <a:ln w="0"/>
                <a:solidFill>
                  <a:srgbClr val="000000"/>
                </a:solidFill>
                <a:latin typeface="NikoshBAN" panose="02000000000000000000" pitchFamily="2" charset="0"/>
                <a:cs typeface="NikoshBAN" panose="02000000000000000000" pitchFamily="2" charset="0"/>
              </a:rPr>
              <a:t>বিদেশি পণ্য বর্জন </a:t>
            </a:r>
          </a:p>
          <a:p>
            <a:r>
              <a:rPr lang="bn-IN" sz="2800" dirty="0" smtClean="0">
                <a:ln w="0"/>
                <a:solidFill>
                  <a:srgbClr val="000000"/>
                </a:solidFill>
                <a:latin typeface="NikoshBAN" panose="02000000000000000000" pitchFamily="2" charset="0"/>
                <a:cs typeface="NikoshBAN" panose="02000000000000000000" pitchFamily="2" charset="0"/>
              </a:rPr>
              <a:t>নিচের কোনটি সঠিক?</a:t>
            </a:r>
          </a:p>
          <a:p>
            <a:r>
              <a:rPr lang="bn-IN" sz="2800" dirty="0">
                <a:ln w="0"/>
                <a:solidFill>
                  <a:srgbClr val="000000"/>
                </a:solidFill>
                <a:latin typeface="NikoshBAN" panose="02000000000000000000" pitchFamily="2" charset="0"/>
                <a:cs typeface="NikoshBAN" panose="02000000000000000000" pitchFamily="2" charset="0"/>
              </a:rPr>
              <a:t> </a:t>
            </a:r>
            <a:r>
              <a:rPr lang="bn-IN" sz="2800" dirty="0" smtClean="0">
                <a:ln w="0"/>
                <a:solidFill>
                  <a:srgbClr val="000000"/>
                </a:solidFill>
                <a:latin typeface="NikoshBAN" panose="02000000000000000000" pitchFamily="2" charset="0"/>
                <a:cs typeface="NikoshBAN" panose="02000000000000000000" pitchFamily="2" charset="0"/>
              </a:rPr>
              <a:t>      (ক) </a:t>
            </a:r>
            <a:r>
              <a:rPr lang="en-US" sz="2800" dirty="0" err="1" smtClean="0">
                <a:ln w="0"/>
                <a:solidFill>
                  <a:srgbClr val="000000"/>
                </a:solidFill>
                <a:latin typeface="NikoshBAN" panose="02000000000000000000" pitchFamily="2" charset="0"/>
                <a:cs typeface="NikoshBAN" panose="02000000000000000000" pitchFamily="2" charset="0"/>
              </a:rPr>
              <a:t>i</a:t>
            </a:r>
            <a:r>
              <a:rPr lang="en-US" sz="2800" dirty="0" smtClean="0">
                <a:ln w="0"/>
                <a:solidFill>
                  <a:srgbClr val="000000"/>
                </a:solidFill>
                <a:latin typeface="NikoshBAN" panose="02000000000000000000" pitchFamily="2" charset="0"/>
                <a:cs typeface="NikoshBAN" panose="02000000000000000000" pitchFamily="2" charset="0"/>
              </a:rPr>
              <a:t> </a:t>
            </a:r>
            <a:r>
              <a:rPr lang="bn-IN" sz="2800" dirty="0" smtClean="0">
                <a:ln w="0"/>
                <a:solidFill>
                  <a:srgbClr val="000000"/>
                </a:solidFill>
                <a:latin typeface="NikoshBAN" panose="02000000000000000000" pitchFamily="2" charset="0"/>
                <a:cs typeface="NikoshBAN" panose="02000000000000000000" pitchFamily="2" charset="0"/>
              </a:rPr>
              <a:t>ও </a:t>
            </a:r>
            <a:r>
              <a:rPr lang="en-US" sz="2800" dirty="0" smtClean="0">
                <a:ln w="0"/>
                <a:solidFill>
                  <a:srgbClr val="000000"/>
                </a:solidFill>
                <a:latin typeface="NikoshBAN" panose="02000000000000000000" pitchFamily="2" charset="0"/>
                <a:cs typeface="NikoshBAN" panose="02000000000000000000" pitchFamily="2" charset="0"/>
              </a:rPr>
              <a:t>ii</a:t>
            </a:r>
            <a:r>
              <a:rPr lang="bn-IN" sz="2800" dirty="0" smtClean="0">
                <a:ln w="0"/>
                <a:solidFill>
                  <a:srgbClr val="000000"/>
                </a:solidFill>
                <a:latin typeface="NikoshBAN" panose="02000000000000000000" pitchFamily="2" charset="0"/>
                <a:cs typeface="NikoshBAN" panose="02000000000000000000" pitchFamily="2" charset="0"/>
              </a:rPr>
              <a:t>   (খ) </a:t>
            </a:r>
            <a:r>
              <a:rPr lang="en-US" sz="2800" dirty="0" err="1" smtClean="0">
                <a:ln w="0"/>
                <a:solidFill>
                  <a:srgbClr val="000000"/>
                </a:solidFill>
                <a:latin typeface="NikoshBAN" panose="02000000000000000000" pitchFamily="2" charset="0"/>
                <a:cs typeface="NikoshBAN" panose="02000000000000000000" pitchFamily="2" charset="0"/>
              </a:rPr>
              <a:t>i</a:t>
            </a:r>
            <a:r>
              <a:rPr lang="bn-IN" sz="2800" dirty="0" smtClean="0">
                <a:ln w="0"/>
                <a:solidFill>
                  <a:srgbClr val="000000"/>
                </a:solidFill>
                <a:latin typeface="NikoshBAN" panose="02000000000000000000" pitchFamily="2" charset="0"/>
                <a:cs typeface="NikoshBAN" panose="02000000000000000000" pitchFamily="2" charset="0"/>
              </a:rPr>
              <a:t> ও </a:t>
            </a:r>
            <a:r>
              <a:rPr lang="en-US" sz="2800" dirty="0" smtClean="0">
                <a:ln w="0"/>
                <a:solidFill>
                  <a:srgbClr val="000000"/>
                </a:solidFill>
                <a:latin typeface="NikoshBAN" panose="02000000000000000000" pitchFamily="2" charset="0"/>
                <a:cs typeface="NikoshBAN" panose="02000000000000000000" pitchFamily="2" charset="0"/>
              </a:rPr>
              <a:t>iii</a:t>
            </a:r>
            <a:r>
              <a:rPr lang="bn-IN" sz="2800" dirty="0" smtClean="0">
                <a:ln w="0"/>
                <a:solidFill>
                  <a:srgbClr val="000000"/>
                </a:solidFill>
                <a:latin typeface="NikoshBAN" panose="02000000000000000000" pitchFamily="2" charset="0"/>
                <a:cs typeface="NikoshBAN" panose="02000000000000000000" pitchFamily="2" charset="0"/>
              </a:rPr>
              <a:t>   (গ) </a:t>
            </a:r>
            <a:r>
              <a:rPr lang="en-US" sz="2800" dirty="0" smtClean="0">
                <a:ln w="0"/>
                <a:solidFill>
                  <a:srgbClr val="000000"/>
                </a:solidFill>
                <a:latin typeface="NikoshBAN" panose="02000000000000000000" pitchFamily="2" charset="0"/>
                <a:cs typeface="NikoshBAN" panose="02000000000000000000" pitchFamily="2" charset="0"/>
              </a:rPr>
              <a:t>ii</a:t>
            </a:r>
            <a:r>
              <a:rPr lang="bn-IN" sz="2800" dirty="0" smtClean="0">
                <a:ln w="0"/>
                <a:solidFill>
                  <a:srgbClr val="000000"/>
                </a:solidFill>
                <a:latin typeface="NikoshBAN" panose="02000000000000000000" pitchFamily="2" charset="0"/>
                <a:cs typeface="NikoshBAN" panose="02000000000000000000" pitchFamily="2" charset="0"/>
              </a:rPr>
              <a:t>  ও </a:t>
            </a:r>
            <a:r>
              <a:rPr lang="en-US" sz="2800" dirty="0" smtClean="0">
                <a:ln w="0"/>
                <a:solidFill>
                  <a:srgbClr val="000000"/>
                </a:solidFill>
                <a:latin typeface="NikoshBAN" panose="02000000000000000000" pitchFamily="2" charset="0"/>
                <a:cs typeface="NikoshBAN" panose="02000000000000000000" pitchFamily="2" charset="0"/>
              </a:rPr>
              <a:t>iii</a:t>
            </a:r>
            <a:r>
              <a:rPr lang="bn-IN" sz="2800" dirty="0" smtClean="0">
                <a:ln w="0"/>
                <a:solidFill>
                  <a:srgbClr val="000000"/>
                </a:solidFill>
                <a:latin typeface="NikoshBAN" panose="02000000000000000000" pitchFamily="2" charset="0"/>
                <a:cs typeface="NikoshBAN" panose="02000000000000000000" pitchFamily="2" charset="0"/>
              </a:rPr>
              <a:t>     (ঘ) </a:t>
            </a:r>
            <a:r>
              <a:rPr lang="en-US" sz="2800" dirty="0" err="1" smtClean="0">
                <a:ln w="0"/>
                <a:solidFill>
                  <a:srgbClr val="000000"/>
                </a:solidFill>
                <a:latin typeface="NikoshBAN" panose="02000000000000000000" pitchFamily="2" charset="0"/>
                <a:cs typeface="NikoshBAN" panose="02000000000000000000" pitchFamily="2" charset="0"/>
              </a:rPr>
              <a:t>i</a:t>
            </a:r>
            <a:r>
              <a:rPr lang="bn-IN" sz="2800" dirty="0" smtClean="0">
                <a:ln w="0"/>
                <a:solidFill>
                  <a:srgbClr val="000000"/>
                </a:solidFill>
                <a:latin typeface="NikoshBAN" panose="02000000000000000000" pitchFamily="2" charset="0"/>
                <a:cs typeface="NikoshBAN" panose="02000000000000000000" pitchFamily="2" charset="0"/>
              </a:rPr>
              <a:t>, </a:t>
            </a:r>
            <a:r>
              <a:rPr lang="en-US" sz="2800" dirty="0" smtClean="0">
                <a:ln w="0"/>
                <a:solidFill>
                  <a:srgbClr val="000000"/>
                </a:solidFill>
                <a:latin typeface="NikoshBAN" panose="02000000000000000000" pitchFamily="2" charset="0"/>
                <a:cs typeface="NikoshBAN" panose="02000000000000000000" pitchFamily="2" charset="0"/>
              </a:rPr>
              <a:t>ii</a:t>
            </a:r>
            <a:r>
              <a:rPr lang="bn-IN" sz="2800" dirty="0" smtClean="0">
                <a:ln w="0"/>
                <a:solidFill>
                  <a:srgbClr val="000000"/>
                </a:solidFill>
                <a:latin typeface="NikoshBAN" panose="02000000000000000000" pitchFamily="2" charset="0"/>
                <a:cs typeface="NikoshBAN" panose="02000000000000000000" pitchFamily="2" charset="0"/>
              </a:rPr>
              <a:t> ও </a:t>
            </a:r>
            <a:r>
              <a:rPr lang="en-US" sz="2800" dirty="0" smtClean="0">
                <a:ln w="0"/>
                <a:solidFill>
                  <a:srgbClr val="000000"/>
                </a:solidFill>
                <a:latin typeface="NikoshBAN" panose="02000000000000000000" pitchFamily="2" charset="0"/>
                <a:cs typeface="NikoshBAN" panose="02000000000000000000" pitchFamily="2" charset="0"/>
              </a:rPr>
              <a:t>iii</a:t>
            </a:r>
            <a:r>
              <a:rPr lang="bn-IN" sz="2800" dirty="0" smtClean="0">
                <a:ln w="0"/>
                <a:solidFill>
                  <a:srgbClr val="000000"/>
                </a:solidFill>
                <a:latin typeface="NikoshBAN" panose="02000000000000000000" pitchFamily="2" charset="0"/>
                <a:cs typeface="NikoshBAN" panose="02000000000000000000" pitchFamily="2" charset="0"/>
              </a:rPr>
              <a:t>  </a:t>
            </a:r>
          </a:p>
        </p:txBody>
      </p:sp>
      <p:sp>
        <p:nvSpPr>
          <p:cNvPr id="5" name="Rectangular Callout 4"/>
          <p:cNvSpPr/>
          <p:nvPr/>
        </p:nvSpPr>
        <p:spPr>
          <a:xfrm>
            <a:off x="4696691" y="395727"/>
            <a:ext cx="2396836" cy="471055"/>
          </a:xfrm>
          <a:prstGeom prst="wedgeRectCallou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বহুনির্বাচনি প্রশ্নোত্তর</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272" y="3274095"/>
            <a:ext cx="312419" cy="54457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3217" y="5706469"/>
            <a:ext cx="312419" cy="544579"/>
          </a:xfrm>
          <a:prstGeom prst="rect">
            <a:avLst/>
          </a:prstGeom>
        </p:spPr>
      </p:pic>
    </p:spTree>
    <p:extLst>
      <p:ext uri="{BB962C8B-B14F-4D97-AF65-F5344CB8AC3E}">
        <p14:creationId xmlns:p14="http://schemas.microsoft.com/office/powerpoint/2010/main" val="146371630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58" t="3020" r="1242" b="3020"/>
          <a:stretch/>
        </p:blipFill>
        <p:spPr>
          <a:xfrm>
            <a:off x="457200" y="1177635"/>
            <a:ext cx="11416145" cy="5237019"/>
          </a:xfrm>
          <a:prstGeom prst="rect">
            <a:avLst/>
          </a:prstGeom>
          <a:blipFill>
            <a:blip r:embed="rId3"/>
            <a:tile tx="0" ty="0" sx="100000" sy="100000" flip="none" algn="tl"/>
          </a:blipFill>
        </p:spPr>
      </p:pic>
      <p:sp>
        <p:nvSpPr>
          <p:cNvPr id="3" name="Rectangle 2"/>
          <p:cNvSpPr/>
          <p:nvPr/>
        </p:nvSpPr>
        <p:spPr>
          <a:xfrm>
            <a:off x="1068248" y="1334234"/>
            <a:ext cx="7653057" cy="2677656"/>
          </a:xfrm>
          <a:prstGeom prst="rect">
            <a:avLst/>
          </a:prstGeom>
        </p:spPr>
        <p:txBody>
          <a:bodyPr wrap="none">
            <a:spAutoFit/>
          </a:bodyPr>
          <a:lstStyle/>
          <a:p>
            <a:r>
              <a:rPr lang="bn-IN" sz="2800" b="1" dirty="0" smtClean="0">
                <a:ln w="0"/>
                <a:solidFill>
                  <a:srgbClr val="000000"/>
                </a:solidFill>
                <a:latin typeface="NikoshBAN" panose="02000000000000000000" pitchFamily="2" charset="0"/>
                <a:cs typeface="NikoshBAN" panose="02000000000000000000" pitchFamily="2" charset="0"/>
              </a:rPr>
              <a:t>১। খেলাফত কী?</a:t>
            </a:r>
          </a:p>
          <a:p>
            <a:r>
              <a:rPr lang="bn-IN" sz="2800" b="1" dirty="0" smtClean="0">
                <a:ln w="0"/>
                <a:solidFill>
                  <a:srgbClr val="000000"/>
                </a:solidFill>
                <a:latin typeface="NikoshBAN" panose="02000000000000000000" pitchFamily="2" charset="0"/>
                <a:cs typeface="NikoshBAN" panose="02000000000000000000" pitchFamily="2" charset="0"/>
              </a:rPr>
              <a:t>২। খেলাফত আন্দোলন কী?</a:t>
            </a:r>
          </a:p>
          <a:p>
            <a:r>
              <a:rPr lang="bn-IN" sz="2800" b="1" dirty="0" smtClean="0">
                <a:ln w="0"/>
                <a:solidFill>
                  <a:srgbClr val="000000"/>
                </a:solidFill>
                <a:latin typeface="NikoshBAN" panose="02000000000000000000" pitchFamily="2" charset="0"/>
                <a:cs typeface="NikoshBAN" panose="02000000000000000000" pitchFamily="2" charset="0"/>
              </a:rPr>
              <a:t>৩। কত সালে সর্বভারতীয় খেলাফত কমিটি গঠিত হয়?</a:t>
            </a:r>
          </a:p>
          <a:p>
            <a:r>
              <a:rPr lang="bn-IN" sz="2800" b="1" dirty="0" smtClean="0">
                <a:ln w="0"/>
                <a:solidFill>
                  <a:srgbClr val="000000"/>
                </a:solidFill>
                <a:latin typeface="NikoshBAN" panose="02000000000000000000" pitchFamily="2" charset="0"/>
                <a:cs typeface="NikoshBAN" panose="02000000000000000000" pitchFamily="2" charset="0"/>
              </a:rPr>
              <a:t>৪। সর্বভারতীয় খেলাফত কমিটির প্রথম সভায় সভাপতিত্ব করেন কে? </a:t>
            </a:r>
          </a:p>
          <a:p>
            <a:r>
              <a:rPr lang="bn-IN" sz="2800" b="1" dirty="0" smtClean="0">
                <a:ln w="0"/>
                <a:solidFill>
                  <a:srgbClr val="000000"/>
                </a:solidFill>
                <a:latin typeface="NikoshBAN" panose="02000000000000000000" pitchFamily="2" charset="0"/>
                <a:cs typeface="NikoshBAN" panose="02000000000000000000" pitchFamily="2" charset="0"/>
              </a:rPr>
              <a:t>৫। কত সালে সেভার্স চুক্তি স্বাক্ষরিত হয়?</a:t>
            </a:r>
          </a:p>
          <a:p>
            <a:r>
              <a:rPr lang="bn-IN" sz="2800" b="1" dirty="0" smtClean="0">
                <a:ln w="0"/>
                <a:solidFill>
                  <a:srgbClr val="000000"/>
                </a:solidFill>
                <a:latin typeface="NikoshBAN" panose="02000000000000000000" pitchFamily="2" charset="0"/>
                <a:cs typeface="NikoshBAN" panose="02000000000000000000" pitchFamily="2" charset="0"/>
              </a:rPr>
              <a:t>৬। তুরস্কে খেলাফত বিলুপ্ত ঘোষণা করেন কে?</a:t>
            </a:r>
            <a:endParaRPr lang="en-US" sz="2800" b="1" dirty="0"/>
          </a:p>
        </p:txBody>
      </p:sp>
      <p:sp>
        <p:nvSpPr>
          <p:cNvPr id="4" name="Rectangle 3"/>
          <p:cNvSpPr/>
          <p:nvPr/>
        </p:nvSpPr>
        <p:spPr>
          <a:xfrm>
            <a:off x="866632" y="3988862"/>
            <a:ext cx="10597279" cy="2246769"/>
          </a:xfrm>
          <a:prstGeom prst="rect">
            <a:avLst/>
          </a:prstGeom>
        </p:spPr>
        <p:txBody>
          <a:bodyPr wrap="square">
            <a:spAutoFit/>
          </a:bodyPr>
          <a:lstStyle/>
          <a:p>
            <a:r>
              <a:rPr lang="bn-IN" sz="2800" b="1" dirty="0" smtClean="0">
                <a:ln w="0"/>
                <a:solidFill>
                  <a:srgbClr val="000000"/>
                </a:solidFill>
                <a:latin typeface="NikoshBAN" panose="02000000000000000000" pitchFamily="2" charset="0"/>
                <a:cs typeface="NikoshBAN" panose="02000000000000000000" pitchFamily="2" charset="0"/>
              </a:rPr>
              <a:t>উত্তরঃ- ন্যায়নিষ্ট খলিফা </a:t>
            </a:r>
            <a:r>
              <a:rPr lang="bn-IN" sz="2800" b="1" dirty="0">
                <a:ln w="0"/>
                <a:solidFill>
                  <a:srgbClr val="000000"/>
                </a:solidFill>
                <a:latin typeface="NikoshBAN" panose="02000000000000000000" pitchFamily="2" charset="0"/>
                <a:cs typeface="NikoshBAN" panose="02000000000000000000" pitchFamily="2" charset="0"/>
              </a:rPr>
              <a:t>কর্তৃক ইসলামি শরিয়াহ মোতাবেক পরিচালিত রাষ্ট্রকে </a:t>
            </a:r>
            <a:r>
              <a:rPr lang="bn-IN" sz="2800" b="1" dirty="0" smtClean="0">
                <a:ln w="0"/>
                <a:solidFill>
                  <a:srgbClr val="000000"/>
                </a:solidFill>
                <a:latin typeface="NikoshBAN" panose="02000000000000000000" pitchFamily="2" charset="0"/>
                <a:cs typeface="NikoshBAN" panose="02000000000000000000" pitchFamily="2" charset="0"/>
              </a:rPr>
              <a:t>খিলাফত </a:t>
            </a:r>
            <a:r>
              <a:rPr lang="bn-IN" sz="2800" b="1" dirty="0">
                <a:ln w="0"/>
                <a:solidFill>
                  <a:srgbClr val="000000"/>
                </a:solidFill>
                <a:latin typeface="NikoshBAN" panose="02000000000000000000" pitchFamily="2" charset="0"/>
                <a:cs typeface="NikoshBAN" panose="02000000000000000000" pitchFamily="2" charset="0"/>
              </a:rPr>
              <a:t>বলা হয়</a:t>
            </a:r>
            <a:r>
              <a:rPr lang="bn-IN" sz="2800" b="1" dirty="0" smtClean="0">
                <a:ln w="0"/>
                <a:solidFill>
                  <a:srgbClr val="000000"/>
                </a:solidFill>
                <a:latin typeface="NikoshBAN" panose="02000000000000000000" pitchFamily="2" charset="0"/>
                <a:cs typeface="NikoshBAN" panose="02000000000000000000" pitchFamily="2" charset="0"/>
              </a:rPr>
              <a:t>।</a:t>
            </a:r>
          </a:p>
          <a:p>
            <a:r>
              <a:rPr lang="bn-IN" sz="2800" b="1" dirty="0" smtClean="0">
                <a:ln w="0"/>
                <a:solidFill>
                  <a:srgbClr val="000000"/>
                </a:solidFill>
                <a:latin typeface="NikoshBAN" panose="02000000000000000000" pitchFamily="2" charset="0"/>
                <a:cs typeface="NikoshBAN" panose="02000000000000000000" pitchFamily="2" charset="0"/>
              </a:rPr>
              <a:t>উত্তরঃ- </a:t>
            </a:r>
            <a:r>
              <a:rPr lang="bn-IN" sz="2800" b="1" dirty="0">
                <a:ln w="0"/>
                <a:solidFill>
                  <a:srgbClr val="000000"/>
                </a:solidFill>
                <a:latin typeface="NikoshBAN" panose="02000000000000000000" pitchFamily="2" charset="0"/>
                <a:cs typeface="NikoshBAN" panose="02000000000000000000" pitchFamily="2" charset="0"/>
              </a:rPr>
              <a:t>তুরস্কের অখন্ডতা ও খেলাফত </a:t>
            </a:r>
            <a:r>
              <a:rPr lang="bn-IN" sz="2800" b="1" dirty="0" smtClean="0">
                <a:ln w="0"/>
                <a:solidFill>
                  <a:srgbClr val="000000"/>
                </a:solidFill>
                <a:latin typeface="NikoshBAN" panose="02000000000000000000" pitchFamily="2" charset="0"/>
                <a:cs typeface="NikoshBAN" panose="02000000000000000000" pitchFamily="2" charset="0"/>
              </a:rPr>
              <a:t>রক্ষায় ভারতীয় মুসলমানরা যে আন্দোলন গড়ে </a:t>
            </a:r>
          </a:p>
          <a:p>
            <a:r>
              <a:rPr lang="bn-IN" sz="2800" b="1" dirty="0" smtClean="0">
                <a:ln w="0"/>
                <a:solidFill>
                  <a:srgbClr val="000000"/>
                </a:solidFill>
                <a:latin typeface="NikoshBAN" panose="02000000000000000000" pitchFamily="2" charset="0"/>
                <a:cs typeface="NikoshBAN" panose="02000000000000000000" pitchFamily="2" charset="0"/>
              </a:rPr>
              <a:t>তুলেছিল তাই খেলাফত আন্দোলন।</a:t>
            </a:r>
          </a:p>
          <a:p>
            <a:r>
              <a:rPr lang="bn-IN" sz="2800" b="1" dirty="0" smtClean="0">
                <a:ln w="0"/>
                <a:solidFill>
                  <a:srgbClr val="000000"/>
                </a:solidFill>
                <a:latin typeface="NikoshBAN" panose="02000000000000000000" pitchFamily="2" charset="0"/>
                <a:cs typeface="NikoshBAN" panose="02000000000000000000" pitchFamily="2" charset="0"/>
              </a:rPr>
              <a:t>উত্তরঃ- ১৯১৯ সালে অক্টোবর মাসে।</a:t>
            </a:r>
          </a:p>
          <a:p>
            <a:r>
              <a:rPr lang="bn-IN" sz="2800" b="1" dirty="0" smtClean="0">
                <a:ln w="0"/>
                <a:solidFill>
                  <a:srgbClr val="000000"/>
                </a:solidFill>
                <a:latin typeface="NikoshBAN" panose="02000000000000000000" pitchFamily="2" charset="0"/>
                <a:cs typeface="NikoshBAN" panose="02000000000000000000" pitchFamily="2" charset="0"/>
              </a:rPr>
              <a:t>উত্তরঃ- এ,কে,ফজলুল হক।</a:t>
            </a:r>
          </a:p>
        </p:txBody>
      </p:sp>
      <p:sp>
        <p:nvSpPr>
          <p:cNvPr id="5" name="TextBox 4"/>
          <p:cNvSpPr txBox="1"/>
          <p:nvPr/>
        </p:nvSpPr>
        <p:spPr>
          <a:xfrm>
            <a:off x="5306291" y="5112247"/>
            <a:ext cx="4405746" cy="1077218"/>
          </a:xfrm>
          <a:prstGeom prst="rect">
            <a:avLst/>
          </a:prstGeom>
          <a:noFill/>
        </p:spPr>
        <p:txBody>
          <a:bodyPr wrap="square" rtlCol="0">
            <a:spAutoFit/>
          </a:bodyPr>
          <a:lstStyle/>
          <a:p>
            <a:r>
              <a:rPr lang="bn-IN" sz="3200" b="1" dirty="0">
                <a:ln w="0"/>
                <a:solidFill>
                  <a:srgbClr val="000000"/>
                </a:solidFill>
                <a:latin typeface="NikoshBAN" panose="02000000000000000000" pitchFamily="2" charset="0"/>
                <a:cs typeface="NikoshBAN" panose="02000000000000000000" pitchFamily="2" charset="0"/>
              </a:rPr>
              <a:t>উত্তরঃ- ১৯২০সালে।</a:t>
            </a:r>
          </a:p>
          <a:p>
            <a:r>
              <a:rPr lang="bn-IN" sz="3200" b="1" dirty="0">
                <a:ln w="0"/>
                <a:solidFill>
                  <a:srgbClr val="000000"/>
                </a:solidFill>
                <a:latin typeface="NikoshBAN" panose="02000000000000000000" pitchFamily="2" charset="0"/>
                <a:cs typeface="NikoshBAN" panose="02000000000000000000" pitchFamily="2" charset="0"/>
              </a:rPr>
              <a:t>উত্তরঃ- মুস্তফা কামাল আতাতুর্ক</a:t>
            </a:r>
            <a:r>
              <a:rPr lang="bn-IN" b="1" dirty="0">
                <a:ln w="0"/>
                <a:solidFill>
                  <a:srgbClr val="000000"/>
                </a:solidFill>
                <a:latin typeface="NikoshBAN" panose="02000000000000000000" pitchFamily="2" charset="0"/>
                <a:cs typeface="NikoshBAN" panose="02000000000000000000" pitchFamily="2" charset="0"/>
              </a:rPr>
              <a:t>।  </a:t>
            </a:r>
            <a:endParaRPr lang="en-US" b="1" dirty="0"/>
          </a:p>
        </p:txBody>
      </p:sp>
      <p:sp>
        <p:nvSpPr>
          <p:cNvPr id="6" name="Rounded Rectangular Callout 5"/>
          <p:cNvSpPr/>
          <p:nvPr/>
        </p:nvSpPr>
        <p:spPr>
          <a:xfrm>
            <a:off x="4613563" y="500056"/>
            <a:ext cx="2895601" cy="599280"/>
          </a:xfrm>
          <a:prstGeom prst="wedgeRoundRectCallou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latin typeface="NikoshBAN" panose="02000000000000000000" pitchFamily="2" charset="0"/>
                <a:cs typeface="NikoshBAN" panose="02000000000000000000" pitchFamily="2" charset="0"/>
              </a:rPr>
              <a:t> জ্ঞানমুলক প্রশ্নোত্তর </a:t>
            </a:r>
            <a:endParaRPr lang="en-US" dirty="0"/>
          </a:p>
        </p:txBody>
      </p:sp>
    </p:spTree>
    <p:extLst>
      <p:ext uri="{BB962C8B-B14F-4D97-AF65-F5344CB8AC3E}">
        <p14:creationId xmlns:p14="http://schemas.microsoft.com/office/powerpoint/2010/main" val="76501970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9" y="457200"/>
            <a:ext cx="11166764" cy="590203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3637" b="15135"/>
          <a:stretch/>
        </p:blipFill>
        <p:spPr>
          <a:xfrm>
            <a:off x="4468091" y="1925783"/>
            <a:ext cx="3200399" cy="2493818"/>
          </a:xfrm>
          <a:prstGeom prst="rect">
            <a:avLst/>
          </a:prstGeom>
        </p:spPr>
      </p:pic>
      <p:sp>
        <p:nvSpPr>
          <p:cNvPr id="4" name="Rectangle 3"/>
          <p:cNvSpPr/>
          <p:nvPr/>
        </p:nvSpPr>
        <p:spPr>
          <a:xfrm>
            <a:off x="4890653" y="1138445"/>
            <a:ext cx="2355273" cy="482538"/>
          </a:xfrm>
          <a:prstGeom prst="rect">
            <a:avLst/>
          </a:prstGeom>
        </p:spPr>
        <p:txBody>
          <a:bodyPr wrap="none">
            <a:prstTxWarp prst="textPlain">
              <a:avLst/>
            </a:prstTxWarp>
            <a:spAutoFit/>
          </a:bodyPr>
          <a:lstStyle/>
          <a:p>
            <a:pPr algn="ctr"/>
            <a:r>
              <a:rPr lang="bn-IN" b="1" dirty="0" smtClean="0">
                <a:ln w="0"/>
                <a:solidFill>
                  <a:srgbClr val="000000"/>
                </a:solidFill>
                <a:latin typeface="NikoshBAN" panose="02000000000000000000" pitchFamily="2" charset="0"/>
                <a:cs typeface="NikoshBAN" panose="02000000000000000000" pitchFamily="2" charset="0"/>
              </a:rPr>
              <a:t>বাড়ির কাজ</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345" y="2798618"/>
            <a:ext cx="1738746" cy="162098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8490" y="2798618"/>
            <a:ext cx="1738746" cy="1620982"/>
          </a:xfrm>
          <a:prstGeom prst="rect">
            <a:avLst/>
          </a:prstGeom>
        </p:spPr>
      </p:pic>
      <p:sp>
        <p:nvSpPr>
          <p:cNvPr id="7" name="Rectangle 6"/>
          <p:cNvSpPr/>
          <p:nvPr/>
        </p:nvSpPr>
        <p:spPr>
          <a:xfrm>
            <a:off x="2410877" y="4778376"/>
            <a:ext cx="7314823" cy="584775"/>
          </a:xfrm>
          <a:prstGeom prst="rect">
            <a:avLst/>
          </a:prstGeom>
          <a:blipFill>
            <a:blip r:embed="rId6"/>
            <a:tile tx="0" ty="0" sx="100000" sy="100000" flip="none" algn="tl"/>
          </a:blipFill>
        </p:spPr>
        <p:txBody>
          <a:bodyPr wrap="none">
            <a:spAutoFit/>
          </a:bodyPr>
          <a:lstStyle/>
          <a:p>
            <a:r>
              <a:rPr lang="bn-IN" sz="3200" b="1" dirty="0" smtClean="0">
                <a:ln w="0"/>
                <a:solidFill>
                  <a:srgbClr val="000000"/>
                </a:solidFill>
                <a:latin typeface="NikoshBAN" panose="02000000000000000000" pitchFamily="2" charset="0"/>
                <a:cs typeface="NikoshBAN" panose="02000000000000000000" pitchFamily="2" charset="0"/>
              </a:rPr>
              <a:t>খেলাফত আন্দোলনের ব্যর্থতার কারণগুলো আলোচনা কর।</a:t>
            </a:r>
            <a:endParaRPr lang="en-US" sz="3200" dirty="0"/>
          </a:p>
        </p:txBody>
      </p:sp>
    </p:spTree>
    <p:extLst>
      <p:ext uri="{BB962C8B-B14F-4D97-AF65-F5344CB8AC3E}">
        <p14:creationId xmlns:p14="http://schemas.microsoft.com/office/powerpoint/2010/main" val="3642016883"/>
      </p:ext>
    </p:extLst>
  </p:cSld>
  <p:clrMapOvr>
    <a:masterClrMapping/>
  </p:clrMapOvr>
  <p:transition spd="slow">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32509" y="404574"/>
            <a:ext cx="11416146" cy="6093208"/>
          </a:xfrm>
          <a:prstGeom prst="frame">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55" y="1136074"/>
            <a:ext cx="5167745" cy="458585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136072"/>
            <a:ext cx="4738255" cy="4585856"/>
          </a:xfrm>
          <a:prstGeom prst="rect">
            <a:avLst/>
          </a:prstGeom>
        </p:spPr>
      </p:pic>
    </p:spTree>
    <p:extLst>
      <p:ext uri="{BB962C8B-B14F-4D97-AF65-F5344CB8AC3E}">
        <p14:creationId xmlns:p14="http://schemas.microsoft.com/office/powerpoint/2010/main" val="3837839873"/>
      </p:ext>
    </p:extLst>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3709" y="3643745"/>
            <a:ext cx="5527965" cy="27847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3709" y="540327"/>
            <a:ext cx="5527965" cy="295101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348" y="540327"/>
            <a:ext cx="5306288" cy="295101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48" y="3643746"/>
            <a:ext cx="5306288" cy="2784762"/>
          </a:xfrm>
          <a:prstGeom prst="rect">
            <a:avLst/>
          </a:prstGeom>
        </p:spPr>
      </p:pic>
    </p:spTree>
    <p:extLst>
      <p:ext uri="{BB962C8B-B14F-4D97-AF65-F5344CB8AC3E}">
        <p14:creationId xmlns:p14="http://schemas.microsoft.com/office/powerpoint/2010/main" val="1056284762"/>
      </p:ext>
    </p:extLst>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89708" y="3086967"/>
            <a:ext cx="2701637" cy="568036"/>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মাওলানা মুহাম্মদ আলী </a:t>
            </a:r>
            <a:endParaRPr lang="en-US" b="1" dirty="0">
              <a:solidFill>
                <a:srgbClr val="FFFF00"/>
              </a:solidFill>
            </a:endParaRPr>
          </a:p>
        </p:txBody>
      </p:sp>
      <p:sp>
        <p:nvSpPr>
          <p:cNvPr id="8" name="Rounded Rectangle 7"/>
          <p:cNvSpPr/>
          <p:nvPr/>
        </p:nvSpPr>
        <p:spPr>
          <a:xfrm>
            <a:off x="8562108" y="3115539"/>
            <a:ext cx="2770909" cy="568036"/>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FFFF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মাওলানা শওকত আলী</a:t>
            </a:r>
            <a:endParaRPr lang="en-US" b="1" dirty="0">
              <a:solidFill>
                <a:srgbClr val="FFFF00"/>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9184" t="6479" r="9184" b="6843"/>
          <a:stretch/>
        </p:blipFill>
        <p:spPr>
          <a:xfrm>
            <a:off x="789708" y="550716"/>
            <a:ext cx="2701637" cy="2369128"/>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642" t="5132"/>
          <a:stretch/>
        </p:blipFill>
        <p:spPr>
          <a:xfrm>
            <a:off x="8562109" y="550716"/>
            <a:ext cx="2770909" cy="236912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4509" y="1108363"/>
            <a:ext cx="2244437" cy="2559625"/>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2659" t="16396" r="18086" b="3210"/>
          <a:stretch/>
        </p:blipFill>
        <p:spPr>
          <a:xfrm>
            <a:off x="789709" y="3990108"/>
            <a:ext cx="2469575" cy="231024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1663" y="3990108"/>
            <a:ext cx="2497283" cy="231024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58697" y="3990108"/>
            <a:ext cx="2476498" cy="2310242"/>
          </a:xfrm>
          <a:prstGeom prst="rect">
            <a:avLst/>
          </a:prstGeom>
        </p:spPr>
      </p:pic>
      <p:sp>
        <p:nvSpPr>
          <p:cNvPr id="18" name="Snip Diagonal Corner Rectangle 17"/>
          <p:cNvSpPr/>
          <p:nvPr/>
        </p:nvSpPr>
        <p:spPr>
          <a:xfrm>
            <a:off x="4802981" y="550716"/>
            <a:ext cx="2447492" cy="471054"/>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r>
              <a:rPr lang="bn-IN" b="1" dirty="0" smtClean="0">
                <a:ln w="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ম্যাওলানা আবুল কালাম আজাদ</a:t>
            </a:r>
            <a:endParaRPr lang="en-US" b="1" dirty="0">
              <a:effectLst>
                <a:outerShdw blurRad="38100" dist="38100" dir="2700000" algn="tl">
                  <a:srgbClr val="000000">
                    <a:alpha val="43137"/>
                  </a:srgbClr>
                </a:outerShdw>
              </a:effectLst>
            </a:endParaRPr>
          </a:p>
        </p:txBody>
      </p:sp>
      <p:sp>
        <p:nvSpPr>
          <p:cNvPr id="19" name="Snip Diagonal Corner Rectangle 18"/>
          <p:cNvSpPr/>
          <p:nvPr/>
        </p:nvSpPr>
        <p:spPr>
          <a:xfrm>
            <a:off x="689262" y="6300350"/>
            <a:ext cx="2469575" cy="471054"/>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হাসরাত মোহানী </a:t>
            </a:r>
            <a:endParaRPr lang="en-US" b="1" dirty="0">
              <a:effectLst>
                <a:outerShdw blurRad="38100" dist="38100" dir="2700000" algn="tl">
                  <a:srgbClr val="000000">
                    <a:alpha val="43137"/>
                  </a:srgbClr>
                </a:outerShdw>
              </a:effectLst>
            </a:endParaRPr>
          </a:p>
        </p:txBody>
      </p:sp>
      <p:sp>
        <p:nvSpPr>
          <p:cNvPr id="20" name="Snip Diagonal Corner Rectangle 19"/>
          <p:cNvSpPr/>
          <p:nvPr/>
        </p:nvSpPr>
        <p:spPr>
          <a:xfrm>
            <a:off x="4651663" y="6300350"/>
            <a:ext cx="2497283" cy="471054"/>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 এম এ আনসারী</a:t>
            </a:r>
            <a:endParaRPr lang="en-US" b="1" dirty="0">
              <a:effectLst>
                <a:outerShdw blurRad="38100" dist="38100" dir="2700000" algn="tl">
                  <a:srgbClr val="000000">
                    <a:alpha val="43137"/>
                  </a:srgbClr>
                </a:outerShdw>
              </a:effectLst>
            </a:endParaRPr>
          </a:p>
        </p:txBody>
      </p:sp>
      <p:sp>
        <p:nvSpPr>
          <p:cNvPr id="21" name="Snip Diagonal Corner Rectangle 20"/>
          <p:cNvSpPr/>
          <p:nvPr/>
        </p:nvSpPr>
        <p:spPr>
          <a:xfrm>
            <a:off x="8958697" y="6300350"/>
            <a:ext cx="2476498" cy="471054"/>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 বাংলা এ,কে ফজলুল হক</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824578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4542" y="872836"/>
            <a:ext cx="7897091" cy="2867886"/>
          </a:xfrm>
          <a:prstGeom prst="rect">
            <a:avLst/>
          </a:prstGeom>
        </p:spPr>
      </p:pic>
      <p:sp>
        <p:nvSpPr>
          <p:cNvPr id="5" name="Rectangle 4"/>
          <p:cNvSpPr/>
          <p:nvPr/>
        </p:nvSpPr>
        <p:spPr>
          <a:xfrm>
            <a:off x="3456705" y="1343891"/>
            <a:ext cx="5832763" cy="762000"/>
          </a:xfrm>
          <a:prstGeom prst="rect">
            <a:avLst/>
          </a:prstGeom>
        </p:spPr>
        <p:txBody>
          <a:bodyPr wrap="none">
            <a:prstTxWarp prst="textPlain">
              <a:avLst/>
            </a:prstTxWarp>
            <a:spAutoFit/>
          </a:bodyPr>
          <a:lstStyle/>
          <a:p>
            <a:pPr algn="ctr"/>
            <a:r>
              <a:rPr lang="bn-IN" b="1"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আলোচ্য বিষয়</a:t>
            </a:r>
            <a:endParaRPr lang="en-US" b="1"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016" y="3754581"/>
            <a:ext cx="9892145" cy="2244437"/>
          </a:xfrm>
          <a:prstGeom prst="rect">
            <a:avLst/>
          </a:prstGeom>
        </p:spPr>
      </p:pic>
      <p:sp>
        <p:nvSpPr>
          <p:cNvPr id="7" name="Rectangle 6"/>
          <p:cNvSpPr/>
          <p:nvPr/>
        </p:nvSpPr>
        <p:spPr>
          <a:xfrm>
            <a:off x="2424542" y="4184072"/>
            <a:ext cx="7897091" cy="1385453"/>
          </a:xfrm>
          <a:prstGeom prst="rect">
            <a:avLst/>
          </a:prstGeom>
        </p:spPr>
        <p:txBody>
          <a:bodyPr>
            <a:prstTxWarp prst="textPlain">
              <a:avLst/>
            </a:prstTxWarp>
            <a:spAutoFit/>
          </a:bodyPr>
          <a:lstStyle/>
          <a:p>
            <a:pPr algn="ctr"/>
            <a:r>
              <a:rPr lang="bn-IN" b="1" dirty="0">
                <a:ln w="0"/>
                <a:solidFill>
                  <a:srgbClr val="00B0F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rPr>
              <a:t>খেলাফত আন্দোলন</a:t>
            </a:r>
            <a:endParaRPr lang="en-US" b="1" dirty="0">
              <a:ln w="0"/>
              <a:solidFill>
                <a:srgbClr val="00B0F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2988079"/>
      </p:ext>
    </p:extLst>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457201" y="2786942"/>
            <a:ext cx="4987635" cy="1008394"/>
          </a:xfrm>
          <a:prstGeom prst="wave">
            <a:avLst/>
          </a:prstGeom>
          <a:solidFill>
            <a:srgbClr val="92D050"/>
          </a:solidFill>
          <a:ln w="76200">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পাঠ শেষে শিক্ষার্থীরা</a:t>
            </a:r>
            <a:endParaRPr lang="en-US" b="1" dirty="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7" name="Bevel 6"/>
          <p:cNvSpPr/>
          <p:nvPr/>
        </p:nvSpPr>
        <p:spPr>
          <a:xfrm>
            <a:off x="457201" y="5859520"/>
            <a:ext cx="10875817" cy="568989"/>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খেলাফত আন্দোলনের গুরুত্ব ব্যাখ্যা করতে পারবে।</a:t>
            </a:r>
            <a:endParaRPr lang="en-US"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455" t="3286" r="4036" b="11747"/>
          <a:stretch/>
        </p:blipFill>
        <p:spPr>
          <a:xfrm>
            <a:off x="4080162" y="595745"/>
            <a:ext cx="6324601" cy="1773382"/>
          </a:xfrm>
          <a:prstGeom prst="rect">
            <a:avLst/>
          </a:prstGeom>
        </p:spPr>
      </p:pic>
      <p:sp>
        <p:nvSpPr>
          <p:cNvPr id="5" name="Rectangle 4"/>
          <p:cNvSpPr/>
          <p:nvPr/>
        </p:nvSpPr>
        <p:spPr>
          <a:xfrm>
            <a:off x="4665516" y="1148802"/>
            <a:ext cx="5153891" cy="762000"/>
          </a:xfrm>
          <a:prstGeom prst="rect">
            <a:avLst/>
          </a:prstGeom>
        </p:spPr>
        <p:txBody>
          <a:bodyPr wrap="square">
            <a:prstTxWarp prst="textPlain">
              <a:avLst/>
            </a:prstTxWarp>
            <a:spAutoFit/>
          </a:bodyPr>
          <a:lstStyle/>
          <a:p>
            <a:pPr algn="ctr"/>
            <a:r>
              <a:rPr lang="bn-IN" b="1" dirty="0" smtClean="0">
                <a:ln w="0"/>
                <a:solidFill>
                  <a:srgbClr val="C0000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rPr>
              <a:t>শিখন ফল</a:t>
            </a:r>
            <a:endParaRPr lang="en-US" b="1" dirty="0">
              <a:ln w="0"/>
              <a:solidFill>
                <a:srgbClr val="C00000"/>
              </a:solidFill>
              <a:effectLst>
                <a:outerShdw blurRad="38100" dist="38100" dir="2700000" algn="tl">
                  <a:srgbClr val="000000">
                    <a:alpha val="43137"/>
                  </a:srgbClr>
                </a:outerShdw>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8" name="Frame 7"/>
          <p:cNvSpPr/>
          <p:nvPr/>
        </p:nvSpPr>
        <p:spPr>
          <a:xfrm>
            <a:off x="457201" y="4883407"/>
            <a:ext cx="9947563" cy="698379"/>
          </a:xfrm>
          <a:prstGeom prst="fra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587815" y="5015345"/>
            <a:ext cx="9816949" cy="447404"/>
          </a:xfrm>
          <a:prstGeom prst="rect">
            <a:avLst/>
          </a:prstGeom>
        </p:spPr>
        <p:txBody>
          <a:bodyPr wrap="none">
            <a:prstTxWarp prst="textPlain">
              <a:avLst/>
            </a:prstTxWarp>
            <a:spAutoFit/>
          </a:bodyPr>
          <a:lstStyle/>
          <a:p>
            <a:r>
              <a:rPr lang="bn-IN"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খেলাফত আন্দোলনের </a:t>
            </a: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পটভূমি বিশ্লেষণ করতে পারবে। </a:t>
            </a:r>
            <a:endParaRPr lang="en-US" b="1" dirty="0"/>
          </a:p>
        </p:txBody>
      </p:sp>
      <p:sp>
        <p:nvSpPr>
          <p:cNvPr id="11" name="Rounded Rectangle 10"/>
          <p:cNvSpPr/>
          <p:nvPr/>
        </p:nvSpPr>
        <p:spPr>
          <a:xfrm>
            <a:off x="457201" y="4062576"/>
            <a:ext cx="8853054" cy="5430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খেলাফত </a:t>
            </a:r>
            <a:r>
              <a:rPr lang="bn-IN" b="1" dirty="0" smtClean="0">
                <a:ln w="0"/>
                <a:solidFill>
                  <a:srgbClr val="00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আন্দোলন কী? বর্ণনা করতে  পারবে।</a:t>
            </a:r>
            <a:endParaRPr lang="en-US" b="1" dirty="0"/>
          </a:p>
        </p:txBody>
      </p:sp>
    </p:spTree>
    <p:extLst>
      <p:ext uri="{BB962C8B-B14F-4D97-AF65-F5344CB8AC3E}">
        <p14:creationId xmlns:p14="http://schemas.microsoft.com/office/powerpoint/2010/main" val="153697420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184" t="6479" r="9184" b="6843"/>
          <a:stretch/>
        </p:blipFill>
        <p:spPr>
          <a:xfrm>
            <a:off x="1863436" y="703116"/>
            <a:ext cx="2078181" cy="1804557"/>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642" t="5132"/>
          <a:stretch/>
        </p:blipFill>
        <p:spPr>
          <a:xfrm>
            <a:off x="8132618" y="703115"/>
            <a:ext cx="2175163" cy="1804557"/>
          </a:xfrm>
          <a:prstGeom prst="rect">
            <a:avLst/>
          </a:prstGeom>
        </p:spPr>
      </p:pic>
      <p:sp>
        <p:nvSpPr>
          <p:cNvPr id="6" name="Rectangle 5"/>
          <p:cNvSpPr/>
          <p:nvPr/>
        </p:nvSpPr>
        <p:spPr>
          <a:xfrm>
            <a:off x="387927" y="2507673"/>
            <a:ext cx="5430982" cy="40732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400" b="1" dirty="0" smtClean="0">
                <a:solidFill>
                  <a:srgbClr val="000000"/>
                </a:solidFill>
                <a:latin typeface="NikoshBAN" panose="02000000000000000000" pitchFamily="2" charset="0"/>
                <a:cs typeface="NikoshBAN" panose="02000000000000000000" pitchFamily="2" charset="0"/>
              </a:rPr>
              <a:t>মাওলানা</a:t>
            </a:r>
            <a:r>
              <a:rPr lang="as-IN" sz="2400" b="1" dirty="0" smtClean="0">
                <a:solidFill>
                  <a:srgbClr val="000000"/>
                </a:solidFill>
                <a:latin typeface="NikoshBAN" panose="02000000000000000000" pitchFamily="2" charset="0"/>
                <a:cs typeface="NikoshBAN" panose="02000000000000000000" pitchFamily="2" charset="0"/>
              </a:rPr>
              <a:t> </a:t>
            </a:r>
            <a:r>
              <a:rPr lang="as-IN" sz="2400" b="1" dirty="0">
                <a:solidFill>
                  <a:srgbClr val="000000"/>
                </a:solidFill>
                <a:latin typeface="NikoshBAN" panose="02000000000000000000" pitchFamily="2" charset="0"/>
                <a:cs typeface="NikoshBAN" panose="02000000000000000000" pitchFamily="2" charset="0"/>
              </a:rPr>
              <a:t>মুহাম্মদ আলি</a:t>
            </a:r>
            <a:r>
              <a:rPr lang="bn-IN" sz="2400" b="1" dirty="0">
                <a:solidFill>
                  <a:srgbClr val="000000"/>
                </a:solidFill>
                <a:latin typeface="NikoshBAN" panose="02000000000000000000" pitchFamily="2" charset="0"/>
                <a:cs typeface="NikoshBAN" panose="02000000000000000000" pitchFamily="2" charset="0"/>
              </a:rPr>
              <a:t>ঃ-</a:t>
            </a:r>
            <a:r>
              <a:rPr lang="as-IN" sz="2400" b="1" dirty="0">
                <a:solidFill>
                  <a:srgbClr val="000000"/>
                </a:solidFill>
                <a:latin typeface="NikoshBAN" panose="02000000000000000000" pitchFamily="2" charset="0"/>
                <a:cs typeface="NikoshBAN" panose="02000000000000000000" pitchFamily="2" charset="0"/>
              </a:rPr>
              <a:t> </a:t>
            </a:r>
            <a:r>
              <a:rPr lang="as-IN" sz="2400" dirty="0" smtClean="0">
                <a:solidFill>
                  <a:srgbClr val="000000"/>
                </a:solidFill>
                <a:latin typeface="NikoshBAN" panose="02000000000000000000" pitchFamily="2" charset="0"/>
                <a:cs typeface="NikoshBAN" panose="02000000000000000000" pitchFamily="2" charset="0"/>
              </a:rPr>
              <a:t>১০ </a:t>
            </a:r>
            <a:r>
              <a:rPr lang="as-IN" sz="2400" dirty="0">
                <a:solidFill>
                  <a:srgbClr val="000000"/>
                </a:solidFill>
                <a:latin typeface="NikoshBAN" panose="02000000000000000000" pitchFamily="2" charset="0"/>
                <a:cs typeface="NikoshBAN" panose="02000000000000000000" pitchFamily="2" charset="0"/>
              </a:rPr>
              <a:t>ডিসেম্বর </a:t>
            </a:r>
            <a:r>
              <a:rPr lang="as-IN" sz="2400" dirty="0" smtClean="0">
                <a:solidFill>
                  <a:srgbClr val="000000"/>
                </a:solidFill>
                <a:latin typeface="NikoshBAN" panose="02000000000000000000" pitchFamily="2" charset="0"/>
                <a:cs typeface="NikoshBAN" panose="02000000000000000000" pitchFamily="2" charset="0"/>
              </a:rPr>
              <a:t>১৮৭৮</a:t>
            </a:r>
            <a:r>
              <a:rPr lang="bn-IN" sz="2400" dirty="0" smtClean="0">
                <a:solidFill>
                  <a:srgbClr val="000000"/>
                </a:solidFill>
                <a:latin typeface="NikoshBAN" panose="02000000000000000000" pitchFamily="2" charset="0"/>
                <a:cs typeface="NikoshBAN" panose="02000000000000000000" pitchFamily="2" charset="0"/>
              </a:rPr>
              <a:t>খ্রিঃ </a:t>
            </a:r>
            <a:r>
              <a:rPr lang="bn-IN" sz="2400" dirty="0">
                <a:solidFill>
                  <a:srgbClr val="000000"/>
                </a:solidFill>
                <a:latin typeface="NikoshBAN" panose="02000000000000000000" pitchFamily="2" charset="0"/>
                <a:cs typeface="NikoshBAN" panose="02000000000000000000" pitchFamily="2" charset="0"/>
              </a:rPr>
              <a:t>ভারতের </a:t>
            </a:r>
            <a:r>
              <a:rPr lang="as-IN" sz="2400" dirty="0">
                <a:solidFill>
                  <a:srgbClr val="000000"/>
                </a:solidFill>
                <a:latin typeface="NikoshBAN" panose="02000000000000000000" pitchFamily="2" charset="0"/>
                <a:cs typeface="NikoshBAN" panose="02000000000000000000" pitchFamily="2" charset="0"/>
              </a:rPr>
              <a:t>বর্তমান </a:t>
            </a:r>
            <a:r>
              <a:rPr lang="bn-IN" sz="2400" dirty="0">
                <a:solidFill>
                  <a:srgbClr val="000000"/>
                </a:solidFill>
                <a:latin typeface="NikoshBAN" panose="02000000000000000000" pitchFamily="2" charset="0"/>
                <a:cs typeface="NikoshBAN" panose="02000000000000000000" pitchFamily="2" charset="0"/>
              </a:rPr>
              <a:t>উত্তর প্রদেশের </a:t>
            </a:r>
            <a:r>
              <a:rPr lang="bn-IN" sz="2400" dirty="0" smtClean="0">
                <a:solidFill>
                  <a:srgbClr val="000000"/>
                </a:solidFill>
                <a:latin typeface="NikoshBAN" panose="02000000000000000000" pitchFamily="2" charset="0"/>
                <a:cs typeface="NikoshBAN" panose="02000000000000000000" pitchFamily="2" charset="0"/>
              </a:rPr>
              <a:t>রামপুরে </a:t>
            </a:r>
            <a:r>
              <a:rPr lang="as-IN" sz="2400" dirty="0" smtClean="0">
                <a:solidFill>
                  <a:srgbClr val="000000"/>
                </a:solidFill>
                <a:latin typeface="NikoshBAN" panose="02000000000000000000" pitchFamily="2" charset="0"/>
                <a:cs typeface="NikoshBAN" panose="02000000000000000000" pitchFamily="2" charset="0"/>
              </a:rPr>
              <a:t>জন্মগ্রহণ করেন</a:t>
            </a:r>
            <a:r>
              <a:rPr lang="bn-IN" sz="2400" dirty="0" smtClean="0">
                <a:solidFill>
                  <a:srgbClr val="000000"/>
                </a:solidFill>
                <a:latin typeface="NikoshBAN" panose="02000000000000000000" pitchFamily="2" charset="0"/>
                <a:cs typeface="NikoshBAN" panose="02000000000000000000" pitchFamily="2" charset="0"/>
              </a:rPr>
              <a:t>।</a:t>
            </a:r>
            <a:r>
              <a:rPr lang="as-IN" sz="2400" dirty="0" smtClean="0">
                <a:solidFill>
                  <a:srgbClr val="000000"/>
                </a:solidFill>
                <a:latin typeface="NikoshBAN" panose="02000000000000000000" pitchFamily="2" charset="0"/>
                <a:cs typeface="NikoshBAN" panose="02000000000000000000" pitchFamily="2" charset="0"/>
              </a:rPr>
              <a:t> </a:t>
            </a:r>
            <a:r>
              <a:rPr lang="as-IN" sz="2400" dirty="0">
                <a:solidFill>
                  <a:srgbClr val="000000"/>
                </a:solidFill>
                <a:latin typeface="NikoshBAN" panose="02000000000000000000" pitchFamily="2" charset="0"/>
                <a:cs typeface="NikoshBAN" panose="02000000000000000000" pitchFamily="2" charset="0"/>
              </a:rPr>
              <a:t>তিনি</a:t>
            </a:r>
            <a:r>
              <a:rPr lang="bn-IN" sz="2400" dirty="0">
                <a:solidFill>
                  <a:srgbClr val="000000"/>
                </a:solidFill>
                <a:latin typeface="NikoshBAN" panose="02000000000000000000" pitchFamily="2" charset="0"/>
                <a:cs typeface="NikoshBAN" panose="02000000000000000000" pitchFamily="2" charset="0"/>
              </a:rPr>
              <a:t> দারুল উলুম দেওবন্দ,</a:t>
            </a:r>
            <a:r>
              <a:rPr lang="as-IN" sz="2400" dirty="0">
                <a:solidFill>
                  <a:srgbClr val="000000"/>
                </a:solidFill>
                <a:latin typeface="NikoshBAN" panose="02000000000000000000" pitchFamily="2" charset="0"/>
                <a:cs typeface="NikoshBAN" panose="02000000000000000000" pitchFamily="2" charset="0"/>
              </a:rPr>
              <a:t> </a:t>
            </a:r>
            <a:r>
              <a:rPr lang="bn-IN" sz="2400" dirty="0">
                <a:solidFill>
                  <a:srgbClr val="000000"/>
                </a:solidFill>
                <a:latin typeface="NikoshBAN" panose="02000000000000000000" pitchFamily="2" charset="0"/>
                <a:cs typeface="NikoshBAN" panose="02000000000000000000" pitchFamily="2" charset="0"/>
              </a:rPr>
              <a:t>আলিগড় বিশ্ববিদ্যালয় </a:t>
            </a:r>
            <a:r>
              <a:rPr lang="as-IN" sz="2400" dirty="0">
                <a:solidFill>
                  <a:srgbClr val="000000"/>
                </a:solidFill>
                <a:latin typeface="NikoshBAN" panose="02000000000000000000" pitchFamily="2" charset="0"/>
                <a:cs typeface="NikoshBAN" panose="02000000000000000000" pitchFamily="2" charset="0"/>
              </a:rPr>
              <a:t>ও ১৮৯৮ সালে </a:t>
            </a:r>
            <a:r>
              <a:rPr lang="bn-IN" sz="2400" dirty="0">
                <a:solidFill>
                  <a:srgbClr val="000000"/>
                </a:solidFill>
                <a:latin typeface="NikoshBAN" panose="02000000000000000000" pitchFamily="2" charset="0"/>
                <a:cs typeface="NikoshBAN" panose="02000000000000000000" pitchFamily="2" charset="0"/>
              </a:rPr>
              <a:t>অক্সফোর্ডের </a:t>
            </a:r>
            <a:r>
              <a:rPr lang="as-IN" sz="2400" dirty="0">
                <a:solidFill>
                  <a:srgbClr val="000000"/>
                </a:solidFill>
                <a:latin typeface="NikoshBAN" panose="02000000000000000000" pitchFamily="2" charset="0"/>
                <a:cs typeface="NikoshBAN" panose="02000000000000000000" pitchFamily="2" charset="0"/>
              </a:rPr>
              <a:t>লিঙ্কন </a:t>
            </a:r>
            <a:r>
              <a:rPr lang="as-IN" sz="2400" dirty="0" smtClean="0">
                <a:solidFill>
                  <a:srgbClr val="000000"/>
                </a:solidFill>
                <a:latin typeface="NikoshBAN" panose="02000000000000000000" pitchFamily="2" charset="0"/>
                <a:cs typeface="NikoshBAN" panose="02000000000000000000" pitchFamily="2" charset="0"/>
              </a:rPr>
              <a:t>কলেজে</a:t>
            </a:r>
            <a:r>
              <a:rPr lang="as-IN" sz="2400" dirty="0">
                <a:latin typeface="NikoshBAN" panose="02000000000000000000" pitchFamily="2" charset="0"/>
                <a:cs typeface="NikoshBAN" panose="02000000000000000000" pitchFamily="2" charset="0"/>
              </a:rPr>
              <a:t> </a:t>
            </a:r>
            <a:r>
              <a:rPr lang="as-IN" sz="2400" dirty="0">
                <a:solidFill>
                  <a:srgbClr val="000000"/>
                </a:solidFill>
                <a:latin typeface="NikoshBAN" panose="02000000000000000000" pitchFamily="2" charset="0"/>
                <a:cs typeface="NikoshBAN" panose="02000000000000000000" pitchFamily="2" charset="0"/>
              </a:rPr>
              <a:t>আধুনিক ইতিহাস </a:t>
            </a:r>
            <a:r>
              <a:rPr lang="as-IN" sz="2400" dirty="0" smtClean="0">
                <a:solidFill>
                  <a:srgbClr val="000000"/>
                </a:solidFill>
                <a:latin typeface="NikoshBAN" panose="02000000000000000000" pitchFamily="2" charset="0"/>
                <a:cs typeface="NikoshBAN" panose="02000000000000000000" pitchFamily="2" charset="0"/>
              </a:rPr>
              <a:t>অধ্য</a:t>
            </a:r>
            <a:r>
              <a:rPr lang="bn-IN" sz="2400" dirty="0" smtClean="0">
                <a:solidFill>
                  <a:srgbClr val="000000"/>
                </a:solidFill>
                <a:latin typeface="NikoshBAN" panose="02000000000000000000" pitchFamily="2" charset="0"/>
                <a:cs typeface="NikoshBAN" panose="02000000000000000000" pitchFamily="2" charset="0"/>
              </a:rPr>
              <a:t>য়</a:t>
            </a:r>
            <a:r>
              <a:rPr lang="as-IN" sz="2400" dirty="0" smtClean="0">
                <a:solidFill>
                  <a:srgbClr val="000000"/>
                </a:solidFill>
                <a:latin typeface="NikoshBAN" panose="02000000000000000000" pitchFamily="2" charset="0"/>
                <a:cs typeface="NikoshBAN" panose="02000000000000000000" pitchFamily="2" charset="0"/>
              </a:rPr>
              <a:t>ন </a:t>
            </a:r>
            <a:r>
              <a:rPr lang="as-IN" sz="2400" dirty="0">
                <a:solidFill>
                  <a:srgbClr val="000000"/>
                </a:solidFill>
                <a:latin typeface="NikoshBAN" panose="02000000000000000000" pitchFamily="2" charset="0"/>
                <a:cs typeface="NikoshBAN" panose="02000000000000000000" pitchFamily="2" charset="0"/>
              </a:rPr>
              <a:t>করেন।</a:t>
            </a:r>
            <a:r>
              <a:rPr lang="bn-IN" sz="2400" dirty="0" smtClean="0">
                <a:solidFill>
                  <a:srgbClr val="000000"/>
                </a:solidFill>
                <a:latin typeface="NikoshBAN" panose="02000000000000000000" pitchFamily="2" charset="0"/>
                <a:cs typeface="NikoshBAN" panose="02000000000000000000" pitchFamily="2" charset="0"/>
              </a:rPr>
              <a:t> তিনি </a:t>
            </a:r>
            <a:r>
              <a:rPr lang="as-IN" sz="2400" dirty="0" smtClean="0">
                <a:solidFill>
                  <a:srgbClr val="000000"/>
                </a:solidFill>
                <a:latin typeface="NikoshBAN" panose="02000000000000000000" pitchFamily="2" charset="0"/>
                <a:cs typeface="NikoshBAN" panose="02000000000000000000" pitchFamily="2" charset="0"/>
              </a:rPr>
              <a:t>ছিলেন </a:t>
            </a:r>
            <a:r>
              <a:rPr lang="as-IN" sz="2400" dirty="0">
                <a:solidFill>
                  <a:srgbClr val="000000"/>
                </a:solidFill>
                <a:latin typeface="NikoshBAN" panose="02000000000000000000" pitchFamily="2" charset="0"/>
                <a:cs typeface="NikoshBAN" panose="02000000000000000000" pitchFamily="2" charset="0"/>
              </a:rPr>
              <a:t>একজন </a:t>
            </a:r>
            <a:r>
              <a:rPr lang="bn-IN" sz="2400" dirty="0" smtClean="0">
                <a:solidFill>
                  <a:srgbClr val="000000"/>
                </a:solidFill>
                <a:latin typeface="NikoshBAN" panose="02000000000000000000" pitchFamily="2" charset="0"/>
                <a:cs typeface="NikoshBAN" panose="02000000000000000000" pitchFamily="2" charset="0"/>
              </a:rPr>
              <a:t>ভারতীয় </a:t>
            </a:r>
            <a:r>
              <a:rPr lang="as-IN" sz="2400" dirty="0" smtClean="0">
                <a:solidFill>
                  <a:srgbClr val="000000"/>
                </a:solidFill>
                <a:latin typeface="NikoshBAN" panose="02000000000000000000" pitchFamily="2" charset="0"/>
                <a:cs typeface="NikoshBAN" panose="02000000000000000000" pitchFamily="2" charset="0"/>
              </a:rPr>
              <a:t>মুসলিম </a:t>
            </a:r>
            <a:r>
              <a:rPr lang="as-IN" sz="2400" dirty="0">
                <a:solidFill>
                  <a:srgbClr val="000000"/>
                </a:solidFill>
                <a:latin typeface="NikoshBAN" panose="02000000000000000000" pitchFamily="2" charset="0"/>
                <a:cs typeface="NikoshBAN" panose="02000000000000000000" pitchFamily="2" charset="0"/>
              </a:rPr>
              <a:t>নেতা, আন্দোলনকারী, পন্ডিত, সাংবাদিক ও কবি। তিনি </a:t>
            </a:r>
            <a:r>
              <a:rPr lang="bn-IN" sz="2400" dirty="0" smtClean="0">
                <a:solidFill>
                  <a:srgbClr val="000000"/>
                </a:solidFill>
                <a:latin typeface="NikoshBAN" panose="02000000000000000000" pitchFamily="2" charset="0"/>
                <a:cs typeface="NikoshBAN" panose="02000000000000000000" pitchFamily="2" charset="0"/>
              </a:rPr>
              <a:t>খেলাফত আন্দোলনের </a:t>
            </a:r>
            <a:r>
              <a:rPr lang="as-IN" sz="2400" dirty="0" smtClean="0">
                <a:solidFill>
                  <a:srgbClr val="000000"/>
                </a:solidFill>
                <a:latin typeface="NikoshBAN" panose="02000000000000000000" pitchFamily="2" charset="0"/>
                <a:cs typeface="NikoshBAN" panose="02000000000000000000" pitchFamily="2" charset="0"/>
              </a:rPr>
              <a:t>মূল </a:t>
            </a:r>
            <a:r>
              <a:rPr lang="as-IN" sz="2400" dirty="0">
                <a:solidFill>
                  <a:srgbClr val="000000"/>
                </a:solidFill>
                <a:latin typeface="NikoshBAN" panose="02000000000000000000" pitchFamily="2" charset="0"/>
                <a:cs typeface="NikoshBAN" panose="02000000000000000000" pitchFamily="2" charset="0"/>
              </a:rPr>
              <a:t>নেতৃবৃন্দের অন্যতম ছিলেন। </a:t>
            </a:r>
            <a:r>
              <a:rPr lang="as-IN" sz="2400" dirty="0" smtClean="0">
                <a:solidFill>
                  <a:srgbClr val="000000"/>
                </a:solidFill>
                <a:latin typeface="NikoshBAN" panose="02000000000000000000" pitchFamily="2" charset="0"/>
                <a:cs typeface="NikoshBAN" panose="02000000000000000000" pitchFamily="2" charset="0"/>
              </a:rPr>
              <a:t>ভারতী</a:t>
            </a:r>
            <a:r>
              <a:rPr lang="bn-IN" sz="2400" dirty="0" smtClean="0">
                <a:solidFill>
                  <a:srgbClr val="000000"/>
                </a:solidFill>
                <a:latin typeface="NikoshBAN" panose="02000000000000000000" pitchFamily="2" charset="0"/>
                <a:cs typeface="NikoshBAN" panose="02000000000000000000" pitchFamily="2" charset="0"/>
              </a:rPr>
              <a:t>য়</a:t>
            </a:r>
            <a:r>
              <a:rPr lang="as-IN" sz="2400" dirty="0" smtClean="0">
                <a:solidFill>
                  <a:srgbClr val="000000"/>
                </a:solidFill>
                <a:latin typeface="NikoshBAN" panose="02000000000000000000" pitchFamily="2" charset="0"/>
                <a:cs typeface="NikoshBAN" panose="02000000000000000000" pitchFamily="2" charset="0"/>
              </a:rPr>
              <a:t> জাতী</a:t>
            </a:r>
            <a:r>
              <a:rPr lang="bn-IN" sz="2400" dirty="0" smtClean="0">
                <a:solidFill>
                  <a:srgbClr val="000000"/>
                </a:solidFill>
                <a:latin typeface="NikoshBAN" panose="02000000000000000000" pitchFamily="2" charset="0"/>
                <a:cs typeface="NikoshBAN" panose="02000000000000000000" pitchFamily="2" charset="0"/>
              </a:rPr>
              <a:t>য়</a:t>
            </a:r>
            <a:r>
              <a:rPr lang="as-IN" sz="2400" dirty="0" smtClean="0">
                <a:solidFill>
                  <a:srgbClr val="000000"/>
                </a:solidFill>
                <a:latin typeface="NikoshBAN" panose="02000000000000000000" pitchFamily="2" charset="0"/>
                <a:cs typeface="NikoshBAN" panose="02000000000000000000" pitchFamily="2" charset="0"/>
              </a:rPr>
              <a:t> </a:t>
            </a:r>
            <a:r>
              <a:rPr lang="as-IN" sz="2400" dirty="0">
                <a:solidFill>
                  <a:srgbClr val="000000"/>
                </a:solidFill>
                <a:latin typeface="NikoshBAN" panose="02000000000000000000" pitchFamily="2" charset="0"/>
                <a:cs typeface="NikoshBAN" panose="02000000000000000000" pitchFamily="2" charset="0"/>
              </a:rPr>
              <a:t>কংগ্রেসের মুসলিম প্রেসিডেন্টদের মধ্যে তিনি ষষ্ঠতম। </a:t>
            </a:r>
            <a:r>
              <a:rPr lang="as-IN" sz="2400" dirty="0" smtClean="0">
                <a:solidFill>
                  <a:srgbClr val="000000"/>
                </a:solidFill>
                <a:latin typeface="NikoshBAN" panose="02000000000000000000" pitchFamily="2" charset="0"/>
                <a:cs typeface="NikoshBAN" panose="02000000000000000000" pitchFamily="2" charset="0"/>
              </a:rPr>
              <a:t>তিনি </a:t>
            </a:r>
            <a:r>
              <a:rPr lang="bn-IN" sz="2400" dirty="0" smtClean="0">
                <a:solidFill>
                  <a:srgbClr val="000000"/>
                </a:solidFill>
                <a:latin typeface="NikoshBAN" panose="02000000000000000000" pitchFamily="2" charset="0"/>
                <a:cs typeface="NikoshBAN" panose="02000000000000000000" pitchFamily="2" charset="0"/>
              </a:rPr>
              <a:t>নিখিল ভারত মুসলিম লীগের </a:t>
            </a:r>
            <a:r>
              <a:rPr lang="as-IN" sz="2400" dirty="0" smtClean="0">
                <a:solidFill>
                  <a:srgbClr val="000000"/>
                </a:solidFill>
                <a:latin typeface="NikoshBAN" panose="02000000000000000000" pitchFamily="2" charset="0"/>
                <a:cs typeface="NikoshBAN" panose="02000000000000000000" pitchFamily="2" charset="0"/>
              </a:rPr>
              <a:t>অন্যতম </a:t>
            </a:r>
            <a:r>
              <a:rPr lang="as-IN" sz="2400" dirty="0">
                <a:solidFill>
                  <a:srgbClr val="000000"/>
                </a:solidFill>
                <a:latin typeface="NikoshBAN" panose="02000000000000000000" pitchFamily="2" charset="0"/>
                <a:cs typeface="NikoshBAN" panose="02000000000000000000" pitchFamily="2" charset="0"/>
              </a:rPr>
              <a:t>প্রতিষ্ঠাতা এবং সাবেক প্রেসিডেন্ট</a:t>
            </a:r>
            <a:r>
              <a:rPr lang="as-IN" sz="2400" dirty="0" smtClean="0">
                <a:solidFill>
                  <a:srgbClr val="000000"/>
                </a:solidFill>
                <a:latin typeface="NikoshBAN" panose="02000000000000000000" pitchFamily="2" charset="0"/>
                <a:cs typeface="NikoshBAN" panose="02000000000000000000" pitchFamily="2" charset="0"/>
              </a:rPr>
              <a:t>।</a:t>
            </a:r>
            <a:r>
              <a:rPr lang="bn-IN" sz="2400" b="1" dirty="0">
                <a:solidFill>
                  <a:srgbClr val="000000"/>
                </a:solidFill>
                <a:latin typeface="NikoshBAN" panose="02000000000000000000" pitchFamily="2" charset="0"/>
                <a:cs typeface="NikoshBAN" panose="02000000000000000000" pitchFamily="2" charset="0"/>
              </a:rPr>
              <a:t> </a:t>
            </a:r>
            <a:r>
              <a:rPr lang="bn-IN" sz="2400" dirty="0" smtClean="0">
                <a:solidFill>
                  <a:srgbClr val="000000"/>
                </a:solidFill>
                <a:latin typeface="NikoshBAN" panose="02000000000000000000" pitchFamily="2" charset="0"/>
                <a:cs typeface="NikoshBAN" panose="02000000000000000000" pitchFamily="2" charset="0"/>
              </a:rPr>
              <a:t>তিনি</a:t>
            </a:r>
            <a:r>
              <a:rPr lang="bn-IN" sz="2400" b="1" dirty="0" smtClean="0">
                <a:solidFill>
                  <a:srgbClr val="000000"/>
                </a:solidFill>
                <a:latin typeface="NikoshBAN" panose="02000000000000000000" pitchFamily="2" charset="0"/>
                <a:cs typeface="NikoshBAN" panose="02000000000000000000" pitchFamily="2" charset="0"/>
              </a:rPr>
              <a:t> </a:t>
            </a:r>
            <a:r>
              <a:rPr lang="as-IN" sz="2400" dirty="0" smtClean="0">
                <a:solidFill>
                  <a:srgbClr val="000000"/>
                </a:solidFill>
                <a:latin typeface="NikoshBAN" panose="02000000000000000000" pitchFamily="2" charset="0"/>
                <a:cs typeface="NikoshBAN" panose="02000000000000000000" pitchFamily="2" charset="0"/>
              </a:rPr>
              <a:t>৪ </a:t>
            </a:r>
            <a:r>
              <a:rPr lang="as-IN" sz="2400" dirty="0">
                <a:solidFill>
                  <a:srgbClr val="000000"/>
                </a:solidFill>
                <a:latin typeface="NikoshBAN" panose="02000000000000000000" pitchFamily="2" charset="0"/>
                <a:cs typeface="NikoshBAN" panose="02000000000000000000" pitchFamily="2" charset="0"/>
              </a:rPr>
              <a:t>জানু</a:t>
            </a:r>
            <a:r>
              <a:rPr lang="bn-IN" sz="2400" dirty="0">
                <a:solidFill>
                  <a:srgbClr val="000000"/>
                </a:solidFill>
                <a:latin typeface="NikoshBAN" panose="02000000000000000000" pitchFamily="2" charset="0"/>
                <a:cs typeface="NikoshBAN" panose="02000000000000000000" pitchFamily="2" charset="0"/>
              </a:rPr>
              <a:t>য়া</a:t>
            </a:r>
            <a:r>
              <a:rPr lang="as-IN" sz="2400" dirty="0">
                <a:solidFill>
                  <a:srgbClr val="000000"/>
                </a:solidFill>
                <a:latin typeface="NikoshBAN" panose="02000000000000000000" pitchFamily="2" charset="0"/>
                <a:cs typeface="NikoshBAN" panose="02000000000000000000" pitchFamily="2" charset="0"/>
              </a:rPr>
              <a:t>রি </a:t>
            </a:r>
            <a:r>
              <a:rPr lang="as-IN" sz="2400" dirty="0" smtClean="0">
                <a:solidFill>
                  <a:srgbClr val="000000"/>
                </a:solidFill>
                <a:latin typeface="NikoshBAN" panose="02000000000000000000" pitchFamily="2" charset="0"/>
                <a:cs typeface="NikoshBAN" panose="02000000000000000000" pitchFamily="2" charset="0"/>
              </a:rPr>
              <a:t>১৯৩১</a:t>
            </a:r>
            <a:r>
              <a:rPr lang="bn-IN" sz="2400" dirty="0" smtClean="0">
                <a:solidFill>
                  <a:srgbClr val="000000"/>
                </a:solidFill>
                <a:latin typeface="NikoshBAN" panose="02000000000000000000" pitchFamily="2" charset="0"/>
                <a:cs typeface="NikoshBAN" panose="02000000000000000000" pitchFamily="2" charset="0"/>
              </a:rPr>
              <a:t>খ্রিঃমৃত্যুবরণ</a:t>
            </a:r>
            <a:r>
              <a:rPr lang="bn-IN" sz="2400" b="1" dirty="0" smtClean="0">
                <a:solidFill>
                  <a:srgbClr val="000000"/>
                </a:solidFill>
                <a:latin typeface="NikoshBAN" panose="02000000000000000000" pitchFamily="2" charset="0"/>
                <a:cs typeface="NikoshBAN" panose="02000000000000000000" pitchFamily="2" charset="0"/>
              </a:rPr>
              <a:t> </a:t>
            </a:r>
            <a:r>
              <a:rPr lang="bn-IN" sz="2400" dirty="0" smtClean="0">
                <a:solidFill>
                  <a:srgbClr val="000000"/>
                </a:solidFill>
                <a:latin typeface="NikoshBAN" panose="02000000000000000000" pitchFamily="2" charset="0"/>
                <a:cs typeface="NikoshBAN" panose="02000000000000000000" pitchFamily="2" charset="0"/>
              </a:rPr>
              <a:t>করেন।</a:t>
            </a:r>
            <a:r>
              <a:rPr lang="as-IN" sz="2400" dirty="0" smtClean="0">
                <a:solidFill>
                  <a:srgbClr val="000000"/>
                </a:solidFill>
                <a:latin typeface="NikoshBAN" panose="02000000000000000000" pitchFamily="2" charset="0"/>
                <a:cs typeface="NikoshBAN" panose="02000000000000000000" pitchFamily="2" charset="0"/>
              </a:rPr>
              <a:t> </a:t>
            </a:r>
            <a:r>
              <a:rPr lang="bn-IN" sz="2400" dirty="0" smtClean="0">
                <a:solidFill>
                  <a:srgbClr val="000000"/>
                </a:solidFill>
                <a:latin typeface="NikoshBAN" panose="02000000000000000000" pitchFamily="2" charset="0"/>
                <a:cs typeface="NikoshBAN" panose="02000000000000000000" pitchFamily="2" charset="0"/>
              </a:rPr>
              <a:t> </a:t>
            </a:r>
            <a:endParaRPr lang="bn-IN" sz="2400" dirty="0">
              <a:solidFill>
                <a:srgbClr val="000000"/>
              </a:solidFill>
              <a:latin typeface="NikoshBAN" panose="02000000000000000000" pitchFamily="2" charset="0"/>
              <a:cs typeface="NikoshBAN" panose="02000000000000000000" pitchFamily="2" charset="0"/>
            </a:endParaRPr>
          </a:p>
        </p:txBody>
      </p:sp>
      <p:sp>
        <p:nvSpPr>
          <p:cNvPr id="7" name="Rectangle 6"/>
          <p:cNvSpPr/>
          <p:nvPr/>
        </p:nvSpPr>
        <p:spPr>
          <a:xfrm>
            <a:off x="6553200" y="2507673"/>
            <a:ext cx="5334000" cy="3879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s-IN" sz="2400" b="1" dirty="0">
                <a:solidFill>
                  <a:srgbClr val="000000"/>
                </a:solidFill>
                <a:latin typeface="NikoshBAN" panose="02000000000000000000" pitchFamily="2" charset="0"/>
                <a:cs typeface="NikoshBAN" panose="02000000000000000000" pitchFamily="2" charset="0"/>
              </a:rPr>
              <a:t>মাওলানা শওকত </a:t>
            </a:r>
            <a:r>
              <a:rPr lang="as-IN" sz="2400" b="1" dirty="0" smtClean="0">
                <a:solidFill>
                  <a:srgbClr val="000000"/>
                </a:solidFill>
                <a:latin typeface="NikoshBAN" panose="02000000000000000000" pitchFamily="2" charset="0"/>
                <a:cs typeface="NikoshBAN" panose="02000000000000000000" pitchFamily="2" charset="0"/>
              </a:rPr>
              <a:t>আ</a:t>
            </a:r>
            <a:r>
              <a:rPr lang="bn-IN" sz="2400" b="1" dirty="0" smtClean="0">
                <a:solidFill>
                  <a:srgbClr val="000000"/>
                </a:solidFill>
                <a:latin typeface="NikoshBAN" panose="02000000000000000000" pitchFamily="2" charset="0"/>
                <a:cs typeface="NikoshBAN" panose="02000000000000000000" pitchFamily="2" charset="0"/>
              </a:rPr>
              <a:t>লিঃ- </a:t>
            </a:r>
            <a:r>
              <a:rPr lang="as-IN" sz="2400" dirty="0" smtClean="0">
                <a:solidFill>
                  <a:srgbClr val="000000"/>
                </a:solidFill>
                <a:latin typeface="NikoshBAN" panose="02000000000000000000" pitchFamily="2" charset="0"/>
                <a:cs typeface="NikoshBAN" panose="02000000000000000000" pitchFamily="2" charset="0"/>
              </a:rPr>
              <a:t>১৮৭৩</a:t>
            </a:r>
            <a:r>
              <a:rPr lang="bn-IN" sz="2400" dirty="0" smtClean="0">
                <a:solidFill>
                  <a:srgbClr val="000000"/>
                </a:solidFill>
                <a:latin typeface="NikoshBAN" panose="02000000000000000000" pitchFamily="2" charset="0"/>
                <a:cs typeface="NikoshBAN" panose="02000000000000000000" pitchFamily="2" charset="0"/>
              </a:rPr>
              <a:t>খ্রিঃ ভারতের </a:t>
            </a:r>
            <a:r>
              <a:rPr lang="as-IN" sz="2400" dirty="0">
                <a:solidFill>
                  <a:srgbClr val="000000"/>
                </a:solidFill>
                <a:latin typeface="NikoshBAN" panose="02000000000000000000" pitchFamily="2" charset="0"/>
                <a:cs typeface="NikoshBAN" panose="02000000000000000000" pitchFamily="2" charset="0"/>
              </a:rPr>
              <a:t>বর্তমান </a:t>
            </a:r>
            <a:r>
              <a:rPr lang="bn-IN" sz="2400" dirty="0">
                <a:solidFill>
                  <a:srgbClr val="000000"/>
                </a:solidFill>
                <a:latin typeface="NikoshBAN" panose="02000000000000000000" pitchFamily="2" charset="0"/>
                <a:cs typeface="NikoshBAN" panose="02000000000000000000" pitchFamily="2" charset="0"/>
              </a:rPr>
              <a:t>উত্তর প্রদেশের </a:t>
            </a:r>
            <a:r>
              <a:rPr lang="as-IN" sz="2400" dirty="0" smtClean="0">
                <a:solidFill>
                  <a:srgbClr val="000000"/>
                </a:solidFill>
                <a:latin typeface="NikoshBAN" panose="02000000000000000000" pitchFamily="2" charset="0"/>
                <a:cs typeface="NikoshBAN" panose="02000000000000000000" pitchFamily="2" charset="0"/>
              </a:rPr>
              <a:t>রামপুরে </a:t>
            </a:r>
            <a:r>
              <a:rPr lang="as-IN" sz="2400" dirty="0">
                <a:solidFill>
                  <a:srgbClr val="000000"/>
                </a:solidFill>
                <a:latin typeface="NikoshBAN" panose="02000000000000000000" pitchFamily="2" charset="0"/>
                <a:cs typeface="NikoshBAN" panose="02000000000000000000" pitchFamily="2" charset="0"/>
              </a:rPr>
              <a:t>জন্মগ্রহণ </a:t>
            </a:r>
            <a:r>
              <a:rPr lang="as-IN" sz="2400" dirty="0" smtClean="0">
                <a:solidFill>
                  <a:srgbClr val="000000"/>
                </a:solidFill>
                <a:latin typeface="NikoshBAN" panose="02000000000000000000" pitchFamily="2" charset="0"/>
                <a:cs typeface="NikoshBAN" panose="02000000000000000000" pitchFamily="2" charset="0"/>
              </a:rPr>
              <a:t>করেন</a:t>
            </a:r>
            <a:r>
              <a:rPr lang="bn-IN" sz="2400" dirty="0" smtClean="0">
                <a:solidFill>
                  <a:srgbClr val="000000"/>
                </a:solidFill>
                <a:latin typeface="NikoshBAN" panose="02000000000000000000" pitchFamily="2" charset="0"/>
                <a:cs typeface="NikoshBAN" panose="02000000000000000000" pitchFamily="2" charset="0"/>
              </a:rPr>
              <a:t>।</a:t>
            </a:r>
            <a:r>
              <a:rPr lang="as-IN" sz="2400" dirty="0" smtClean="0">
                <a:solidFill>
                  <a:srgbClr val="000000"/>
                </a:solidFill>
                <a:latin typeface="NikoshBAN" panose="02000000000000000000" pitchFamily="2" charset="0"/>
                <a:cs typeface="NikoshBAN" panose="02000000000000000000" pitchFamily="2" charset="0"/>
              </a:rPr>
              <a:t> তিন</a:t>
            </a:r>
            <a:r>
              <a:rPr lang="bn-IN" sz="2400" dirty="0">
                <a:solidFill>
                  <a:srgbClr val="000000"/>
                </a:solidFill>
                <a:latin typeface="NikoshBAN" panose="02000000000000000000" pitchFamily="2" charset="0"/>
                <a:cs typeface="NikoshBAN" panose="02000000000000000000" pitchFamily="2" charset="0"/>
              </a:rPr>
              <a:t>ি আলিগড় মুসলিম বিশ্ববিদ্যালয়ে </a:t>
            </a:r>
            <a:r>
              <a:rPr lang="as-IN" sz="2400" dirty="0">
                <a:solidFill>
                  <a:srgbClr val="000000"/>
                </a:solidFill>
                <a:latin typeface="NikoshBAN" panose="02000000000000000000" pitchFamily="2" charset="0"/>
                <a:cs typeface="NikoshBAN" panose="02000000000000000000" pitchFamily="2" charset="0"/>
              </a:rPr>
              <a:t>শিক্ষালাভ করেন।</a:t>
            </a:r>
            <a:r>
              <a:rPr lang="bn-IN" sz="2400" dirty="0">
                <a:solidFill>
                  <a:srgbClr val="000000"/>
                </a:solidFill>
                <a:latin typeface="NikoshBAN" panose="02000000000000000000" pitchFamily="2" charset="0"/>
                <a:cs typeface="NikoshBAN" panose="02000000000000000000" pitchFamily="2" charset="0"/>
              </a:rPr>
              <a:t> মহাত্মা গান্ধী </a:t>
            </a:r>
            <a:r>
              <a:rPr lang="as-IN" sz="2400" dirty="0">
                <a:solidFill>
                  <a:srgbClr val="000000"/>
                </a:solidFill>
                <a:latin typeface="NikoshBAN" panose="02000000000000000000" pitchFamily="2" charset="0"/>
                <a:cs typeface="NikoshBAN" panose="02000000000000000000" pitchFamily="2" charset="0"/>
              </a:rPr>
              <a:t>তাকে রাজনীতিতে নি</a:t>
            </a:r>
            <a:r>
              <a:rPr lang="bn-IN" sz="2400" dirty="0">
                <a:solidFill>
                  <a:srgbClr val="000000"/>
                </a:solidFill>
                <a:latin typeface="NikoshBAN" panose="02000000000000000000" pitchFamily="2" charset="0"/>
                <a:cs typeface="NikoshBAN" panose="02000000000000000000" pitchFamily="2" charset="0"/>
              </a:rPr>
              <a:t>য়ে</a:t>
            </a:r>
            <a:r>
              <a:rPr lang="as-IN" sz="2400" dirty="0">
                <a:solidFill>
                  <a:srgbClr val="000000"/>
                </a:solidFill>
                <a:latin typeface="NikoshBAN" panose="02000000000000000000" pitchFamily="2" charset="0"/>
                <a:cs typeface="NikoshBAN" panose="02000000000000000000" pitchFamily="2" charset="0"/>
              </a:rPr>
              <a:t> আসেন। </a:t>
            </a:r>
            <a:r>
              <a:rPr lang="bn-IN" sz="2400" dirty="0">
                <a:solidFill>
                  <a:srgbClr val="000000"/>
                </a:solidFill>
                <a:latin typeface="NikoshBAN" panose="02000000000000000000" pitchFamily="2" charset="0"/>
                <a:cs typeface="NikoshBAN" panose="02000000000000000000" pitchFamily="2" charset="0"/>
              </a:rPr>
              <a:t>তিনি</a:t>
            </a:r>
            <a:r>
              <a:rPr lang="as-IN" sz="2400" dirty="0">
                <a:solidFill>
                  <a:srgbClr val="000000"/>
                </a:solidFill>
                <a:latin typeface="NikoshBAN" panose="02000000000000000000" pitchFamily="2" charset="0"/>
                <a:cs typeface="NikoshBAN" panose="02000000000000000000" pitchFamily="2" charset="0"/>
              </a:rPr>
              <a:t> ছিলেন একজন ভারতী</a:t>
            </a:r>
            <a:r>
              <a:rPr lang="bn-IN" sz="2400" dirty="0">
                <a:solidFill>
                  <a:srgbClr val="000000"/>
                </a:solidFill>
                <a:latin typeface="NikoshBAN" panose="02000000000000000000" pitchFamily="2" charset="0"/>
                <a:cs typeface="NikoshBAN" panose="02000000000000000000" pitchFamily="2" charset="0"/>
              </a:rPr>
              <a:t>য়</a:t>
            </a:r>
            <a:r>
              <a:rPr lang="as-IN" sz="2400" dirty="0">
                <a:solidFill>
                  <a:srgbClr val="000000"/>
                </a:solidFill>
                <a:latin typeface="NikoshBAN" panose="02000000000000000000" pitchFamily="2" charset="0"/>
                <a:cs typeface="NikoshBAN" panose="02000000000000000000" pitchFamily="2" charset="0"/>
              </a:rPr>
              <a:t> মুসলিম জাতী</a:t>
            </a:r>
            <a:r>
              <a:rPr lang="bn-IN" sz="2400" dirty="0">
                <a:solidFill>
                  <a:srgbClr val="000000"/>
                </a:solidFill>
                <a:latin typeface="NikoshBAN" panose="02000000000000000000" pitchFamily="2" charset="0"/>
                <a:cs typeface="NikoshBAN" panose="02000000000000000000" pitchFamily="2" charset="0"/>
              </a:rPr>
              <a:t>য়</a:t>
            </a:r>
            <a:r>
              <a:rPr lang="as-IN" sz="2400" dirty="0">
                <a:solidFill>
                  <a:srgbClr val="000000"/>
                </a:solidFill>
                <a:latin typeface="NikoshBAN" panose="02000000000000000000" pitchFamily="2" charset="0"/>
                <a:cs typeface="NikoshBAN" panose="02000000000000000000" pitchFamily="2" charset="0"/>
              </a:rPr>
              <a:t>তাবাদী ও </a:t>
            </a:r>
            <a:r>
              <a:rPr lang="bn-IN" sz="2400" dirty="0">
                <a:solidFill>
                  <a:srgbClr val="000000"/>
                </a:solidFill>
                <a:latin typeface="NikoshBAN" panose="02000000000000000000" pitchFamily="2" charset="0"/>
                <a:cs typeface="NikoshBAN" panose="02000000000000000000" pitchFamily="2" charset="0"/>
              </a:rPr>
              <a:t>খেলাফত আন্দোলনের</a:t>
            </a:r>
            <a:r>
              <a:rPr lang="as-IN" sz="2400" dirty="0">
                <a:solidFill>
                  <a:srgbClr val="000000"/>
                </a:solidFill>
                <a:latin typeface="NikoshBAN" panose="02000000000000000000" pitchFamily="2" charset="0"/>
                <a:cs typeface="NikoshBAN" panose="02000000000000000000" pitchFamily="2" charset="0"/>
              </a:rPr>
              <a:t> নেতা। তিনি </a:t>
            </a:r>
            <a:r>
              <a:rPr lang="bn-IN" sz="2400" dirty="0">
                <a:solidFill>
                  <a:srgbClr val="000000"/>
                </a:solidFill>
                <a:latin typeface="NikoshBAN" panose="02000000000000000000" pitchFamily="2" charset="0"/>
                <a:cs typeface="NikoshBAN" panose="02000000000000000000" pitchFamily="2" charset="0"/>
              </a:rPr>
              <a:t>মাওলানা মুহাম্মদ আলীর বড় </a:t>
            </a:r>
            <a:r>
              <a:rPr lang="as-IN" sz="2400" dirty="0">
                <a:solidFill>
                  <a:srgbClr val="000000"/>
                </a:solidFill>
                <a:latin typeface="NikoshBAN" panose="02000000000000000000" pitchFamily="2" charset="0"/>
                <a:cs typeface="NikoshBAN" panose="02000000000000000000" pitchFamily="2" charset="0"/>
              </a:rPr>
              <a:t>ভাই। ১৯১৯ সালে রাজদ্রোহ অভিযো</a:t>
            </a:r>
            <a:r>
              <a:rPr lang="bn-IN" sz="2400" dirty="0">
                <a:solidFill>
                  <a:srgbClr val="000000"/>
                </a:solidFill>
                <a:latin typeface="NikoshBAN" panose="02000000000000000000" pitchFamily="2" charset="0"/>
                <a:cs typeface="NikoshBAN" panose="02000000000000000000" pitchFamily="2" charset="0"/>
              </a:rPr>
              <a:t>গে</a:t>
            </a:r>
            <a:r>
              <a:rPr lang="as-IN" sz="2400" dirty="0">
                <a:solidFill>
                  <a:srgbClr val="000000"/>
                </a:solidFill>
                <a:latin typeface="NikoshBAN" panose="02000000000000000000" pitchFamily="2" charset="0"/>
                <a:cs typeface="NikoshBAN" panose="02000000000000000000" pitchFamily="2" charset="0"/>
              </a:rPr>
              <a:t> কারাগারে থাকার সম</a:t>
            </a:r>
            <a:r>
              <a:rPr lang="bn-IN" sz="2400" dirty="0">
                <a:solidFill>
                  <a:srgbClr val="000000"/>
                </a:solidFill>
                <a:latin typeface="NikoshBAN" panose="02000000000000000000" pitchFamily="2" charset="0"/>
                <a:cs typeface="NikoshBAN" panose="02000000000000000000" pitchFamily="2" charset="0"/>
              </a:rPr>
              <a:t>য়</a:t>
            </a:r>
            <a:r>
              <a:rPr lang="as-IN" sz="2400" dirty="0">
                <a:solidFill>
                  <a:srgbClr val="000000"/>
                </a:solidFill>
                <a:latin typeface="NikoshBAN" panose="02000000000000000000" pitchFamily="2" charset="0"/>
                <a:cs typeface="NikoshBAN" panose="02000000000000000000" pitchFamily="2" charset="0"/>
              </a:rPr>
              <a:t> তিনি </a:t>
            </a:r>
            <a:r>
              <a:rPr lang="bn-IN" sz="2400" dirty="0">
                <a:solidFill>
                  <a:srgbClr val="000000"/>
                </a:solidFill>
                <a:latin typeface="NikoshBAN" panose="02000000000000000000" pitchFamily="2" charset="0"/>
                <a:cs typeface="NikoshBAN" panose="02000000000000000000" pitchFamily="2" charset="0"/>
              </a:rPr>
              <a:t>খেলাফত</a:t>
            </a:r>
            <a:r>
              <a:rPr lang="as-IN" sz="2400" dirty="0">
                <a:solidFill>
                  <a:srgbClr val="000000"/>
                </a:solidFill>
                <a:latin typeface="NikoshBAN" panose="02000000000000000000" pitchFamily="2" charset="0"/>
                <a:cs typeface="NikoshBAN" panose="02000000000000000000" pitchFamily="2" charset="0"/>
              </a:rPr>
              <a:t> সম্মেলনের প্রথম প্রেসিডেন্ট নির্বাচিত হন</a:t>
            </a:r>
            <a:r>
              <a:rPr lang="as-IN" sz="2400" dirty="0" smtClean="0">
                <a:solidFill>
                  <a:srgbClr val="000000"/>
                </a:solidFill>
                <a:latin typeface="NikoshBAN" panose="02000000000000000000" pitchFamily="2" charset="0"/>
                <a:cs typeface="NikoshBAN" panose="02000000000000000000" pitchFamily="2" charset="0"/>
              </a:rPr>
              <a:t>।</a:t>
            </a:r>
            <a:r>
              <a:rPr lang="bn-IN" sz="2400" dirty="0" smtClean="0">
                <a:solidFill>
                  <a:srgbClr val="000000"/>
                </a:solidFill>
                <a:latin typeface="NikoshBAN" panose="02000000000000000000" pitchFamily="2" charset="0"/>
                <a:cs typeface="NikoshBAN" panose="02000000000000000000" pitchFamily="2" charset="0"/>
              </a:rPr>
              <a:t> তিনি</a:t>
            </a:r>
            <a:r>
              <a:rPr lang="as-IN" sz="2400" dirty="0" smtClean="0">
                <a:solidFill>
                  <a:srgbClr val="000000"/>
                </a:solidFill>
                <a:latin typeface="NikoshBAN" panose="02000000000000000000" pitchFamily="2" charset="0"/>
                <a:cs typeface="NikoshBAN" panose="02000000000000000000" pitchFamily="2" charset="0"/>
              </a:rPr>
              <a:t> ১৯৩৯</a:t>
            </a:r>
            <a:r>
              <a:rPr lang="bn-IN" sz="2400" dirty="0" smtClean="0">
                <a:solidFill>
                  <a:srgbClr val="000000"/>
                </a:solidFill>
                <a:latin typeface="NikoshBAN" panose="02000000000000000000" pitchFamily="2" charset="0"/>
                <a:cs typeface="NikoshBAN" panose="02000000000000000000" pitchFamily="2" charset="0"/>
              </a:rPr>
              <a:t>খ্রিঃ</a:t>
            </a:r>
            <a:r>
              <a:rPr lang="as-IN" sz="2400" dirty="0" smtClean="0">
                <a:solidFill>
                  <a:srgbClr val="000000"/>
                </a:solidFill>
                <a:latin typeface="NikoshBAN" panose="02000000000000000000" pitchFamily="2" charset="0"/>
                <a:cs typeface="NikoshBAN" panose="02000000000000000000" pitchFamily="2" charset="0"/>
              </a:rPr>
              <a:t> মৃত্যু</a:t>
            </a:r>
            <a:r>
              <a:rPr lang="bn-IN" sz="2400" dirty="0" smtClean="0">
                <a:solidFill>
                  <a:srgbClr val="000000"/>
                </a:solidFill>
                <a:latin typeface="NikoshBAN" panose="02000000000000000000" pitchFamily="2" charset="0"/>
                <a:cs typeface="NikoshBAN" panose="02000000000000000000" pitchFamily="2" charset="0"/>
              </a:rPr>
              <a:t>বরণ করেন।</a:t>
            </a:r>
            <a:r>
              <a:rPr lang="as-IN" sz="2400" dirty="0" smtClean="0">
                <a:solidFill>
                  <a:srgbClr val="000000"/>
                </a:solidFill>
                <a:latin typeface="NikoshBAN" panose="02000000000000000000" pitchFamily="2" charset="0"/>
                <a:cs typeface="NikoshBAN" panose="02000000000000000000" pitchFamily="2" charset="0"/>
              </a:rPr>
              <a:t> </a:t>
            </a:r>
            <a:r>
              <a:rPr lang="bn-IN" sz="2400" dirty="0" smtClean="0">
                <a:solidFill>
                  <a:srgbClr val="000000"/>
                </a:solidFill>
                <a:latin typeface="NikoshBAN" panose="02000000000000000000" pitchFamily="2" charset="0"/>
                <a:cs typeface="NikoshBAN" panose="02000000000000000000" pitchFamily="2" charset="0"/>
              </a:rPr>
              <a:t>  </a:t>
            </a:r>
            <a:endParaRPr lang="bn-IN" sz="2400" dirty="0">
              <a:solidFill>
                <a:srgbClr val="000000"/>
              </a:solidFill>
              <a:latin typeface="NikoshBAN" panose="02000000000000000000" pitchFamily="2" charset="0"/>
              <a:cs typeface="NikoshBAN" panose="02000000000000000000" pitchFamily="2" charset="0"/>
            </a:endParaRPr>
          </a:p>
        </p:txBody>
      </p:sp>
      <p:sp>
        <p:nvSpPr>
          <p:cNvPr id="8" name="Plaque 7"/>
          <p:cNvSpPr/>
          <p:nvPr/>
        </p:nvSpPr>
        <p:spPr>
          <a:xfrm>
            <a:off x="4263736" y="1494559"/>
            <a:ext cx="3546762" cy="542059"/>
          </a:xfrm>
          <a:prstGeom prst="plaqu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খেলাফত আন্দোলনের</a:t>
            </a:r>
            <a:r>
              <a:rPr lang="as-IN" b="1" dirty="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b="1" dirty="0" smtClean="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a:t>
            </a:r>
            <a:r>
              <a:rPr lang="bn-IN" b="1" dirty="0" smtClean="0">
                <a:solidFill>
                  <a:srgbClr val="00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দ্বয়</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7600154"/>
      </p:ext>
    </p:extLst>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952999" y="374074"/>
            <a:ext cx="1773382" cy="9421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bn-IN" b="1" dirty="0" smtClean="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ভুমিকা</a:t>
            </a:r>
            <a:endParaRPr lang="en-US" b="1" dirty="0">
              <a:solidFill>
                <a:srgbClr val="7030A0"/>
              </a:solidFill>
            </a:endParaRPr>
          </a:p>
        </p:txBody>
      </p:sp>
      <p:sp>
        <p:nvSpPr>
          <p:cNvPr id="3" name="Rounded Rectangle 2"/>
          <p:cNvSpPr/>
          <p:nvPr/>
        </p:nvSpPr>
        <p:spPr>
          <a:xfrm>
            <a:off x="387927" y="1413165"/>
            <a:ext cx="11471563" cy="5084616"/>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n w="0"/>
                <a:solidFill>
                  <a:srgbClr val="000000"/>
                </a:solidFill>
                <a:latin typeface="NikoshBAN" panose="02000000000000000000" pitchFamily="2" charset="0"/>
                <a:cs typeface="NikoshBAN" panose="02000000000000000000" pitchFamily="2" charset="0"/>
              </a:rPr>
              <a:t>খ</a:t>
            </a:r>
            <a:r>
              <a:rPr lang="en-US" sz="3200" dirty="0" err="1" smtClean="0">
                <a:ln w="0"/>
                <a:solidFill>
                  <a:srgbClr val="000000"/>
                </a:solidFill>
                <a:latin typeface="NikoshBAN" panose="02000000000000000000" pitchFamily="2" charset="0"/>
                <a:cs typeface="NikoshBAN" panose="02000000000000000000" pitchFamily="2" charset="0"/>
              </a:rPr>
              <a:t>লিফা</a:t>
            </a:r>
            <a:r>
              <a:rPr lang="bn-IN" sz="3200" dirty="0" smtClean="0">
                <a:ln w="0"/>
                <a:solidFill>
                  <a:srgbClr val="000000"/>
                </a:solidFill>
                <a:latin typeface="NikoshBAN" panose="02000000000000000000" pitchFamily="2" charset="0"/>
                <a:cs typeface="NikoshBAN" panose="02000000000000000000" pitchFamily="2" charset="0"/>
              </a:rPr>
              <a:t> শব্দের অর্থ প্রতিনিধি ,খলিফা থেকে খিলাফত শব্দটি এসেছে। </a:t>
            </a:r>
            <a:r>
              <a:rPr lang="bn-IN" sz="3200" b="1" dirty="0" smtClean="0">
                <a:ln w="0"/>
                <a:solidFill>
                  <a:srgbClr val="000000"/>
                </a:solidFill>
                <a:latin typeface="NikoshBAN" panose="02000000000000000000" pitchFamily="2" charset="0"/>
                <a:cs typeface="NikoshBAN" panose="02000000000000000000" pitchFamily="2" charset="0"/>
              </a:rPr>
              <a:t>খলিফা কর্তৃক ইসলামি শরিয়াহ মোতাবেক পরিচালিত রাষ্ট্রকে মুলতঃ খিলাফত বলা হয়</a:t>
            </a:r>
            <a:r>
              <a:rPr lang="bn-IN" sz="3200" dirty="0" smtClean="0">
                <a:ln w="0"/>
                <a:solidFill>
                  <a:srgbClr val="000000"/>
                </a:solidFill>
                <a:latin typeface="NikoshBAN" panose="02000000000000000000" pitchFamily="2" charset="0"/>
                <a:cs typeface="NikoshBAN" panose="02000000000000000000" pitchFamily="2" charset="0"/>
              </a:rPr>
              <a:t>।</a:t>
            </a:r>
            <a:r>
              <a:rPr lang="en-US" sz="3200" dirty="0" smtClean="0">
                <a:ln w="0"/>
                <a:solidFill>
                  <a:srgbClr val="000000"/>
                </a:solidFill>
                <a:latin typeface="NikoshBAN" panose="02000000000000000000" pitchFamily="2" charset="0"/>
                <a:cs typeface="NikoshBAN" panose="02000000000000000000" pitchFamily="2" charset="0"/>
              </a:rPr>
              <a:t> </a:t>
            </a:r>
            <a:r>
              <a:rPr lang="bn-IN" sz="3200" dirty="0" smtClean="0">
                <a:ln w="0"/>
                <a:solidFill>
                  <a:srgbClr val="000000"/>
                </a:solidFill>
                <a:latin typeface="NikoshBAN" panose="02000000000000000000" pitchFamily="2" charset="0"/>
                <a:cs typeface="NikoshBAN" panose="02000000000000000000" pitchFamily="2" charset="0"/>
              </a:rPr>
              <a:t>সত্যিকার অর্থে ইসলামের </a:t>
            </a:r>
            <a:r>
              <a:rPr lang="bn-IN" sz="3200" b="1" dirty="0" smtClean="0">
                <a:ln w="0"/>
                <a:solidFill>
                  <a:srgbClr val="000000"/>
                </a:solidFill>
                <a:latin typeface="NikoshBAN" panose="02000000000000000000" pitchFamily="2" charset="0"/>
                <a:cs typeface="NikoshBAN" panose="02000000000000000000" pitchFamily="2" charset="0"/>
              </a:rPr>
              <a:t>প্রথম চার খলিফার যুগকে খিলাফত </a:t>
            </a:r>
            <a:r>
              <a:rPr lang="bn-IN" sz="3200" dirty="0" smtClean="0">
                <a:ln w="0"/>
                <a:solidFill>
                  <a:srgbClr val="000000"/>
                </a:solidFill>
                <a:latin typeface="NikoshBAN" panose="02000000000000000000" pitchFamily="2" charset="0"/>
                <a:cs typeface="NikoshBAN" panose="02000000000000000000" pitchFamily="2" charset="0"/>
              </a:rPr>
              <a:t>বলে। তবে উমাইয়া,আব্বাসীয়, মামলুক এবং অটোমান সুলতানগণ নিজেদের খলিফা হিসেবে দাবি করেন। বিভিন্ন স্বাধীন রাষ্ট্রের ধর্মপরায়ণ শাসকগণ তুরস্কের সুলতানের নিকট উপটৌকন প্রেরণ করতেন এবং তাদের নাম খুৎবা ও মূদ্রায় উল্লেখ করতেন। বিনিময়ে খলিফা তাদের উপাধি ও ক্ষমতার স্বীকৃতি প্রদান করতেন। খিলাফতের প্রতি ভারতীয় মুসলমানদেরও ছিল গভীর শ্রদ্ধা ও আনুগত্য। ব্রিটিশ ভারতের রাজনৈতিক ইতিহাসে খেলাফত আন্দোলন খুবই গুরুত্বপূর্ণ ঘটনা ও ব্যাপক ব্রিটিশ বিরোধী গণআন্দোলন। এ আন্দোলন সফল হয়নি,তবে ভারতীয়দের মধ্যে রাজনৈতিক সচেতনতা,দেশপ্রেম ও জাতীয়তাবোধ গড়ে তুলতে সহায়তা করে।  </a:t>
            </a:r>
            <a:endParaRPr lang="en-US" sz="3200" dirty="0"/>
          </a:p>
        </p:txBody>
      </p:sp>
    </p:spTree>
    <p:extLst>
      <p:ext uri="{BB962C8B-B14F-4D97-AF65-F5344CB8AC3E}">
        <p14:creationId xmlns:p14="http://schemas.microsoft.com/office/powerpoint/2010/main" val="291722125"/>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1579421" y="1025237"/>
            <a:ext cx="9504218" cy="4682837"/>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smtClean="0">
                <a:ln w="0"/>
                <a:solidFill>
                  <a:srgbClr val="FFFF00"/>
                </a:solidFill>
                <a:latin typeface="NikoshBAN" panose="02000000000000000000" pitchFamily="2" charset="0"/>
                <a:cs typeface="NikoshBAN" panose="02000000000000000000" pitchFamily="2" charset="0"/>
              </a:rPr>
              <a:t>হযরত মুহাম্মদ (সাঃ) (৫৭০খ্রিঃ-৬৩২খ্রিঃ)</a:t>
            </a:r>
          </a:p>
          <a:p>
            <a:r>
              <a:rPr lang="bn-IN" sz="4800" b="1" dirty="0" smtClean="0">
                <a:ln w="0"/>
                <a:solidFill>
                  <a:srgbClr val="FFFF00"/>
                </a:solidFill>
                <a:latin typeface="NikoshBAN" panose="02000000000000000000" pitchFamily="2" charset="0"/>
                <a:cs typeface="NikoshBAN" panose="02000000000000000000" pitchFamily="2" charset="0"/>
              </a:rPr>
              <a:t>খোলাফায়ে রাশেদীন  (৬৩২খ্রিঃ-৬৬১খ্রিঃ)</a:t>
            </a:r>
          </a:p>
          <a:p>
            <a:r>
              <a:rPr lang="bn-IN" sz="4800" b="1" dirty="0" smtClean="0">
                <a:ln w="0"/>
                <a:solidFill>
                  <a:srgbClr val="FFFF00"/>
                </a:solidFill>
                <a:latin typeface="NikoshBAN" panose="02000000000000000000" pitchFamily="2" charset="0"/>
                <a:cs typeface="NikoshBAN" panose="02000000000000000000" pitchFamily="2" charset="0"/>
              </a:rPr>
              <a:t>উমাইয়া খিলাফত      (৬৬১খ্রিঃ-৭৫০খ্রিঃ)</a:t>
            </a:r>
          </a:p>
          <a:p>
            <a:r>
              <a:rPr lang="bn-IN" sz="4800" b="1" dirty="0" smtClean="0">
                <a:ln w="0"/>
                <a:solidFill>
                  <a:srgbClr val="FFFF00"/>
                </a:solidFill>
                <a:latin typeface="NikoshBAN" panose="02000000000000000000" pitchFamily="2" charset="0"/>
                <a:cs typeface="NikoshBAN" panose="02000000000000000000" pitchFamily="2" charset="0"/>
              </a:rPr>
              <a:t>আব্বাসীয় খিলাফত    (৭৫০খ্রিঃ-১২৫৮খ্রিঃ)</a:t>
            </a:r>
          </a:p>
          <a:p>
            <a:r>
              <a:rPr lang="bn-IN" sz="4800" b="1" dirty="0" smtClean="0">
                <a:ln w="0"/>
                <a:solidFill>
                  <a:srgbClr val="FFFF00"/>
                </a:solidFill>
                <a:latin typeface="NikoshBAN" panose="02000000000000000000" pitchFamily="2" charset="0"/>
                <a:cs typeface="NikoshBAN" panose="02000000000000000000" pitchFamily="2" charset="0"/>
              </a:rPr>
              <a:t>মামলুক সালতানাত   (১২৫০খ্রিঃ-১৫১৭খ্রিঃ)</a:t>
            </a:r>
          </a:p>
          <a:p>
            <a:r>
              <a:rPr lang="bn-IN" sz="4800" b="1" dirty="0" smtClean="0">
                <a:ln w="0"/>
                <a:solidFill>
                  <a:srgbClr val="FFFF00"/>
                </a:solidFill>
                <a:latin typeface="NikoshBAN" panose="02000000000000000000" pitchFamily="2" charset="0"/>
                <a:cs typeface="NikoshBAN" panose="02000000000000000000" pitchFamily="2" charset="0"/>
              </a:rPr>
              <a:t>উসমানীয় খিলাফত    (১২৯৯খ্রিঃ-১৯২৪খ্রিঃ)</a:t>
            </a:r>
          </a:p>
        </p:txBody>
      </p:sp>
    </p:spTree>
    <p:extLst>
      <p:ext uri="{BB962C8B-B14F-4D97-AF65-F5344CB8AC3E}">
        <p14:creationId xmlns:p14="http://schemas.microsoft.com/office/powerpoint/2010/main" val="3177445669"/>
      </p:ext>
    </p:extLst>
  </p:cSld>
  <p:clrMapOvr>
    <a:masterClrMapping/>
  </p:clrMapOvr>
  <p:transition spd="slow">
    <p:cover dir="d"/>
  </p:transition>
  <p:timing>
    <p:tnLst>
      <p:par>
        <p:cTn id="1" dur="indefinite" restart="never" nodeType="tmRoot"/>
      </p:par>
    </p:tnLst>
  </p:timing>
</p:sld>
</file>

<file path=ppt/theme/theme1.xml><?xml version="1.0" encoding="utf-8"?>
<a:theme xmlns:a="http://schemas.openxmlformats.org/drawingml/2006/main" name="Basi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4101</TotalTime>
  <Words>1702</Words>
  <Application>Microsoft Office PowerPoint</Application>
  <PresentationFormat>Widescreen</PresentationFormat>
  <Paragraphs>115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Calibri</vt:lpstr>
      <vt:lpstr>Corbel</vt:lpstr>
      <vt:lpstr>NikoshBAN</vt:lpstr>
      <vt:lpstr>Wingdings</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 Gani</dc:creator>
  <cp:lastModifiedBy>User</cp:lastModifiedBy>
  <cp:revision>854</cp:revision>
  <dcterms:created xsi:type="dcterms:W3CDTF">2019-07-10T14:41:28Z</dcterms:created>
  <dcterms:modified xsi:type="dcterms:W3CDTF">2020-11-24T17:09:01Z</dcterms:modified>
</cp:coreProperties>
</file>