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27B613C-1AD7-49D3-885D-F654C5CDBAA6}" type="datetime1">
              <a:rPr lang="en-US" smtClean="0"/>
              <a:pPr/>
              <a:t>11/24/2020</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E2D2B3B-882E-40F3-A32F-6DD516915044}" type="slidenum">
              <a:rPr lang="en-US" smtClean="0"/>
              <a:pPr/>
              <a:t>‹#›</a:t>
            </a:fld>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V="1">
            <a:off x="152400" y="118365"/>
            <a:ext cx="757237" cy="757237"/>
          </a:xfrm>
          <a:prstGeom prst="rect">
            <a:avLst/>
          </a:prstGeom>
        </p:spPr>
      </p:pic>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V="1">
            <a:off x="8229600" y="118365"/>
            <a:ext cx="757237" cy="757237"/>
          </a:xfrm>
          <a:prstGeom prst="rect">
            <a:avLst/>
          </a:prstGeom>
        </p:spPr>
      </p:pic>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V="1">
            <a:off x="232043" y="118365"/>
            <a:ext cx="757237" cy="7572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repeatCount="indefinite" fill="hold" nodeType="clickEffect">
                                  <p:stCondLst>
                                    <p:cond delay="0"/>
                                  </p:stCondLst>
                                  <p:endCondLst>
                                    <p:cond evt="onNext" delay="0">
                                      <p:tgtEl>
                                        <p:sldTgt/>
                                      </p:tgtEl>
                                    </p:cond>
                                  </p:endCondLst>
                                  <p:childTnLst>
                                    <p:animEffect transition="out" filter="wheel(1)">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21" presetClass="exit" presetSubtype="1" repeatCount="indefinite" fill="hold" nodeType="withEffect">
                                  <p:stCondLst>
                                    <p:cond delay="0"/>
                                  </p:stCondLst>
                                  <p:endCondLst>
                                    <p:cond evt="onNext" delay="0">
                                      <p:tgtEl>
                                        <p:sldTgt/>
                                      </p:tgtEl>
                                    </p:cond>
                                  </p:endCondLst>
                                  <p:childTnLst>
                                    <p:animEffect transition="out" filter="wheel(1)">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685800"/>
            <a:ext cx="3733800" cy="923330"/>
          </a:xfrm>
          <a:prstGeom prst="rect">
            <a:avLst/>
          </a:prstGeom>
        </p:spPr>
        <p:txBody>
          <a:bodyPr wrap="square">
            <a:spAutoFit/>
          </a:bodyPr>
          <a:lstStyle/>
          <a:p>
            <a:pPr algn="ctr"/>
            <a:r>
              <a:rPr lang="bn-IN" sz="5400" dirty="0">
                <a:solidFill>
                  <a:srgbClr val="002060"/>
                </a:solidFill>
              </a:rPr>
              <a:t>স্বাগতম</a:t>
            </a:r>
            <a:endParaRPr lang="en-US" sz="54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65934"/>
            <a:ext cx="5334000" cy="3949066"/>
          </a:xfrm>
          <a:prstGeom prst="rect">
            <a:avLst/>
          </a:prstGeom>
        </p:spPr>
      </p:pic>
    </p:spTree>
    <p:extLst>
      <p:ext uri="{BB962C8B-B14F-4D97-AF65-F5344CB8AC3E}">
        <p14:creationId xmlns:p14="http://schemas.microsoft.com/office/powerpoint/2010/main" val="28347328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85800"/>
            <a:ext cx="5029200" cy="584775"/>
          </a:xfrm>
          <a:prstGeom prst="rect">
            <a:avLst/>
          </a:prstGeom>
          <a:noFill/>
        </p:spPr>
        <p:txBody>
          <a:bodyPr wrap="square" rtlCol="0">
            <a:spAutoFit/>
          </a:bodyPr>
          <a:lstStyle/>
          <a:p>
            <a:pPr algn="ctr"/>
            <a:r>
              <a:rPr lang="bn-IN" sz="3200" dirty="0" smtClean="0"/>
              <a:t>  বিজ্ঞাপনের ধারণা ও গুরুত্ব</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457842"/>
            <a:ext cx="2235200" cy="1308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768" y="1473082"/>
            <a:ext cx="2176463" cy="13385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457842"/>
            <a:ext cx="2059940" cy="1308100"/>
          </a:xfrm>
          <a:prstGeom prst="rect">
            <a:avLst/>
          </a:prstGeom>
        </p:spPr>
      </p:pic>
      <p:sp>
        <p:nvSpPr>
          <p:cNvPr id="3" name="TextBox 2"/>
          <p:cNvSpPr txBox="1"/>
          <p:nvPr/>
        </p:nvSpPr>
        <p:spPr>
          <a:xfrm>
            <a:off x="762000" y="2971800"/>
            <a:ext cx="7924800" cy="2677656"/>
          </a:xfrm>
          <a:prstGeom prst="rect">
            <a:avLst/>
          </a:prstGeom>
          <a:noFill/>
        </p:spPr>
        <p:txBody>
          <a:bodyPr wrap="square" rtlCol="0">
            <a:spAutoFit/>
          </a:bodyPr>
          <a:lstStyle/>
          <a:p>
            <a:pPr algn="just"/>
            <a:r>
              <a:rPr lang="bn-IN" sz="2400" dirty="0" smtClean="0">
                <a:solidFill>
                  <a:schemeClr val="accent4">
                    <a:lumMod val="50000"/>
                  </a:schemeClr>
                </a:solidFill>
              </a:rPr>
              <a:t>পণ্য বা সেবা সামগ্রীর প্রতি জনসাধারণের দৃষ্টি আকর্ষণের জন্য একটি উপায় বা কৌশল হলো বিজ্ঞাপন। এর মাধ্যমে ক্রেতাসাধারণকে পণ্য কিন্তে আগ্রহী করে তোলা যায়।বর্তমান প্রতিযোগি তামূলক যুগে যে কোন ব্যবসায় প্রতিষ্ঠানের ক্ষেত্রে পণ্যসামগ্রী বিপনের জন্য বিজ্ঞাপন একটি কার্যকর মাধ্যম। এর ব্যবহারে  চাহিদা ও সরবরাহে ভারসাম্য স্থাপন হয় এবং পণ্য বা সেবা মূল্যের স্থিতিশীলতা আসে।</a:t>
            </a:r>
            <a:endParaRPr lang="en-US" sz="2400" dirty="0">
              <a:solidFill>
                <a:schemeClr val="accent4">
                  <a:lumMod val="50000"/>
                </a:schemeClr>
              </a:solidFill>
            </a:endParaRPr>
          </a:p>
        </p:txBody>
      </p:sp>
    </p:spTree>
    <p:extLst>
      <p:ext uri="{BB962C8B-B14F-4D97-AF65-F5344CB8AC3E}">
        <p14:creationId xmlns:p14="http://schemas.microsoft.com/office/powerpoint/2010/main" val="1407391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p:cTn id="3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76400"/>
            <a:ext cx="2286000" cy="12191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9" y="1676401"/>
            <a:ext cx="2133601" cy="12191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76401"/>
            <a:ext cx="2133600" cy="1219199"/>
          </a:xfrm>
          <a:prstGeom prst="rect">
            <a:avLst/>
          </a:prstGeom>
        </p:spPr>
      </p:pic>
      <p:sp>
        <p:nvSpPr>
          <p:cNvPr id="6" name="TextBox 5"/>
          <p:cNvSpPr txBox="1"/>
          <p:nvPr/>
        </p:nvSpPr>
        <p:spPr>
          <a:xfrm>
            <a:off x="1371600" y="611832"/>
            <a:ext cx="6705600" cy="584775"/>
          </a:xfrm>
          <a:prstGeom prst="rect">
            <a:avLst/>
          </a:prstGeom>
          <a:noFill/>
        </p:spPr>
        <p:txBody>
          <a:bodyPr wrap="square" rtlCol="0">
            <a:spAutoFit/>
          </a:bodyPr>
          <a:lstStyle/>
          <a:p>
            <a:r>
              <a:rPr lang="bn-IN" sz="3200" dirty="0" smtClean="0"/>
              <a:t>বিজ্ঞাপনের বিভিন্ন মাধ্যম ও কার্যাবলি</a:t>
            </a:r>
            <a:endParaRPr lang="en-US" sz="3200" dirty="0"/>
          </a:p>
        </p:txBody>
      </p:sp>
      <p:sp>
        <p:nvSpPr>
          <p:cNvPr id="4" name="TextBox 3"/>
          <p:cNvSpPr txBox="1"/>
          <p:nvPr/>
        </p:nvSpPr>
        <p:spPr>
          <a:xfrm>
            <a:off x="533400" y="3429000"/>
            <a:ext cx="7924800" cy="1938992"/>
          </a:xfrm>
          <a:prstGeom prst="rect">
            <a:avLst/>
          </a:prstGeom>
          <a:noFill/>
        </p:spPr>
        <p:txBody>
          <a:bodyPr wrap="square" rtlCol="0">
            <a:spAutoFit/>
          </a:bodyPr>
          <a:lstStyle/>
          <a:p>
            <a:pPr algn="just"/>
            <a:r>
              <a:rPr lang="bn-IN" sz="2400" dirty="0" smtClean="0"/>
              <a:t>পণ্যের চাহিদা,গুণাগুণ, মূল্য ও ক্রেতাদের মনোভাব বিব্বেচনা করে বিজ্ঞাপনের মাধ্যমে নির্বাচিত করতে হয়। সংবাদপত্র,সা-ময়িকী,প্রচার পত্র,টেলিভিশন,রেডিও,মেলা বা প্রদর্শনী প্রভৃতি  বিজ্ঞাপনের মাধ্যম। এ সব মাধ্যম ব্যবহারে পণ্যের প্রচারে গতি শীলতা </a:t>
            </a:r>
            <a:endParaRPr lang="en-US" sz="2400" dirty="0"/>
          </a:p>
        </p:txBody>
      </p:sp>
    </p:spTree>
    <p:extLst>
      <p:ext uri="{BB962C8B-B14F-4D97-AF65-F5344CB8AC3E}">
        <p14:creationId xmlns:p14="http://schemas.microsoft.com/office/powerpoint/2010/main" val="1521798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762000"/>
            <a:ext cx="4343400" cy="584775"/>
          </a:xfrm>
          <a:prstGeom prst="rect">
            <a:avLst/>
          </a:prstGeom>
          <a:noFill/>
        </p:spPr>
        <p:txBody>
          <a:bodyPr wrap="square" rtlCol="0">
            <a:spAutoFit/>
          </a:bodyPr>
          <a:lstStyle/>
          <a:p>
            <a:r>
              <a:rPr lang="bn-IN" sz="3200" dirty="0" smtClean="0"/>
              <a:t>বিক্রয়িকতার ধারণা</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20" y="1500187"/>
            <a:ext cx="1752600" cy="1666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76375"/>
            <a:ext cx="1819275" cy="1666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1" y="1500187"/>
            <a:ext cx="1905000" cy="1666875"/>
          </a:xfrm>
          <a:prstGeom prst="rect">
            <a:avLst/>
          </a:prstGeom>
        </p:spPr>
      </p:pic>
      <p:sp>
        <p:nvSpPr>
          <p:cNvPr id="3" name="TextBox 2"/>
          <p:cNvSpPr txBox="1"/>
          <p:nvPr/>
        </p:nvSpPr>
        <p:spPr>
          <a:xfrm>
            <a:off x="396240" y="3429000"/>
            <a:ext cx="8001000" cy="2677656"/>
          </a:xfrm>
          <a:prstGeom prst="rect">
            <a:avLst/>
          </a:prstGeom>
          <a:noFill/>
        </p:spPr>
        <p:txBody>
          <a:bodyPr wrap="square" rtlCol="0">
            <a:spAutoFit/>
          </a:bodyPr>
          <a:lstStyle/>
          <a:p>
            <a:pPr algn="just"/>
            <a:r>
              <a:rPr lang="bn-IN" sz="2800" dirty="0" smtClean="0">
                <a:solidFill>
                  <a:schemeClr val="accent3">
                    <a:lumMod val="50000"/>
                  </a:schemeClr>
                </a:solidFill>
              </a:rPr>
              <a:t>বিক্রয়কর্মীর ক্রেতা আকর্ষণ করার কৌশল বা দক্ষতা হলো বিক্রয়িকতা। এর মাধ্যমে একজন বিক্রয়কর্মী সম্ভাব্য ক্রেতার কাছে পণ্য বা সেবা সামগ্রী বিক্রী করতে সক্ষম হয়।এ ছাড়া সে ব্যবসায় ও পণ্য সম্পর্কে ক্রেতাদের আস্থা অর্জন করে তাদেরকে স্থায়ী গ্রাহকে পরিণত করে।</a:t>
            </a:r>
            <a:endParaRPr lang="en-US" sz="2800" dirty="0">
              <a:solidFill>
                <a:schemeClr val="accent3">
                  <a:lumMod val="50000"/>
                </a:schemeClr>
              </a:solidFill>
            </a:endParaRPr>
          </a:p>
        </p:txBody>
      </p:sp>
    </p:spTree>
    <p:extLst>
      <p:ext uri="{BB962C8B-B14F-4D97-AF65-F5344CB8AC3E}">
        <p14:creationId xmlns:p14="http://schemas.microsoft.com/office/powerpoint/2010/main" val="3926141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550" y="1752600"/>
            <a:ext cx="2000250" cy="16001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752599"/>
            <a:ext cx="2057400" cy="16001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100" y="1752600"/>
            <a:ext cx="2209800" cy="1600200"/>
          </a:xfrm>
          <a:prstGeom prst="rect">
            <a:avLst/>
          </a:prstGeom>
        </p:spPr>
      </p:pic>
      <p:sp>
        <p:nvSpPr>
          <p:cNvPr id="6" name="TextBox 5"/>
          <p:cNvSpPr txBox="1"/>
          <p:nvPr/>
        </p:nvSpPr>
        <p:spPr>
          <a:xfrm>
            <a:off x="2286000" y="685800"/>
            <a:ext cx="5257800" cy="584775"/>
          </a:xfrm>
          <a:prstGeom prst="rect">
            <a:avLst/>
          </a:prstGeom>
          <a:noFill/>
        </p:spPr>
        <p:txBody>
          <a:bodyPr wrap="square" rtlCol="0">
            <a:spAutoFit/>
          </a:bodyPr>
          <a:lstStyle/>
          <a:p>
            <a:r>
              <a:rPr lang="bn-IN" sz="3200" dirty="0" smtClean="0"/>
              <a:t>আদর্শ বিক্রয়কর্মীর গুণাবলি</a:t>
            </a:r>
            <a:endParaRPr lang="en-US" sz="3200" dirty="0"/>
          </a:p>
        </p:txBody>
      </p:sp>
      <p:sp>
        <p:nvSpPr>
          <p:cNvPr id="2" name="TextBox 1"/>
          <p:cNvSpPr txBox="1"/>
          <p:nvPr/>
        </p:nvSpPr>
        <p:spPr>
          <a:xfrm>
            <a:off x="609600" y="3581400"/>
            <a:ext cx="7772400" cy="1938992"/>
          </a:xfrm>
          <a:prstGeom prst="rect">
            <a:avLst/>
          </a:prstGeom>
          <a:noFill/>
        </p:spPr>
        <p:txBody>
          <a:bodyPr wrap="square" rtlCol="0">
            <a:spAutoFit/>
          </a:bodyPr>
          <a:lstStyle/>
          <a:p>
            <a:pPr algn="just"/>
            <a:r>
              <a:rPr lang="bn-IN" sz="2400" dirty="0" smtClean="0"/>
              <a:t>ব্যবসা-বানিজ্যের ক্ষেত্রে বিক্রয় প্রসার ও সফলতা অর্জনে বিক্রয়কর্মী গুরুত্বপূর্ণ ভূমিকা পালন করে।তাই কজন আদর্শ  বিক্রয়কর্মীর বিভিন্ন গুণাবলি থাকা প্রয়োজন হয়।যেমনঃ শারীরিক,(সুদর্শন চেহারা,সুন্দর, হাসি)মানসিক,(আগ্রহ আন্ত-রিকতা ,আত্নবিশ্বাস)নৈতিকতা(সততা,বিশ্বস্ততা ।</a:t>
            </a:r>
            <a:endParaRPr lang="en-US" sz="2400" dirty="0"/>
          </a:p>
        </p:txBody>
      </p:sp>
    </p:spTree>
    <p:extLst>
      <p:ext uri="{BB962C8B-B14F-4D97-AF65-F5344CB8AC3E}">
        <p14:creationId xmlns:p14="http://schemas.microsoft.com/office/powerpoint/2010/main" val="33467345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914400"/>
            <a:ext cx="4495800" cy="646331"/>
          </a:xfrm>
          <a:prstGeom prst="rect">
            <a:avLst/>
          </a:prstGeom>
          <a:noFill/>
        </p:spPr>
        <p:txBody>
          <a:bodyPr wrap="square" rtlCol="0">
            <a:spAutoFit/>
          </a:bodyPr>
          <a:lstStyle/>
          <a:p>
            <a:pPr algn="ctr"/>
            <a:r>
              <a:rPr lang="bn-IN" sz="3600" dirty="0" smtClean="0"/>
              <a:t>একক কাজ</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560731"/>
            <a:ext cx="2743200" cy="1828800"/>
          </a:xfrm>
          <a:prstGeom prst="rect">
            <a:avLst/>
          </a:prstGeom>
        </p:spPr>
      </p:pic>
      <p:sp>
        <p:nvSpPr>
          <p:cNvPr id="3" name="TextBox 2"/>
          <p:cNvSpPr txBox="1"/>
          <p:nvPr/>
        </p:nvSpPr>
        <p:spPr>
          <a:xfrm>
            <a:off x="3124200" y="3810000"/>
            <a:ext cx="3581400" cy="1569660"/>
          </a:xfrm>
          <a:prstGeom prst="rect">
            <a:avLst/>
          </a:prstGeom>
          <a:noFill/>
        </p:spPr>
        <p:txBody>
          <a:bodyPr wrap="square" rtlCol="0">
            <a:spAutoFit/>
          </a:bodyPr>
          <a:lstStyle/>
          <a:p>
            <a:r>
              <a:rPr lang="bn-IN" sz="3200" dirty="0" smtClean="0"/>
              <a:t>১। পণন কী ?</a:t>
            </a:r>
          </a:p>
          <a:p>
            <a:endParaRPr lang="bn-IN" sz="3200" dirty="0" smtClean="0"/>
          </a:p>
          <a:p>
            <a:r>
              <a:rPr lang="bn-IN" sz="3200" dirty="0" smtClean="0"/>
              <a:t>২। বিক্রয়িকতা কী ?</a:t>
            </a:r>
            <a:endParaRPr lang="en-US" sz="3200" dirty="0"/>
          </a:p>
        </p:txBody>
      </p:sp>
    </p:spTree>
    <p:extLst>
      <p:ext uri="{BB962C8B-B14F-4D97-AF65-F5344CB8AC3E}">
        <p14:creationId xmlns:p14="http://schemas.microsoft.com/office/powerpoint/2010/main" val="2318503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838200"/>
            <a:ext cx="3429000" cy="646331"/>
          </a:xfrm>
          <a:prstGeom prst="rect">
            <a:avLst/>
          </a:prstGeom>
          <a:noFill/>
        </p:spPr>
        <p:txBody>
          <a:bodyPr wrap="square" rtlCol="0">
            <a:spAutoFit/>
          </a:bodyPr>
          <a:lstStyle/>
          <a:p>
            <a:pPr algn="ctr"/>
            <a:r>
              <a:rPr lang="bn-IN" sz="3600" dirty="0" smtClean="0"/>
              <a:t>দলীয় কাজ</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1752600"/>
            <a:ext cx="2857500" cy="1828800"/>
          </a:xfrm>
          <a:prstGeom prst="rect">
            <a:avLst/>
          </a:prstGeom>
        </p:spPr>
      </p:pic>
      <p:sp>
        <p:nvSpPr>
          <p:cNvPr id="3" name="TextBox 2"/>
          <p:cNvSpPr txBox="1"/>
          <p:nvPr/>
        </p:nvSpPr>
        <p:spPr>
          <a:xfrm>
            <a:off x="990600" y="3810000"/>
            <a:ext cx="7543800" cy="1569660"/>
          </a:xfrm>
          <a:prstGeom prst="rect">
            <a:avLst/>
          </a:prstGeom>
          <a:noFill/>
        </p:spPr>
        <p:txBody>
          <a:bodyPr wrap="square" rtlCol="0">
            <a:spAutoFit/>
          </a:bodyPr>
          <a:lstStyle/>
          <a:p>
            <a:r>
              <a:rPr lang="bn-IN" sz="2400" dirty="0" smtClean="0"/>
              <a:t>১। গ্রীষ্মকালে উৎপাদিত পণ্য শীতকালে ব্যবহার বিপণনের    </a:t>
            </a:r>
          </a:p>
          <a:p>
            <a:r>
              <a:rPr lang="bn-IN" sz="2400" dirty="0"/>
              <a:t> </a:t>
            </a:r>
            <a:r>
              <a:rPr lang="bn-IN" sz="2400" dirty="0" smtClean="0"/>
              <a:t>   কোন কার্যাবলির দ্বারা সম্ভব ? ব্যাখ্যা করো।</a:t>
            </a:r>
          </a:p>
          <a:p>
            <a:r>
              <a:rPr lang="bn-IN" sz="2400" dirty="0" smtClean="0"/>
              <a:t>২। ধৈর্যশীলতা বিক্রয়কর্মীর কোন ধরনের গুণ ? ব্যাখ্যা </a:t>
            </a:r>
          </a:p>
          <a:p>
            <a:r>
              <a:rPr lang="bn-IN" sz="2400" dirty="0"/>
              <a:t> </a:t>
            </a:r>
            <a:r>
              <a:rPr lang="bn-IN" sz="2400" dirty="0" smtClean="0"/>
              <a:t>    করো</a:t>
            </a:r>
            <a:endParaRPr lang="en-US" sz="2400" dirty="0"/>
          </a:p>
        </p:txBody>
      </p:sp>
    </p:spTree>
    <p:extLst>
      <p:ext uri="{BB962C8B-B14F-4D97-AF65-F5344CB8AC3E}">
        <p14:creationId xmlns:p14="http://schemas.microsoft.com/office/powerpoint/2010/main" val="11720165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nodeType="clickEffect">
                                  <p:stCondLst>
                                    <p:cond delay="0"/>
                                  </p:stCondLst>
                                  <p:iterate type="lt">
                                    <p:tmPct val="10000"/>
                                  </p:iterate>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3">
                                            <p:txEl>
                                              <p:pRg st="2" end="2"/>
                                            </p:txEl>
                                          </p:spTgt>
                                        </p:tgtEl>
                                      </p:cBhvr>
                                    </p:animEffect>
                                  </p:childTnLst>
                                </p:cTn>
                              </p:par>
                              <p:par>
                                <p:cTn id="43" presetID="41" presetClass="entr" presetSubtype="0" fill="hold" nodeType="with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635" y="609600"/>
            <a:ext cx="3276600" cy="646331"/>
          </a:xfrm>
          <a:prstGeom prst="rect">
            <a:avLst/>
          </a:prstGeom>
          <a:noFill/>
        </p:spPr>
        <p:txBody>
          <a:bodyPr wrap="square" rtlCol="0">
            <a:spAutoFit/>
          </a:bodyPr>
          <a:lstStyle/>
          <a:p>
            <a:pPr algn="ctr"/>
            <a:r>
              <a:rPr lang="bn-IN" sz="3600" dirty="0" smtClean="0">
                <a:solidFill>
                  <a:srgbClr val="7030A0"/>
                </a:solidFill>
              </a:rPr>
              <a:t>মূল্যায়ন</a:t>
            </a:r>
            <a:endParaRPr lang="en-US" sz="36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645" y="1438810"/>
            <a:ext cx="3048000" cy="1526029"/>
          </a:xfrm>
          <a:prstGeom prst="rect">
            <a:avLst/>
          </a:prstGeom>
        </p:spPr>
      </p:pic>
      <p:sp>
        <p:nvSpPr>
          <p:cNvPr id="4" name="TextBox 3"/>
          <p:cNvSpPr txBox="1"/>
          <p:nvPr/>
        </p:nvSpPr>
        <p:spPr>
          <a:xfrm>
            <a:off x="2057400" y="3124200"/>
            <a:ext cx="5410200" cy="461665"/>
          </a:xfrm>
          <a:prstGeom prst="rect">
            <a:avLst/>
          </a:prstGeom>
          <a:noFill/>
        </p:spPr>
        <p:txBody>
          <a:bodyPr wrap="square" rtlCol="0">
            <a:spAutoFit/>
          </a:bodyPr>
          <a:lstStyle/>
          <a:p>
            <a:r>
              <a:rPr lang="bn-IN" sz="2400" dirty="0" smtClean="0"/>
              <a:t>কীভাবে পণ্যের চাহিদা বাড়ানো যায় ?</a:t>
            </a:r>
            <a:endParaRPr lang="en-US" sz="2400" dirty="0"/>
          </a:p>
        </p:txBody>
      </p:sp>
      <p:sp>
        <p:nvSpPr>
          <p:cNvPr id="5" name="Flowchart: Connector 4"/>
          <p:cNvSpPr/>
          <p:nvPr/>
        </p:nvSpPr>
        <p:spPr>
          <a:xfrm>
            <a:off x="2209800" y="374904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ক</a:t>
            </a:r>
            <a:endParaRPr lang="en-US" dirty="0"/>
          </a:p>
        </p:txBody>
      </p:sp>
      <p:sp>
        <p:nvSpPr>
          <p:cNvPr id="6" name="Flowchart: Connector 5"/>
          <p:cNvSpPr/>
          <p:nvPr/>
        </p:nvSpPr>
        <p:spPr>
          <a:xfrm>
            <a:off x="2209800" y="41910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খ</a:t>
            </a:r>
            <a:endParaRPr lang="en-US" dirty="0"/>
          </a:p>
        </p:txBody>
      </p:sp>
      <p:sp>
        <p:nvSpPr>
          <p:cNvPr id="7" name="Flowchart: Connector 6"/>
          <p:cNvSpPr/>
          <p:nvPr/>
        </p:nvSpPr>
        <p:spPr>
          <a:xfrm>
            <a:off x="2209800" y="45720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গ</a:t>
            </a:r>
            <a:endParaRPr lang="en-US" dirty="0"/>
          </a:p>
        </p:txBody>
      </p:sp>
      <p:sp>
        <p:nvSpPr>
          <p:cNvPr id="8" name="Flowchart: Connector 7"/>
          <p:cNvSpPr/>
          <p:nvPr/>
        </p:nvSpPr>
        <p:spPr>
          <a:xfrm>
            <a:off x="2209800" y="501396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ঘ</a:t>
            </a:r>
            <a:endParaRPr lang="en-US" dirty="0"/>
          </a:p>
        </p:txBody>
      </p:sp>
      <p:sp>
        <p:nvSpPr>
          <p:cNvPr id="9" name="TextBox 8"/>
          <p:cNvSpPr txBox="1"/>
          <p:nvPr/>
        </p:nvSpPr>
        <p:spPr>
          <a:xfrm>
            <a:off x="2667000" y="3631585"/>
            <a:ext cx="3886200" cy="461665"/>
          </a:xfrm>
          <a:prstGeom prst="rect">
            <a:avLst/>
          </a:prstGeom>
          <a:noFill/>
        </p:spPr>
        <p:txBody>
          <a:bodyPr wrap="square" rtlCol="0">
            <a:spAutoFit/>
          </a:bodyPr>
          <a:lstStyle/>
          <a:p>
            <a:r>
              <a:rPr lang="bn-IN" sz="2400" dirty="0" smtClean="0"/>
              <a:t>পণ্য প্রমতিকরণের মাধ্যমে</a:t>
            </a:r>
            <a:endParaRPr lang="en-US" sz="2400" dirty="0"/>
          </a:p>
        </p:txBody>
      </p:sp>
      <p:sp>
        <p:nvSpPr>
          <p:cNvPr id="10" name="TextBox 9"/>
          <p:cNvSpPr txBox="1"/>
          <p:nvPr/>
        </p:nvSpPr>
        <p:spPr>
          <a:xfrm>
            <a:off x="2667000" y="4110335"/>
            <a:ext cx="3581400" cy="461665"/>
          </a:xfrm>
          <a:prstGeom prst="rect">
            <a:avLst/>
          </a:prstGeom>
          <a:noFill/>
        </p:spPr>
        <p:txBody>
          <a:bodyPr wrap="square" rtlCol="0">
            <a:spAutoFit/>
          </a:bodyPr>
          <a:lstStyle/>
          <a:p>
            <a:r>
              <a:rPr lang="bn-IN" sz="2400" dirty="0" smtClean="0"/>
              <a:t>পর্যায়িতকরণের মাধ্যমে</a:t>
            </a:r>
            <a:endParaRPr lang="en-US" sz="2400" dirty="0"/>
          </a:p>
        </p:txBody>
      </p:sp>
      <p:sp>
        <p:nvSpPr>
          <p:cNvPr id="11" name="TextBox 10"/>
          <p:cNvSpPr txBox="1"/>
          <p:nvPr/>
        </p:nvSpPr>
        <p:spPr>
          <a:xfrm>
            <a:off x="2667000" y="4501634"/>
            <a:ext cx="4480560" cy="461665"/>
          </a:xfrm>
          <a:prstGeom prst="rect">
            <a:avLst/>
          </a:prstGeom>
          <a:noFill/>
        </p:spPr>
        <p:txBody>
          <a:bodyPr wrap="square" rtlCol="0">
            <a:spAutoFit/>
          </a:bodyPr>
          <a:lstStyle/>
          <a:p>
            <a:r>
              <a:rPr lang="bn-IN" sz="2400" dirty="0" smtClean="0"/>
              <a:t>আকর্ষণীয় মোড়কের মাধ্যমে</a:t>
            </a:r>
            <a:endParaRPr lang="en-US" sz="2400" dirty="0"/>
          </a:p>
        </p:txBody>
      </p:sp>
      <p:sp>
        <p:nvSpPr>
          <p:cNvPr id="12" name="TextBox 11"/>
          <p:cNvSpPr txBox="1"/>
          <p:nvPr/>
        </p:nvSpPr>
        <p:spPr>
          <a:xfrm>
            <a:off x="2667000" y="4943594"/>
            <a:ext cx="4800600" cy="461665"/>
          </a:xfrm>
          <a:prstGeom prst="rect">
            <a:avLst/>
          </a:prstGeom>
          <a:noFill/>
        </p:spPr>
        <p:txBody>
          <a:bodyPr wrap="square" rtlCol="0">
            <a:spAutoFit/>
          </a:bodyPr>
          <a:lstStyle/>
          <a:p>
            <a:r>
              <a:rPr lang="bn-IN" sz="2400" dirty="0" smtClean="0"/>
              <a:t>প্যাকিংয়ের মাধ্যমে</a:t>
            </a:r>
            <a:endParaRPr lang="en-US" sz="2400" dirty="0"/>
          </a:p>
        </p:txBody>
      </p:sp>
      <p:sp>
        <p:nvSpPr>
          <p:cNvPr id="13" name="TextBox 12"/>
          <p:cNvSpPr txBox="1"/>
          <p:nvPr/>
        </p:nvSpPr>
        <p:spPr>
          <a:xfrm>
            <a:off x="2114550" y="5486400"/>
            <a:ext cx="1714500" cy="461665"/>
          </a:xfrm>
          <a:prstGeom prst="rect">
            <a:avLst/>
          </a:prstGeom>
          <a:noFill/>
        </p:spPr>
        <p:txBody>
          <a:bodyPr wrap="square" rtlCol="0">
            <a:spAutoFit/>
          </a:bodyPr>
          <a:lstStyle/>
          <a:p>
            <a:r>
              <a:rPr lang="bn-IN" sz="2400" dirty="0" smtClean="0"/>
              <a:t>উত্তরঃ</a:t>
            </a:r>
            <a:endParaRPr lang="en-US" sz="2400" dirty="0"/>
          </a:p>
        </p:txBody>
      </p:sp>
      <p:sp>
        <p:nvSpPr>
          <p:cNvPr id="14" name="Flowchart: Connector 13"/>
          <p:cNvSpPr/>
          <p:nvPr/>
        </p:nvSpPr>
        <p:spPr>
          <a:xfrm>
            <a:off x="3360420" y="56029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গ</a:t>
            </a:r>
            <a:endParaRPr lang="en-US" dirty="0"/>
          </a:p>
        </p:txBody>
      </p:sp>
      <p:sp>
        <p:nvSpPr>
          <p:cNvPr id="15" name="TextBox 14"/>
          <p:cNvSpPr txBox="1"/>
          <p:nvPr/>
        </p:nvSpPr>
        <p:spPr>
          <a:xfrm>
            <a:off x="3829050" y="5486400"/>
            <a:ext cx="4324350" cy="461665"/>
          </a:xfrm>
          <a:prstGeom prst="rect">
            <a:avLst/>
          </a:prstGeom>
          <a:noFill/>
        </p:spPr>
        <p:txBody>
          <a:bodyPr wrap="square" rtlCol="0">
            <a:spAutoFit/>
          </a:bodyPr>
          <a:lstStyle/>
          <a:p>
            <a:r>
              <a:rPr lang="bn-IN" sz="2400" dirty="0"/>
              <a:t>আকর্ষণীয় মোড়কের মাধ্যমে</a:t>
            </a:r>
            <a:endParaRPr lang="en-US" sz="2400" dirty="0"/>
          </a:p>
        </p:txBody>
      </p:sp>
    </p:spTree>
    <p:extLst>
      <p:ext uri="{BB962C8B-B14F-4D97-AF65-F5344CB8AC3E}">
        <p14:creationId xmlns:p14="http://schemas.microsoft.com/office/powerpoint/2010/main" val="17799116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nodeType="clickEffect">
                                  <p:stCondLst>
                                    <p:cond delay="0"/>
                                  </p:stCondLst>
                                  <p:iterate type="lt">
                                    <p:tmPct val="10000"/>
                                  </p:iterate>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p:cTn id="38"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40"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nodeType="clickEffect">
                                  <p:stCondLst>
                                    <p:cond delay="0"/>
                                  </p:stCondLst>
                                  <p:iterate type="lt">
                                    <p:tmPct val="10000"/>
                                  </p:iterate>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p:cTn id="53"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55"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nodeType="clickEffect">
                                  <p:stCondLst>
                                    <p:cond delay="0"/>
                                  </p:stCondLst>
                                  <p:iterate type="lt">
                                    <p:tmPct val="10000"/>
                                  </p:iterate>
                                  <p:childTnLst>
                                    <p:set>
                                      <p:cBhvr>
                                        <p:cTn id="67" dur="1" fill="hold">
                                          <p:stCondLst>
                                            <p:cond delay="0"/>
                                          </p:stCondLst>
                                        </p:cTn>
                                        <p:tgtEl>
                                          <p:spTgt spid="11">
                                            <p:txEl>
                                              <p:pRg st="0" end="0"/>
                                            </p:txEl>
                                          </p:spTgt>
                                        </p:tgtEl>
                                        <p:attrNameLst>
                                          <p:attrName>style.visibility</p:attrName>
                                        </p:attrNameLst>
                                      </p:cBhvr>
                                      <p:to>
                                        <p:strVal val="visible"/>
                                      </p:to>
                                    </p:set>
                                    <p:anim calcmode="lin" valueType="num">
                                      <p:cBhvr>
                                        <p:cTn id="68"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70"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nodeType="clickEffect">
                                  <p:stCondLst>
                                    <p:cond delay="0"/>
                                  </p:stCondLst>
                                  <p:iterate type="lt">
                                    <p:tmPct val="10000"/>
                                  </p:iterate>
                                  <p:childTnLst>
                                    <p:set>
                                      <p:cBhvr>
                                        <p:cTn id="82" dur="1" fill="hold">
                                          <p:stCondLst>
                                            <p:cond delay="0"/>
                                          </p:stCondLst>
                                        </p:cTn>
                                        <p:tgtEl>
                                          <p:spTgt spid="12">
                                            <p:txEl>
                                              <p:pRg st="0" end="0"/>
                                            </p:txEl>
                                          </p:spTgt>
                                        </p:tgtEl>
                                        <p:attrNameLst>
                                          <p:attrName>style.visibility</p:attrName>
                                        </p:attrNameLst>
                                      </p:cBhvr>
                                      <p:to>
                                        <p:strVal val="visible"/>
                                      </p:to>
                                    </p:set>
                                    <p:anim calcmode="lin" valueType="num">
                                      <p:cBhvr>
                                        <p:cTn id="83"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85"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2">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6" presetClass="entr" presetSubtype="0" fill="hold" grpId="0" nodeType="clickEffect">
                                  <p:stCondLst>
                                    <p:cond delay="0"/>
                                  </p:stCondLst>
                                  <p:iterate type="lt">
                                    <p:tmPct val="10000"/>
                                  </p:iterate>
                                  <p:childTnLst>
                                    <p:set>
                                      <p:cBhvr>
                                        <p:cTn id="91" dur="1" fill="hold">
                                          <p:stCondLst>
                                            <p:cond delay="0"/>
                                          </p:stCondLst>
                                        </p:cTn>
                                        <p:tgtEl>
                                          <p:spTgt spid="13"/>
                                        </p:tgtEl>
                                        <p:attrNameLst>
                                          <p:attrName>style.visibility</p:attrName>
                                        </p:attrNameLst>
                                      </p:cBhvr>
                                      <p:to>
                                        <p:strVal val="visible"/>
                                      </p:to>
                                    </p:set>
                                    <p:anim by="(-#ppt_w*2)" calcmode="lin" valueType="num">
                                      <p:cBhvr rctx="PPT">
                                        <p:cTn id="92" dur="500" autoRev="1" fill="hold">
                                          <p:stCondLst>
                                            <p:cond delay="0"/>
                                          </p:stCondLst>
                                        </p:cTn>
                                        <p:tgtEl>
                                          <p:spTgt spid="13"/>
                                        </p:tgtEl>
                                        <p:attrNameLst>
                                          <p:attrName>ppt_w</p:attrName>
                                        </p:attrNameLst>
                                      </p:cBhvr>
                                    </p:anim>
                                    <p:anim by="(#ppt_w*0.50)" calcmode="lin" valueType="num">
                                      <p:cBhvr>
                                        <p:cTn id="93" dur="500" decel="50000" autoRev="1" fill="hold">
                                          <p:stCondLst>
                                            <p:cond delay="0"/>
                                          </p:stCondLst>
                                        </p:cTn>
                                        <p:tgtEl>
                                          <p:spTgt spid="13"/>
                                        </p:tgtEl>
                                        <p:attrNameLst>
                                          <p:attrName>ppt_x</p:attrName>
                                        </p:attrNameLst>
                                      </p:cBhvr>
                                    </p:anim>
                                    <p:anim from="(-#ppt_h/2)" to="(#ppt_y)" calcmode="lin" valueType="num">
                                      <p:cBhvr>
                                        <p:cTn id="94" dur="1000" fill="hold">
                                          <p:stCondLst>
                                            <p:cond delay="0"/>
                                          </p:stCondLst>
                                        </p:cTn>
                                        <p:tgtEl>
                                          <p:spTgt spid="13"/>
                                        </p:tgtEl>
                                        <p:attrNameLst>
                                          <p:attrName>ppt_y</p:attrName>
                                        </p:attrNameLst>
                                      </p:cBhvr>
                                    </p:anim>
                                    <p:animRot by="21600000">
                                      <p:cBhvr>
                                        <p:cTn id="95" dur="1000" fill="hold">
                                          <p:stCondLst>
                                            <p:cond delay="0"/>
                                          </p:stCondLst>
                                        </p:cTn>
                                        <p:tgtEl>
                                          <p:spTgt spid="13"/>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ppt_x"/>
                                          </p:val>
                                        </p:tav>
                                        <p:tav tm="100000">
                                          <p:val>
                                            <p:strVal val="#ppt_x"/>
                                          </p:val>
                                        </p:tav>
                                      </p:tavLst>
                                    </p:anim>
                                    <p:anim calcmode="lin" valueType="num">
                                      <p:cBhvr additive="base">
                                        <p:cTn id="10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nodeType="clickEffect">
                                  <p:stCondLst>
                                    <p:cond delay="0"/>
                                  </p:stCondLst>
                                  <p:iterate type="lt">
                                    <p:tmPct val="10000"/>
                                  </p:iterate>
                                  <p:childTnLst>
                                    <p:set>
                                      <p:cBhvr>
                                        <p:cTn id="105" dur="1" fill="hold">
                                          <p:stCondLst>
                                            <p:cond delay="0"/>
                                          </p:stCondLst>
                                        </p:cTn>
                                        <p:tgtEl>
                                          <p:spTgt spid="15">
                                            <p:txEl>
                                              <p:pRg st="0" end="0"/>
                                            </p:txEl>
                                          </p:spTgt>
                                        </p:tgtEl>
                                        <p:attrNameLst>
                                          <p:attrName>style.visibility</p:attrName>
                                        </p:attrNameLst>
                                      </p:cBhvr>
                                      <p:to>
                                        <p:strVal val="visible"/>
                                      </p:to>
                                    </p:set>
                                    <p:anim calcmode="lin" valueType="num">
                                      <p:cBhvr>
                                        <p:cTn id="106"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108"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066800"/>
            <a:ext cx="3048000" cy="707886"/>
          </a:xfrm>
          <a:prstGeom prst="rect">
            <a:avLst/>
          </a:prstGeom>
          <a:noFill/>
        </p:spPr>
        <p:txBody>
          <a:bodyPr wrap="square" rtlCol="0">
            <a:spAutoFit/>
          </a:bodyPr>
          <a:lstStyle/>
          <a:p>
            <a:pPr algn="ctr"/>
            <a:r>
              <a:rPr lang="bn-IN" sz="4000" dirty="0" smtClean="0">
                <a:solidFill>
                  <a:srgbClr val="7030A0"/>
                </a:solidFill>
              </a:rPr>
              <a:t>বাড়ির কাজ</a:t>
            </a:r>
            <a:endParaRPr lang="en-US" sz="40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1" y="2133600"/>
            <a:ext cx="3048000" cy="2133600"/>
          </a:xfrm>
          <a:prstGeom prst="rect">
            <a:avLst/>
          </a:prstGeom>
        </p:spPr>
      </p:pic>
      <p:sp>
        <p:nvSpPr>
          <p:cNvPr id="4" name="TextBox 3"/>
          <p:cNvSpPr txBox="1"/>
          <p:nvPr/>
        </p:nvSpPr>
        <p:spPr>
          <a:xfrm>
            <a:off x="1752600" y="4499818"/>
            <a:ext cx="5867400" cy="830997"/>
          </a:xfrm>
          <a:prstGeom prst="rect">
            <a:avLst/>
          </a:prstGeom>
          <a:noFill/>
        </p:spPr>
        <p:txBody>
          <a:bodyPr wrap="square" rtlCol="0">
            <a:spAutoFit/>
          </a:bodyPr>
          <a:lstStyle/>
          <a:p>
            <a:r>
              <a:rPr lang="bn-IN" sz="2400" dirty="0" smtClean="0"/>
              <a:t>বাংলাদেশের অর্থনৈতিক উন্নয়নে বিপণনের ভূমিকা মূল্যায়ন করো।</a:t>
            </a:r>
            <a:endParaRPr lang="en-US" sz="2400" dirty="0"/>
          </a:p>
        </p:txBody>
      </p:sp>
    </p:spTree>
    <p:extLst>
      <p:ext uri="{BB962C8B-B14F-4D97-AF65-F5344CB8AC3E}">
        <p14:creationId xmlns:p14="http://schemas.microsoft.com/office/powerpoint/2010/main" val="28092097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9880" y="4648200"/>
            <a:ext cx="3733800" cy="769441"/>
          </a:xfrm>
          <a:prstGeom prst="rect">
            <a:avLst/>
          </a:prstGeom>
          <a:noFill/>
        </p:spPr>
        <p:txBody>
          <a:bodyPr wrap="square" rtlCol="0">
            <a:spAutoFit/>
          </a:bodyPr>
          <a:lstStyle/>
          <a:p>
            <a:pPr algn="ctr"/>
            <a:r>
              <a:rPr lang="bn-IN" sz="4400" dirty="0" smtClean="0">
                <a:solidFill>
                  <a:srgbClr val="7030A0"/>
                </a:solidFill>
              </a:rPr>
              <a:t>আল্লাহাফেজ</a:t>
            </a:r>
            <a:endParaRPr lang="en-US" sz="44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655" y="1295400"/>
            <a:ext cx="4286250" cy="2933700"/>
          </a:xfrm>
          <a:prstGeom prst="rect">
            <a:avLst/>
          </a:prstGeom>
        </p:spPr>
      </p:pic>
    </p:spTree>
    <p:extLst>
      <p:ext uri="{BB962C8B-B14F-4D97-AF65-F5344CB8AC3E}">
        <p14:creationId xmlns:p14="http://schemas.microsoft.com/office/powerpoint/2010/main" val="1431959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761" y="1133723"/>
            <a:ext cx="2057400" cy="2107952"/>
          </a:xfrm>
          <a:prstGeom prst="rect">
            <a:avLst/>
          </a:prstGeom>
        </p:spPr>
      </p:pic>
      <p:sp>
        <p:nvSpPr>
          <p:cNvPr id="3" name="TextBox 2"/>
          <p:cNvSpPr txBox="1"/>
          <p:nvPr/>
        </p:nvSpPr>
        <p:spPr>
          <a:xfrm>
            <a:off x="1866900" y="3447981"/>
            <a:ext cx="5181600" cy="3323987"/>
          </a:xfrm>
          <a:prstGeom prst="rect">
            <a:avLst/>
          </a:prstGeom>
          <a:noFill/>
        </p:spPr>
        <p:txBody>
          <a:bodyPr wrap="square" rtlCol="0">
            <a:spAutoFit/>
          </a:bodyPr>
          <a:lstStyle/>
          <a:p>
            <a:pPr algn="just"/>
            <a:r>
              <a:rPr lang="bn-IN" sz="3200" dirty="0">
                <a:solidFill>
                  <a:srgbClr val="002060"/>
                </a:solidFill>
              </a:rPr>
              <a:t>মোঃ মাইনুল ইসলাম সরকার</a:t>
            </a:r>
          </a:p>
          <a:p>
            <a:pPr algn="just"/>
            <a:r>
              <a:rPr lang="bn-IN" sz="3200" dirty="0">
                <a:solidFill>
                  <a:srgbClr val="002060"/>
                </a:solidFill>
              </a:rPr>
              <a:t>সহকারিঃ শিক্ষক</a:t>
            </a:r>
          </a:p>
          <a:p>
            <a:pPr algn="just"/>
            <a:r>
              <a:rPr lang="bn-IN" sz="3200" dirty="0">
                <a:solidFill>
                  <a:srgbClr val="002060"/>
                </a:solidFill>
              </a:rPr>
              <a:t>মাঝিড়া মডেল উচ্চ বিদ্যালয়</a:t>
            </a:r>
          </a:p>
          <a:p>
            <a:pPr algn="just"/>
            <a:r>
              <a:rPr lang="bn-IN" sz="3200" dirty="0">
                <a:solidFill>
                  <a:srgbClr val="002060"/>
                </a:solidFill>
              </a:rPr>
              <a:t>মাঝিড়া,শাজাহানপুর-বগুড়া</a:t>
            </a:r>
          </a:p>
          <a:p>
            <a:pPr algn="just"/>
            <a:r>
              <a:rPr lang="bn-IN" sz="3200" dirty="0">
                <a:solidFill>
                  <a:srgbClr val="002060"/>
                </a:solidFill>
              </a:rPr>
              <a:t>কলঃ ০১৭২৪৬২৩৬৮৪</a:t>
            </a:r>
            <a:endParaRPr lang="bn-IN" dirty="0">
              <a:solidFill>
                <a:srgbClr val="002060"/>
              </a:solidFill>
            </a:endParaRPr>
          </a:p>
          <a:p>
            <a:pPr algn="just"/>
            <a:r>
              <a:rPr lang="en-US" sz="1400" dirty="0">
                <a:solidFill>
                  <a:srgbClr val="002060"/>
                </a:solidFill>
              </a:rPr>
              <a:t>Email:mainul70sarkar@gmail.com</a:t>
            </a:r>
            <a:endParaRPr lang="bn-IN" sz="1400" dirty="0">
              <a:solidFill>
                <a:srgbClr val="002060"/>
              </a:solidFill>
            </a:endParaRPr>
          </a:p>
          <a:p>
            <a:pPr algn="just"/>
            <a:endParaRPr lang="en-US" dirty="0">
              <a:solidFill>
                <a:srgbClr val="002060"/>
              </a:solidFill>
            </a:endParaRPr>
          </a:p>
          <a:p>
            <a:endParaRPr lang="en-US" dirty="0"/>
          </a:p>
        </p:txBody>
      </p:sp>
      <p:sp>
        <p:nvSpPr>
          <p:cNvPr id="4" name="TextBox 3"/>
          <p:cNvSpPr txBox="1"/>
          <p:nvPr/>
        </p:nvSpPr>
        <p:spPr>
          <a:xfrm>
            <a:off x="2735210" y="381000"/>
            <a:ext cx="3238501" cy="861774"/>
          </a:xfrm>
          <a:prstGeom prst="rect">
            <a:avLst/>
          </a:prstGeom>
          <a:noFill/>
        </p:spPr>
        <p:txBody>
          <a:bodyPr wrap="square" rtlCol="0">
            <a:spAutoFit/>
          </a:bodyPr>
          <a:lstStyle/>
          <a:p>
            <a:r>
              <a:rPr lang="bn-IN" sz="3200" dirty="0" smtClean="0">
                <a:solidFill>
                  <a:srgbClr val="7030A0"/>
                </a:solidFill>
              </a:rPr>
              <a:t> </a:t>
            </a:r>
            <a:r>
              <a:rPr lang="bn-IN" sz="3200" dirty="0" smtClean="0">
                <a:solidFill>
                  <a:schemeClr val="accent1">
                    <a:lumMod val="50000"/>
                  </a:schemeClr>
                </a:solidFill>
              </a:rPr>
              <a:t>শিক্ষক </a:t>
            </a:r>
            <a:r>
              <a:rPr lang="bn-IN" sz="3200" dirty="0">
                <a:solidFill>
                  <a:schemeClr val="accent1">
                    <a:lumMod val="50000"/>
                  </a:schemeClr>
                </a:solidFill>
              </a:rPr>
              <a:t>পরিচিতি</a:t>
            </a:r>
            <a:endParaRPr lang="en-US" sz="3200" dirty="0">
              <a:solidFill>
                <a:schemeClr val="accent1">
                  <a:lumMod val="50000"/>
                </a:schemeClr>
              </a:solidFill>
            </a:endParaRPr>
          </a:p>
          <a:p>
            <a:endParaRPr lang="en-US" dirty="0"/>
          </a:p>
        </p:txBody>
      </p:sp>
    </p:spTree>
    <p:extLst>
      <p:ext uri="{BB962C8B-B14F-4D97-AF65-F5344CB8AC3E}">
        <p14:creationId xmlns:p14="http://schemas.microsoft.com/office/powerpoint/2010/main" val="2761018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0" end="0"/>
                                            </p:txEl>
                                          </p:spTgt>
                                        </p:tgtEl>
                                        <p:attrNameLst>
                                          <p:attrName>ppt_w</p:attrName>
                                        </p:attrNameLst>
                                      </p:cBhvr>
                                    </p:anim>
                                    <p:anim by="(#ppt_w*0.50)" calcmode="lin" valueType="num">
                                      <p:cBhvr>
                                        <p:cTn id="26" dur="500" decel="50000" autoRev="1" fill="hold">
                                          <p:stCondLst>
                                            <p:cond delay="0"/>
                                          </p:stCondLst>
                                        </p:cTn>
                                        <p:tgtEl>
                                          <p:spTgt spid="3">
                                            <p:txEl>
                                              <p:pRg st="0" end="0"/>
                                            </p:txEl>
                                          </p:spTgt>
                                        </p:tgtEl>
                                        <p:attrNameLst>
                                          <p:attrName>ppt_x</p:attrName>
                                        </p:attrNameLst>
                                      </p:cBhvr>
                                    </p:anim>
                                    <p:anim from="(-#ppt_h/2)" to="(#ppt_y)" calcmode="lin" valueType="num">
                                      <p:cBhvr>
                                        <p:cTn id="27" dur="1000" fill="hold">
                                          <p:stCondLst>
                                            <p:cond delay="0"/>
                                          </p:stCondLst>
                                        </p:cTn>
                                        <p:tgtEl>
                                          <p:spTgt spid="3">
                                            <p:txEl>
                                              <p:pRg st="0" end="0"/>
                                            </p:txEl>
                                          </p:spTgt>
                                        </p:tgtEl>
                                        <p:attrNameLst>
                                          <p:attrName>ppt_y</p:attrName>
                                        </p:attrNameLst>
                                      </p:cBhvr>
                                    </p:anim>
                                    <p:animRot by="21600000">
                                      <p:cBhvr>
                                        <p:cTn id="28" dur="1000" fill="hold">
                                          <p:stCondLst>
                                            <p:cond delay="0"/>
                                          </p:stCondLst>
                                        </p:cTn>
                                        <p:tgtEl>
                                          <p:spTgt spid="3">
                                            <p:txEl>
                                              <p:pRg st="0" end="0"/>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1" end="1"/>
                                            </p:txEl>
                                          </p:spTgt>
                                        </p:tgtEl>
                                        <p:attrNameLst>
                                          <p:attrName>ppt_w</p:attrName>
                                        </p:attrNameLst>
                                      </p:cBhvr>
                                    </p:anim>
                                    <p:anim by="(#ppt_w*0.50)" calcmode="lin" valueType="num">
                                      <p:cBhvr>
                                        <p:cTn id="32" dur="500" decel="50000" autoRev="1" fill="hold">
                                          <p:stCondLst>
                                            <p:cond delay="0"/>
                                          </p:stCondLst>
                                        </p:cTn>
                                        <p:tgtEl>
                                          <p:spTgt spid="3">
                                            <p:txEl>
                                              <p:pRg st="1" end="1"/>
                                            </p:txEl>
                                          </p:spTgt>
                                        </p:tgtEl>
                                        <p:attrNameLst>
                                          <p:attrName>ppt_x</p:attrName>
                                        </p:attrNameLst>
                                      </p:cBhvr>
                                    </p:anim>
                                    <p:anim from="(-#ppt_h/2)" to="(#ppt_y)" calcmode="lin" valueType="num">
                                      <p:cBhvr>
                                        <p:cTn id="33" dur="1000" fill="hold">
                                          <p:stCondLst>
                                            <p:cond delay="0"/>
                                          </p:stCondLst>
                                        </p:cTn>
                                        <p:tgtEl>
                                          <p:spTgt spid="3">
                                            <p:txEl>
                                              <p:pRg st="1" end="1"/>
                                            </p:txEl>
                                          </p:spTgt>
                                        </p:tgtEl>
                                        <p:attrNameLst>
                                          <p:attrName>ppt_y</p:attrName>
                                        </p:attrNameLst>
                                      </p:cBhvr>
                                    </p:anim>
                                    <p:animRot by="21600000">
                                      <p:cBhvr>
                                        <p:cTn id="34" dur="1000" fill="hold">
                                          <p:stCondLst>
                                            <p:cond delay="0"/>
                                          </p:stCondLst>
                                        </p:cTn>
                                        <p:tgtEl>
                                          <p:spTgt spid="3">
                                            <p:txEl>
                                              <p:pRg st="1" end="1"/>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2" end="2"/>
                                            </p:txEl>
                                          </p:spTgt>
                                        </p:tgtEl>
                                        <p:attrNameLst>
                                          <p:attrName>ppt_w</p:attrName>
                                        </p:attrNameLst>
                                      </p:cBhvr>
                                    </p:anim>
                                    <p:anim by="(#ppt_w*0.50)" calcmode="lin" valueType="num">
                                      <p:cBhvr>
                                        <p:cTn id="38" dur="500" decel="50000" autoRev="1" fill="hold">
                                          <p:stCondLst>
                                            <p:cond delay="0"/>
                                          </p:stCondLst>
                                        </p:cTn>
                                        <p:tgtEl>
                                          <p:spTgt spid="3">
                                            <p:txEl>
                                              <p:pRg st="2" end="2"/>
                                            </p:txEl>
                                          </p:spTgt>
                                        </p:tgtEl>
                                        <p:attrNameLst>
                                          <p:attrName>ppt_x</p:attrName>
                                        </p:attrNameLst>
                                      </p:cBhvr>
                                    </p:anim>
                                    <p:anim from="(-#ppt_h/2)" to="(#ppt_y)" calcmode="lin" valueType="num">
                                      <p:cBhvr>
                                        <p:cTn id="39" dur="1000" fill="hold">
                                          <p:stCondLst>
                                            <p:cond delay="0"/>
                                          </p:stCondLst>
                                        </p:cTn>
                                        <p:tgtEl>
                                          <p:spTgt spid="3">
                                            <p:txEl>
                                              <p:pRg st="2" end="2"/>
                                            </p:txEl>
                                          </p:spTgt>
                                        </p:tgtEl>
                                        <p:attrNameLst>
                                          <p:attrName>ppt_y</p:attrName>
                                        </p:attrNameLst>
                                      </p:cBhvr>
                                    </p:anim>
                                    <p:animRot by="21600000">
                                      <p:cBhvr>
                                        <p:cTn id="40" dur="1000" fill="hold">
                                          <p:stCondLst>
                                            <p:cond delay="0"/>
                                          </p:stCondLst>
                                        </p:cTn>
                                        <p:tgtEl>
                                          <p:spTgt spid="3">
                                            <p:txEl>
                                              <p:pRg st="2" end="2"/>
                                            </p:txEl>
                                          </p:spTgt>
                                        </p:tgtEl>
                                        <p:attrNameLst>
                                          <p:attrName>r</p:attrName>
                                        </p:attrNameLst>
                                      </p:cBhvr>
                                    </p:animRot>
                                  </p:childTnLst>
                                </p:cTn>
                              </p:par>
                              <p:par>
                                <p:cTn id="41" presetID="56" presetClass="entr" presetSubtype="0" fill="hold" nodeType="withEffect">
                                  <p:stCondLst>
                                    <p:cond delay="0"/>
                                  </p:stCondLst>
                                  <p:iterate type="lt">
                                    <p:tmPct val="10000"/>
                                  </p:iterate>
                                  <p:childTnLst>
                                    <p:set>
                                      <p:cBhvr>
                                        <p:cTn id="42" dur="1" fill="hold">
                                          <p:stCondLst>
                                            <p:cond delay="0"/>
                                          </p:stCondLst>
                                        </p:cTn>
                                        <p:tgtEl>
                                          <p:spTgt spid="3">
                                            <p:txEl>
                                              <p:pRg st="3" end="3"/>
                                            </p:txEl>
                                          </p:spTgt>
                                        </p:tgtEl>
                                        <p:attrNameLst>
                                          <p:attrName>style.visibility</p:attrName>
                                        </p:attrNameLst>
                                      </p:cBhvr>
                                      <p:to>
                                        <p:strVal val="visible"/>
                                      </p:to>
                                    </p:set>
                                    <p:anim by="(-#ppt_w*2)" calcmode="lin" valueType="num">
                                      <p:cBhvr rctx="PPT">
                                        <p:cTn id="43" dur="500" autoRev="1" fill="hold">
                                          <p:stCondLst>
                                            <p:cond delay="0"/>
                                          </p:stCondLst>
                                        </p:cTn>
                                        <p:tgtEl>
                                          <p:spTgt spid="3">
                                            <p:txEl>
                                              <p:pRg st="3" end="3"/>
                                            </p:txEl>
                                          </p:spTgt>
                                        </p:tgtEl>
                                        <p:attrNameLst>
                                          <p:attrName>ppt_w</p:attrName>
                                        </p:attrNameLst>
                                      </p:cBhvr>
                                    </p:anim>
                                    <p:anim by="(#ppt_w*0.50)" calcmode="lin" valueType="num">
                                      <p:cBhvr>
                                        <p:cTn id="44" dur="500" decel="50000" autoRev="1" fill="hold">
                                          <p:stCondLst>
                                            <p:cond delay="0"/>
                                          </p:stCondLst>
                                        </p:cTn>
                                        <p:tgtEl>
                                          <p:spTgt spid="3">
                                            <p:txEl>
                                              <p:pRg st="3" end="3"/>
                                            </p:txEl>
                                          </p:spTgt>
                                        </p:tgtEl>
                                        <p:attrNameLst>
                                          <p:attrName>ppt_x</p:attrName>
                                        </p:attrNameLst>
                                      </p:cBhvr>
                                    </p:anim>
                                    <p:anim from="(-#ppt_h/2)" to="(#ppt_y)" calcmode="lin" valueType="num">
                                      <p:cBhvr>
                                        <p:cTn id="45" dur="1000" fill="hold">
                                          <p:stCondLst>
                                            <p:cond delay="0"/>
                                          </p:stCondLst>
                                        </p:cTn>
                                        <p:tgtEl>
                                          <p:spTgt spid="3">
                                            <p:txEl>
                                              <p:pRg st="3" end="3"/>
                                            </p:txEl>
                                          </p:spTgt>
                                        </p:tgtEl>
                                        <p:attrNameLst>
                                          <p:attrName>ppt_y</p:attrName>
                                        </p:attrNameLst>
                                      </p:cBhvr>
                                    </p:anim>
                                    <p:animRot by="21600000">
                                      <p:cBhvr>
                                        <p:cTn id="46" dur="1000" fill="hold">
                                          <p:stCondLst>
                                            <p:cond delay="0"/>
                                          </p:stCondLst>
                                        </p:cTn>
                                        <p:tgtEl>
                                          <p:spTgt spid="3">
                                            <p:txEl>
                                              <p:pRg st="3" end="3"/>
                                            </p:txEl>
                                          </p:spTgt>
                                        </p:tgtEl>
                                        <p:attrNameLst>
                                          <p:attrName>r</p:attrName>
                                        </p:attrNameLst>
                                      </p:cBhvr>
                                    </p:animRot>
                                  </p:childTnLst>
                                </p:cTn>
                              </p:par>
                              <p:par>
                                <p:cTn id="47" presetID="56" presetClass="entr" presetSubtype="0" fill="hold" nodeType="withEffect">
                                  <p:stCondLst>
                                    <p:cond delay="0"/>
                                  </p:stCondLst>
                                  <p:iterate type="lt">
                                    <p:tmPct val="10000"/>
                                  </p:iterate>
                                  <p:childTnLst>
                                    <p:set>
                                      <p:cBhvr>
                                        <p:cTn id="48" dur="1" fill="hold">
                                          <p:stCondLst>
                                            <p:cond delay="0"/>
                                          </p:stCondLst>
                                        </p:cTn>
                                        <p:tgtEl>
                                          <p:spTgt spid="3">
                                            <p:txEl>
                                              <p:pRg st="4" end="4"/>
                                            </p:txEl>
                                          </p:spTgt>
                                        </p:tgtEl>
                                        <p:attrNameLst>
                                          <p:attrName>style.visibility</p:attrName>
                                        </p:attrNameLst>
                                      </p:cBhvr>
                                      <p:to>
                                        <p:strVal val="visible"/>
                                      </p:to>
                                    </p:set>
                                    <p:anim by="(-#ppt_w*2)" calcmode="lin" valueType="num">
                                      <p:cBhvr rctx="PPT">
                                        <p:cTn id="49" dur="500" autoRev="1" fill="hold">
                                          <p:stCondLst>
                                            <p:cond delay="0"/>
                                          </p:stCondLst>
                                        </p:cTn>
                                        <p:tgtEl>
                                          <p:spTgt spid="3">
                                            <p:txEl>
                                              <p:pRg st="4" end="4"/>
                                            </p:txEl>
                                          </p:spTgt>
                                        </p:tgtEl>
                                        <p:attrNameLst>
                                          <p:attrName>ppt_w</p:attrName>
                                        </p:attrNameLst>
                                      </p:cBhvr>
                                    </p:anim>
                                    <p:anim by="(#ppt_w*0.50)" calcmode="lin" valueType="num">
                                      <p:cBhvr>
                                        <p:cTn id="50" dur="500" decel="50000" autoRev="1" fill="hold">
                                          <p:stCondLst>
                                            <p:cond delay="0"/>
                                          </p:stCondLst>
                                        </p:cTn>
                                        <p:tgtEl>
                                          <p:spTgt spid="3">
                                            <p:txEl>
                                              <p:pRg st="4" end="4"/>
                                            </p:txEl>
                                          </p:spTgt>
                                        </p:tgtEl>
                                        <p:attrNameLst>
                                          <p:attrName>ppt_x</p:attrName>
                                        </p:attrNameLst>
                                      </p:cBhvr>
                                    </p:anim>
                                    <p:anim from="(-#ppt_h/2)" to="(#ppt_y)" calcmode="lin" valueType="num">
                                      <p:cBhvr>
                                        <p:cTn id="51" dur="1000" fill="hold">
                                          <p:stCondLst>
                                            <p:cond delay="0"/>
                                          </p:stCondLst>
                                        </p:cTn>
                                        <p:tgtEl>
                                          <p:spTgt spid="3">
                                            <p:txEl>
                                              <p:pRg st="4" end="4"/>
                                            </p:txEl>
                                          </p:spTgt>
                                        </p:tgtEl>
                                        <p:attrNameLst>
                                          <p:attrName>ppt_y</p:attrName>
                                        </p:attrNameLst>
                                      </p:cBhvr>
                                    </p:anim>
                                    <p:animRot by="21600000">
                                      <p:cBhvr>
                                        <p:cTn id="52" dur="1000" fill="hold">
                                          <p:stCondLst>
                                            <p:cond delay="0"/>
                                          </p:stCondLst>
                                        </p:cTn>
                                        <p:tgtEl>
                                          <p:spTgt spid="3">
                                            <p:txEl>
                                              <p:pRg st="4" end="4"/>
                                            </p:txEl>
                                          </p:spTgt>
                                        </p:tgtEl>
                                        <p:attrNameLst>
                                          <p:attrName>r</p:attrName>
                                        </p:attrNameLst>
                                      </p:cBhvr>
                                    </p:animRot>
                                  </p:childTnLst>
                                </p:cTn>
                              </p:par>
                              <p:par>
                                <p:cTn id="53" presetID="56" presetClass="entr" presetSubtype="0" fill="hold" nodeType="with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5" end="5"/>
                                            </p:txEl>
                                          </p:spTgt>
                                        </p:tgtEl>
                                        <p:attrNameLst>
                                          <p:attrName>ppt_w</p:attrName>
                                        </p:attrNameLst>
                                      </p:cBhvr>
                                    </p:anim>
                                    <p:anim by="(#ppt_w*0.50)" calcmode="lin" valueType="num">
                                      <p:cBhvr>
                                        <p:cTn id="56" dur="500" decel="50000" autoRev="1" fill="hold">
                                          <p:stCondLst>
                                            <p:cond delay="0"/>
                                          </p:stCondLst>
                                        </p:cTn>
                                        <p:tgtEl>
                                          <p:spTgt spid="3">
                                            <p:txEl>
                                              <p:pRg st="5" end="5"/>
                                            </p:txEl>
                                          </p:spTgt>
                                        </p:tgtEl>
                                        <p:attrNameLst>
                                          <p:attrName>ppt_x</p:attrName>
                                        </p:attrNameLst>
                                      </p:cBhvr>
                                    </p:anim>
                                    <p:anim from="(-#ppt_h/2)" to="(#ppt_y)" calcmode="lin" valueType="num">
                                      <p:cBhvr>
                                        <p:cTn id="57" dur="1000" fill="hold">
                                          <p:stCondLst>
                                            <p:cond delay="0"/>
                                          </p:stCondLst>
                                        </p:cTn>
                                        <p:tgtEl>
                                          <p:spTgt spid="3">
                                            <p:txEl>
                                              <p:pRg st="5" end="5"/>
                                            </p:txEl>
                                          </p:spTgt>
                                        </p:tgtEl>
                                        <p:attrNameLst>
                                          <p:attrName>ppt_y</p:attrName>
                                        </p:attrNameLst>
                                      </p:cBhvr>
                                    </p:anim>
                                    <p:animRot by="21600000">
                                      <p:cBhvr>
                                        <p:cTn id="58"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482" y="1242774"/>
            <a:ext cx="1980387" cy="2121355"/>
          </a:xfrm>
          <a:prstGeom prst="rect">
            <a:avLst/>
          </a:prstGeom>
        </p:spPr>
      </p:pic>
      <p:sp>
        <p:nvSpPr>
          <p:cNvPr id="3" name="TextBox 2"/>
          <p:cNvSpPr txBox="1"/>
          <p:nvPr/>
        </p:nvSpPr>
        <p:spPr>
          <a:xfrm>
            <a:off x="2743200" y="3505200"/>
            <a:ext cx="4191000" cy="3139321"/>
          </a:xfrm>
          <a:prstGeom prst="rect">
            <a:avLst/>
          </a:prstGeom>
          <a:noFill/>
        </p:spPr>
        <p:txBody>
          <a:bodyPr wrap="square" rtlCol="0">
            <a:spAutoFit/>
          </a:bodyPr>
          <a:lstStyle/>
          <a:p>
            <a:pPr algn="ctr"/>
            <a:r>
              <a:rPr lang="bn-IN" sz="3600" dirty="0" smtClean="0">
                <a:solidFill>
                  <a:srgbClr val="7030A0"/>
                </a:solidFill>
              </a:rPr>
              <a:t>শ্রেণিঃ দশম</a:t>
            </a:r>
            <a:endParaRPr lang="bn-IN" sz="3600" dirty="0">
              <a:solidFill>
                <a:srgbClr val="7030A0"/>
              </a:solidFill>
            </a:endParaRPr>
          </a:p>
          <a:p>
            <a:pPr algn="ctr"/>
            <a:r>
              <a:rPr lang="bn-IN" sz="2800" dirty="0">
                <a:solidFill>
                  <a:srgbClr val="7030A0"/>
                </a:solidFill>
              </a:rPr>
              <a:t>বিষয়ঃ ব্যবসায় উদ্যোগ</a:t>
            </a:r>
          </a:p>
          <a:p>
            <a:pPr algn="ctr"/>
            <a:r>
              <a:rPr lang="bn-IN" sz="2800" dirty="0">
                <a:solidFill>
                  <a:srgbClr val="7030A0"/>
                </a:solidFill>
              </a:rPr>
              <a:t>অধ্যায়ঃ </a:t>
            </a:r>
            <a:r>
              <a:rPr lang="bn-IN" sz="2800" dirty="0" smtClean="0">
                <a:solidFill>
                  <a:srgbClr val="7030A0"/>
                </a:solidFill>
              </a:rPr>
              <a:t>নবম</a:t>
            </a:r>
            <a:endParaRPr lang="bn-IN" sz="2800" dirty="0">
              <a:solidFill>
                <a:srgbClr val="7030A0"/>
              </a:solidFill>
            </a:endParaRPr>
          </a:p>
          <a:p>
            <a:pPr algn="ctr"/>
            <a:r>
              <a:rPr lang="bn-IN" sz="3200" dirty="0" smtClean="0">
                <a:solidFill>
                  <a:srgbClr val="7030A0"/>
                </a:solidFill>
              </a:rPr>
              <a:t>পাঠঃ বিপণন কার্যাবলি                          </a:t>
            </a:r>
            <a:r>
              <a:rPr lang="bn-IN" sz="2800" dirty="0" smtClean="0">
                <a:solidFill>
                  <a:srgbClr val="7030A0"/>
                </a:solidFill>
              </a:rPr>
              <a:t>সময়ঃ </a:t>
            </a:r>
            <a:r>
              <a:rPr lang="bn-IN" sz="2800" dirty="0">
                <a:solidFill>
                  <a:srgbClr val="7030A0"/>
                </a:solidFill>
              </a:rPr>
              <a:t>৪৫ মিনিট</a:t>
            </a:r>
          </a:p>
          <a:p>
            <a:pPr algn="ctr"/>
            <a:r>
              <a:rPr lang="bn-IN" sz="2800" dirty="0" smtClean="0">
                <a:solidFill>
                  <a:srgbClr val="7030A0"/>
                </a:solidFill>
              </a:rPr>
              <a:t>তারিখ-</a:t>
            </a:r>
            <a:r>
              <a:rPr lang="bn-IN" sz="2800" dirty="0">
                <a:solidFill>
                  <a:srgbClr val="7030A0"/>
                </a:solidFill>
              </a:rPr>
              <a:t>২</a:t>
            </a:r>
            <a:r>
              <a:rPr lang="bn-IN" sz="2800" dirty="0" smtClean="0">
                <a:solidFill>
                  <a:srgbClr val="7030A0"/>
                </a:solidFill>
              </a:rPr>
              <a:t>৪-১১-২০২০</a:t>
            </a:r>
            <a:endParaRPr lang="en-US" sz="2800" dirty="0">
              <a:solidFill>
                <a:srgbClr val="7030A0"/>
              </a:solidFill>
            </a:endParaRPr>
          </a:p>
          <a:p>
            <a:endParaRPr lang="en-US" dirty="0"/>
          </a:p>
        </p:txBody>
      </p:sp>
      <p:sp>
        <p:nvSpPr>
          <p:cNvPr id="4" name="TextBox 3"/>
          <p:cNvSpPr txBox="1"/>
          <p:nvPr/>
        </p:nvSpPr>
        <p:spPr>
          <a:xfrm>
            <a:off x="3470787" y="381000"/>
            <a:ext cx="3048000" cy="923330"/>
          </a:xfrm>
          <a:prstGeom prst="rect">
            <a:avLst/>
          </a:prstGeom>
          <a:noFill/>
        </p:spPr>
        <p:txBody>
          <a:bodyPr wrap="square" rtlCol="0">
            <a:spAutoFit/>
          </a:bodyPr>
          <a:lstStyle/>
          <a:p>
            <a:r>
              <a:rPr lang="bn-IN" sz="3600" dirty="0">
                <a:solidFill>
                  <a:schemeClr val="accent1">
                    <a:lumMod val="50000"/>
                  </a:schemeClr>
                </a:solidFill>
              </a:rPr>
              <a:t>পাঠ পরিচিতি</a:t>
            </a:r>
            <a:endParaRPr lang="en-US" sz="3600" dirty="0">
              <a:solidFill>
                <a:schemeClr val="accent1">
                  <a:lumMod val="50000"/>
                </a:schemeClr>
              </a:solidFill>
            </a:endParaRPr>
          </a:p>
          <a:p>
            <a:endParaRPr lang="en-US" dirty="0"/>
          </a:p>
        </p:txBody>
      </p:sp>
    </p:spTree>
    <p:extLst>
      <p:ext uri="{BB962C8B-B14F-4D97-AF65-F5344CB8AC3E}">
        <p14:creationId xmlns:p14="http://schemas.microsoft.com/office/powerpoint/2010/main" val="36816700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0" end="0"/>
                                            </p:txEl>
                                          </p:spTgt>
                                        </p:tgtEl>
                                        <p:attrNameLst>
                                          <p:attrName>ppt_w</p:attrName>
                                        </p:attrNameLst>
                                      </p:cBhvr>
                                    </p:anim>
                                    <p:anim by="(#ppt_w*0.50)" calcmode="lin" valueType="num">
                                      <p:cBhvr>
                                        <p:cTn id="26" dur="500" decel="50000" autoRev="1" fill="hold">
                                          <p:stCondLst>
                                            <p:cond delay="0"/>
                                          </p:stCondLst>
                                        </p:cTn>
                                        <p:tgtEl>
                                          <p:spTgt spid="3">
                                            <p:txEl>
                                              <p:pRg st="0" end="0"/>
                                            </p:txEl>
                                          </p:spTgt>
                                        </p:tgtEl>
                                        <p:attrNameLst>
                                          <p:attrName>ppt_x</p:attrName>
                                        </p:attrNameLst>
                                      </p:cBhvr>
                                    </p:anim>
                                    <p:anim from="(-#ppt_h/2)" to="(#ppt_y)" calcmode="lin" valueType="num">
                                      <p:cBhvr>
                                        <p:cTn id="27" dur="1000" fill="hold">
                                          <p:stCondLst>
                                            <p:cond delay="0"/>
                                          </p:stCondLst>
                                        </p:cTn>
                                        <p:tgtEl>
                                          <p:spTgt spid="3">
                                            <p:txEl>
                                              <p:pRg st="0" end="0"/>
                                            </p:txEl>
                                          </p:spTgt>
                                        </p:tgtEl>
                                        <p:attrNameLst>
                                          <p:attrName>ppt_y</p:attrName>
                                        </p:attrNameLst>
                                      </p:cBhvr>
                                    </p:anim>
                                    <p:animRot by="21600000">
                                      <p:cBhvr>
                                        <p:cTn id="28" dur="1000" fill="hold">
                                          <p:stCondLst>
                                            <p:cond delay="0"/>
                                          </p:stCondLst>
                                        </p:cTn>
                                        <p:tgtEl>
                                          <p:spTgt spid="3">
                                            <p:txEl>
                                              <p:pRg st="0" end="0"/>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1" end="1"/>
                                            </p:txEl>
                                          </p:spTgt>
                                        </p:tgtEl>
                                        <p:attrNameLst>
                                          <p:attrName>ppt_w</p:attrName>
                                        </p:attrNameLst>
                                      </p:cBhvr>
                                    </p:anim>
                                    <p:anim by="(#ppt_w*0.50)" calcmode="lin" valueType="num">
                                      <p:cBhvr>
                                        <p:cTn id="32" dur="500" decel="50000" autoRev="1" fill="hold">
                                          <p:stCondLst>
                                            <p:cond delay="0"/>
                                          </p:stCondLst>
                                        </p:cTn>
                                        <p:tgtEl>
                                          <p:spTgt spid="3">
                                            <p:txEl>
                                              <p:pRg st="1" end="1"/>
                                            </p:txEl>
                                          </p:spTgt>
                                        </p:tgtEl>
                                        <p:attrNameLst>
                                          <p:attrName>ppt_x</p:attrName>
                                        </p:attrNameLst>
                                      </p:cBhvr>
                                    </p:anim>
                                    <p:anim from="(-#ppt_h/2)" to="(#ppt_y)" calcmode="lin" valueType="num">
                                      <p:cBhvr>
                                        <p:cTn id="33" dur="1000" fill="hold">
                                          <p:stCondLst>
                                            <p:cond delay="0"/>
                                          </p:stCondLst>
                                        </p:cTn>
                                        <p:tgtEl>
                                          <p:spTgt spid="3">
                                            <p:txEl>
                                              <p:pRg st="1" end="1"/>
                                            </p:txEl>
                                          </p:spTgt>
                                        </p:tgtEl>
                                        <p:attrNameLst>
                                          <p:attrName>ppt_y</p:attrName>
                                        </p:attrNameLst>
                                      </p:cBhvr>
                                    </p:anim>
                                    <p:animRot by="21600000">
                                      <p:cBhvr>
                                        <p:cTn id="34" dur="1000" fill="hold">
                                          <p:stCondLst>
                                            <p:cond delay="0"/>
                                          </p:stCondLst>
                                        </p:cTn>
                                        <p:tgtEl>
                                          <p:spTgt spid="3">
                                            <p:txEl>
                                              <p:pRg st="1" end="1"/>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2" end="2"/>
                                            </p:txEl>
                                          </p:spTgt>
                                        </p:tgtEl>
                                        <p:attrNameLst>
                                          <p:attrName>ppt_w</p:attrName>
                                        </p:attrNameLst>
                                      </p:cBhvr>
                                    </p:anim>
                                    <p:anim by="(#ppt_w*0.50)" calcmode="lin" valueType="num">
                                      <p:cBhvr>
                                        <p:cTn id="38" dur="500" decel="50000" autoRev="1" fill="hold">
                                          <p:stCondLst>
                                            <p:cond delay="0"/>
                                          </p:stCondLst>
                                        </p:cTn>
                                        <p:tgtEl>
                                          <p:spTgt spid="3">
                                            <p:txEl>
                                              <p:pRg st="2" end="2"/>
                                            </p:txEl>
                                          </p:spTgt>
                                        </p:tgtEl>
                                        <p:attrNameLst>
                                          <p:attrName>ppt_x</p:attrName>
                                        </p:attrNameLst>
                                      </p:cBhvr>
                                    </p:anim>
                                    <p:anim from="(-#ppt_h/2)" to="(#ppt_y)" calcmode="lin" valueType="num">
                                      <p:cBhvr>
                                        <p:cTn id="39" dur="1000" fill="hold">
                                          <p:stCondLst>
                                            <p:cond delay="0"/>
                                          </p:stCondLst>
                                        </p:cTn>
                                        <p:tgtEl>
                                          <p:spTgt spid="3">
                                            <p:txEl>
                                              <p:pRg st="2" end="2"/>
                                            </p:txEl>
                                          </p:spTgt>
                                        </p:tgtEl>
                                        <p:attrNameLst>
                                          <p:attrName>ppt_y</p:attrName>
                                        </p:attrNameLst>
                                      </p:cBhvr>
                                    </p:anim>
                                    <p:animRot by="21600000">
                                      <p:cBhvr>
                                        <p:cTn id="40" dur="1000" fill="hold">
                                          <p:stCondLst>
                                            <p:cond delay="0"/>
                                          </p:stCondLst>
                                        </p:cTn>
                                        <p:tgtEl>
                                          <p:spTgt spid="3">
                                            <p:txEl>
                                              <p:pRg st="2" end="2"/>
                                            </p:txEl>
                                          </p:spTgt>
                                        </p:tgtEl>
                                        <p:attrNameLst>
                                          <p:attrName>r</p:attrName>
                                        </p:attrNameLst>
                                      </p:cBhvr>
                                    </p:animRot>
                                  </p:childTnLst>
                                </p:cTn>
                              </p:par>
                              <p:par>
                                <p:cTn id="41" presetID="56" presetClass="entr" presetSubtype="0" fill="hold" nodeType="withEffect">
                                  <p:stCondLst>
                                    <p:cond delay="0"/>
                                  </p:stCondLst>
                                  <p:iterate type="lt">
                                    <p:tmPct val="10000"/>
                                  </p:iterate>
                                  <p:childTnLst>
                                    <p:set>
                                      <p:cBhvr>
                                        <p:cTn id="42" dur="1" fill="hold">
                                          <p:stCondLst>
                                            <p:cond delay="0"/>
                                          </p:stCondLst>
                                        </p:cTn>
                                        <p:tgtEl>
                                          <p:spTgt spid="3">
                                            <p:txEl>
                                              <p:pRg st="3" end="3"/>
                                            </p:txEl>
                                          </p:spTgt>
                                        </p:tgtEl>
                                        <p:attrNameLst>
                                          <p:attrName>style.visibility</p:attrName>
                                        </p:attrNameLst>
                                      </p:cBhvr>
                                      <p:to>
                                        <p:strVal val="visible"/>
                                      </p:to>
                                    </p:set>
                                    <p:anim by="(-#ppt_w*2)" calcmode="lin" valueType="num">
                                      <p:cBhvr rctx="PPT">
                                        <p:cTn id="43" dur="500" autoRev="1" fill="hold">
                                          <p:stCondLst>
                                            <p:cond delay="0"/>
                                          </p:stCondLst>
                                        </p:cTn>
                                        <p:tgtEl>
                                          <p:spTgt spid="3">
                                            <p:txEl>
                                              <p:pRg st="3" end="3"/>
                                            </p:txEl>
                                          </p:spTgt>
                                        </p:tgtEl>
                                        <p:attrNameLst>
                                          <p:attrName>ppt_w</p:attrName>
                                        </p:attrNameLst>
                                      </p:cBhvr>
                                    </p:anim>
                                    <p:anim by="(#ppt_w*0.50)" calcmode="lin" valueType="num">
                                      <p:cBhvr>
                                        <p:cTn id="44" dur="500" decel="50000" autoRev="1" fill="hold">
                                          <p:stCondLst>
                                            <p:cond delay="0"/>
                                          </p:stCondLst>
                                        </p:cTn>
                                        <p:tgtEl>
                                          <p:spTgt spid="3">
                                            <p:txEl>
                                              <p:pRg st="3" end="3"/>
                                            </p:txEl>
                                          </p:spTgt>
                                        </p:tgtEl>
                                        <p:attrNameLst>
                                          <p:attrName>ppt_x</p:attrName>
                                        </p:attrNameLst>
                                      </p:cBhvr>
                                    </p:anim>
                                    <p:anim from="(-#ppt_h/2)" to="(#ppt_y)" calcmode="lin" valueType="num">
                                      <p:cBhvr>
                                        <p:cTn id="45" dur="1000" fill="hold">
                                          <p:stCondLst>
                                            <p:cond delay="0"/>
                                          </p:stCondLst>
                                        </p:cTn>
                                        <p:tgtEl>
                                          <p:spTgt spid="3">
                                            <p:txEl>
                                              <p:pRg st="3" end="3"/>
                                            </p:txEl>
                                          </p:spTgt>
                                        </p:tgtEl>
                                        <p:attrNameLst>
                                          <p:attrName>ppt_y</p:attrName>
                                        </p:attrNameLst>
                                      </p:cBhvr>
                                    </p:anim>
                                    <p:animRot by="21600000">
                                      <p:cBhvr>
                                        <p:cTn id="46" dur="1000" fill="hold">
                                          <p:stCondLst>
                                            <p:cond delay="0"/>
                                          </p:stCondLst>
                                        </p:cTn>
                                        <p:tgtEl>
                                          <p:spTgt spid="3">
                                            <p:txEl>
                                              <p:pRg st="3" end="3"/>
                                            </p:txEl>
                                          </p:spTgt>
                                        </p:tgtEl>
                                        <p:attrNameLst>
                                          <p:attrName>r</p:attrName>
                                        </p:attrNameLst>
                                      </p:cBhvr>
                                    </p:animRot>
                                  </p:childTnLst>
                                </p:cTn>
                              </p:par>
                              <p:par>
                                <p:cTn id="47" presetID="56" presetClass="entr" presetSubtype="0" fill="hold" nodeType="withEffect">
                                  <p:stCondLst>
                                    <p:cond delay="0"/>
                                  </p:stCondLst>
                                  <p:iterate type="lt">
                                    <p:tmPct val="10000"/>
                                  </p:iterate>
                                  <p:childTnLst>
                                    <p:set>
                                      <p:cBhvr>
                                        <p:cTn id="48" dur="1" fill="hold">
                                          <p:stCondLst>
                                            <p:cond delay="0"/>
                                          </p:stCondLst>
                                        </p:cTn>
                                        <p:tgtEl>
                                          <p:spTgt spid="3">
                                            <p:txEl>
                                              <p:pRg st="4" end="4"/>
                                            </p:txEl>
                                          </p:spTgt>
                                        </p:tgtEl>
                                        <p:attrNameLst>
                                          <p:attrName>style.visibility</p:attrName>
                                        </p:attrNameLst>
                                      </p:cBhvr>
                                      <p:to>
                                        <p:strVal val="visible"/>
                                      </p:to>
                                    </p:set>
                                    <p:anim by="(-#ppt_w*2)" calcmode="lin" valueType="num">
                                      <p:cBhvr rctx="PPT">
                                        <p:cTn id="49" dur="500" autoRev="1" fill="hold">
                                          <p:stCondLst>
                                            <p:cond delay="0"/>
                                          </p:stCondLst>
                                        </p:cTn>
                                        <p:tgtEl>
                                          <p:spTgt spid="3">
                                            <p:txEl>
                                              <p:pRg st="4" end="4"/>
                                            </p:txEl>
                                          </p:spTgt>
                                        </p:tgtEl>
                                        <p:attrNameLst>
                                          <p:attrName>ppt_w</p:attrName>
                                        </p:attrNameLst>
                                      </p:cBhvr>
                                    </p:anim>
                                    <p:anim by="(#ppt_w*0.50)" calcmode="lin" valueType="num">
                                      <p:cBhvr>
                                        <p:cTn id="50" dur="500" decel="50000" autoRev="1" fill="hold">
                                          <p:stCondLst>
                                            <p:cond delay="0"/>
                                          </p:stCondLst>
                                        </p:cTn>
                                        <p:tgtEl>
                                          <p:spTgt spid="3">
                                            <p:txEl>
                                              <p:pRg st="4" end="4"/>
                                            </p:txEl>
                                          </p:spTgt>
                                        </p:tgtEl>
                                        <p:attrNameLst>
                                          <p:attrName>ppt_x</p:attrName>
                                        </p:attrNameLst>
                                      </p:cBhvr>
                                    </p:anim>
                                    <p:anim from="(-#ppt_h/2)" to="(#ppt_y)" calcmode="lin" valueType="num">
                                      <p:cBhvr>
                                        <p:cTn id="51" dur="1000" fill="hold">
                                          <p:stCondLst>
                                            <p:cond delay="0"/>
                                          </p:stCondLst>
                                        </p:cTn>
                                        <p:tgtEl>
                                          <p:spTgt spid="3">
                                            <p:txEl>
                                              <p:pRg st="4" end="4"/>
                                            </p:txEl>
                                          </p:spTgt>
                                        </p:tgtEl>
                                        <p:attrNameLst>
                                          <p:attrName>ppt_y</p:attrName>
                                        </p:attrNameLst>
                                      </p:cBhvr>
                                    </p:anim>
                                    <p:animRot by="21600000">
                                      <p:cBhvr>
                                        <p:cTn id="52"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219200"/>
            <a:ext cx="3962400" cy="584775"/>
          </a:xfrm>
          <a:prstGeom prst="rect">
            <a:avLst/>
          </a:prstGeom>
        </p:spPr>
        <p:txBody>
          <a:bodyPr wrap="square">
            <a:spAutoFit/>
          </a:bodyPr>
          <a:lstStyle/>
          <a:p>
            <a:r>
              <a:rPr lang="bn-IN" sz="3200" dirty="0">
                <a:solidFill>
                  <a:schemeClr val="accent3">
                    <a:lumMod val="50000"/>
                  </a:schemeClr>
                </a:solidFill>
              </a:rPr>
              <a:t>এসো কিছু ছবি দেখি</a:t>
            </a:r>
            <a:endParaRPr lang="en-US" sz="3200" dirty="0">
              <a:solidFill>
                <a:schemeClr val="accent3">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8" y="2644876"/>
            <a:ext cx="2286001" cy="18323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91289"/>
            <a:ext cx="2305050" cy="178593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542037"/>
            <a:ext cx="2286000" cy="1935192"/>
          </a:xfrm>
          <a:prstGeom prst="rect">
            <a:avLst/>
          </a:prstGeom>
        </p:spPr>
      </p:pic>
    </p:spTree>
    <p:extLst>
      <p:ext uri="{BB962C8B-B14F-4D97-AF65-F5344CB8AC3E}">
        <p14:creationId xmlns:p14="http://schemas.microsoft.com/office/powerpoint/2010/main" val="35466154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3733800" cy="707886"/>
          </a:xfrm>
          <a:prstGeom prst="rect">
            <a:avLst/>
          </a:prstGeom>
        </p:spPr>
        <p:txBody>
          <a:bodyPr wrap="square">
            <a:spAutoFit/>
          </a:bodyPr>
          <a:lstStyle/>
          <a:p>
            <a:pPr algn="ctr"/>
            <a:r>
              <a:rPr lang="bn-IN" sz="4000" dirty="0">
                <a:solidFill>
                  <a:srgbClr val="002060"/>
                </a:solidFill>
              </a:rPr>
              <a:t>আজকের পাঠ</a:t>
            </a:r>
            <a:endParaRPr lang="en-US" sz="4000" dirty="0">
              <a:solidFill>
                <a:srgbClr val="002060"/>
              </a:solidFill>
            </a:endParaRPr>
          </a:p>
        </p:txBody>
      </p:sp>
      <p:sp>
        <p:nvSpPr>
          <p:cNvPr id="3" name="TextBox 2"/>
          <p:cNvSpPr txBox="1"/>
          <p:nvPr/>
        </p:nvSpPr>
        <p:spPr>
          <a:xfrm>
            <a:off x="3185160" y="3505199"/>
            <a:ext cx="2438400" cy="830997"/>
          </a:xfrm>
          <a:prstGeom prst="rect">
            <a:avLst/>
          </a:prstGeom>
          <a:noFill/>
        </p:spPr>
        <p:txBody>
          <a:bodyPr wrap="square" rtlCol="0">
            <a:spAutoFit/>
          </a:bodyPr>
          <a:lstStyle/>
          <a:p>
            <a:pPr algn="ctr"/>
            <a:r>
              <a:rPr lang="bn-IN" sz="4800" dirty="0" smtClean="0">
                <a:solidFill>
                  <a:schemeClr val="accent3">
                    <a:lumMod val="75000"/>
                  </a:schemeClr>
                </a:solidFill>
              </a:rPr>
              <a:t>বিপণন</a:t>
            </a:r>
            <a:endParaRPr lang="en-US" sz="4800" dirty="0">
              <a:solidFill>
                <a:schemeClr val="accent3">
                  <a:lumMod val="75000"/>
                </a:schemeClr>
              </a:solidFill>
            </a:endParaRPr>
          </a:p>
        </p:txBody>
      </p:sp>
    </p:spTree>
    <p:extLst>
      <p:ext uri="{BB962C8B-B14F-4D97-AF65-F5344CB8AC3E}">
        <p14:creationId xmlns:p14="http://schemas.microsoft.com/office/powerpoint/2010/main" val="3536459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167765"/>
            <a:ext cx="6629400" cy="5262979"/>
          </a:xfrm>
          <a:prstGeom prst="rect">
            <a:avLst/>
          </a:prstGeom>
          <a:noFill/>
        </p:spPr>
        <p:txBody>
          <a:bodyPr wrap="square" rtlCol="0">
            <a:spAutoFit/>
          </a:bodyPr>
          <a:lstStyle/>
          <a:p>
            <a:pPr algn="just"/>
            <a:r>
              <a:rPr lang="bn-IN" sz="2400" dirty="0" smtClean="0">
                <a:solidFill>
                  <a:schemeClr val="accent3">
                    <a:lumMod val="50000"/>
                  </a:schemeClr>
                </a:solidFill>
              </a:rPr>
              <a:t> </a:t>
            </a:r>
            <a:r>
              <a:rPr lang="bn-IN" sz="2800" dirty="0" smtClean="0">
                <a:solidFill>
                  <a:srgbClr val="002060"/>
                </a:solidFill>
              </a:rPr>
              <a:t>এই </a:t>
            </a:r>
            <a:r>
              <a:rPr lang="en-US" sz="2800" dirty="0" err="1" smtClean="0">
                <a:solidFill>
                  <a:srgbClr val="002060"/>
                </a:solidFill>
              </a:rPr>
              <a:t>পাঠ</a:t>
            </a:r>
            <a:r>
              <a:rPr lang="en-US" sz="2800" dirty="0" smtClean="0">
                <a:solidFill>
                  <a:srgbClr val="002060"/>
                </a:solidFill>
              </a:rPr>
              <a:t> </a:t>
            </a:r>
            <a:r>
              <a:rPr lang="en-US" sz="2800" dirty="0" err="1">
                <a:solidFill>
                  <a:srgbClr val="002060"/>
                </a:solidFill>
              </a:rPr>
              <a:t>থেকে</a:t>
            </a:r>
            <a:r>
              <a:rPr lang="en-US" sz="2800" dirty="0">
                <a:solidFill>
                  <a:srgbClr val="002060"/>
                </a:solidFill>
              </a:rPr>
              <a:t> </a:t>
            </a:r>
            <a:r>
              <a:rPr lang="en-US" sz="2800" dirty="0" err="1" smtClean="0">
                <a:solidFill>
                  <a:srgbClr val="002060"/>
                </a:solidFill>
              </a:rPr>
              <a:t>শিক্ষার্থীরা</a:t>
            </a:r>
            <a:r>
              <a:rPr lang="en-US" sz="2800" dirty="0" smtClean="0">
                <a:solidFill>
                  <a:srgbClr val="002060"/>
                </a:solidFill>
              </a:rPr>
              <a:t>-</a:t>
            </a:r>
            <a:endParaRPr lang="bn-IN" sz="2800" dirty="0" smtClean="0">
              <a:solidFill>
                <a:srgbClr val="002060"/>
              </a:solidFill>
            </a:endParaRPr>
          </a:p>
          <a:p>
            <a:pPr algn="just"/>
            <a:r>
              <a:rPr lang="bn-IN" sz="2800" dirty="0" smtClean="0">
                <a:solidFill>
                  <a:srgbClr val="002060"/>
                </a:solidFill>
              </a:rPr>
              <a:t>*বিপণনের ধারণা বর্ণনা করতে পারবে।</a:t>
            </a:r>
          </a:p>
          <a:p>
            <a:pPr algn="just"/>
            <a:r>
              <a:rPr lang="bn-IN" sz="2800" dirty="0" smtClean="0">
                <a:solidFill>
                  <a:srgbClr val="002060"/>
                </a:solidFill>
              </a:rPr>
              <a:t>*বিপণনের কার্যাবলি ব্যাখ্যা করতে পারবে।</a:t>
            </a:r>
          </a:p>
          <a:p>
            <a:pPr algn="just"/>
            <a:r>
              <a:rPr lang="bn-IN" sz="2800" dirty="0" smtClean="0">
                <a:solidFill>
                  <a:srgbClr val="002060"/>
                </a:solidFill>
              </a:rPr>
              <a:t>*বণ্টনপ্রণালীর ধারণা ও প্রকারভেদ </a:t>
            </a:r>
            <a:r>
              <a:rPr lang="bn-IN" sz="2800" dirty="0">
                <a:solidFill>
                  <a:srgbClr val="002060"/>
                </a:solidFill>
              </a:rPr>
              <a:t>বর্ণনা    </a:t>
            </a:r>
            <a:endParaRPr lang="bn-IN" sz="2800" dirty="0" smtClean="0">
              <a:solidFill>
                <a:srgbClr val="002060"/>
              </a:solidFill>
            </a:endParaRPr>
          </a:p>
          <a:p>
            <a:pPr algn="just"/>
            <a:r>
              <a:rPr lang="bn-IN" sz="2800" dirty="0" smtClean="0">
                <a:solidFill>
                  <a:srgbClr val="002060"/>
                </a:solidFill>
              </a:rPr>
              <a:t> করতে পারবে।</a:t>
            </a:r>
          </a:p>
          <a:p>
            <a:pPr algn="just"/>
            <a:r>
              <a:rPr lang="bn-IN" sz="2800" dirty="0" smtClean="0">
                <a:solidFill>
                  <a:srgbClr val="002060"/>
                </a:solidFill>
              </a:rPr>
              <a:t>*বিজ্ঞাপনের ধারণা ও গুরুত্ব ব্যখ্যা করতে</a:t>
            </a:r>
          </a:p>
          <a:p>
            <a:pPr algn="just"/>
            <a:r>
              <a:rPr lang="bn-IN" sz="2800" dirty="0" smtClean="0">
                <a:solidFill>
                  <a:srgbClr val="002060"/>
                </a:solidFill>
              </a:rPr>
              <a:t>  পারবে।</a:t>
            </a:r>
            <a:endParaRPr lang="bn-IN" sz="2800" dirty="0">
              <a:solidFill>
                <a:srgbClr val="002060"/>
              </a:solidFill>
            </a:endParaRPr>
          </a:p>
          <a:p>
            <a:pPr algn="just"/>
            <a:r>
              <a:rPr lang="bn-IN" sz="2800" dirty="0" smtClean="0">
                <a:solidFill>
                  <a:srgbClr val="002060"/>
                </a:solidFill>
              </a:rPr>
              <a:t>*বিজ্ঞাপণের বিভিন্ন মাধ্যম ও কার্যাবলি</a:t>
            </a:r>
          </a:p>
          <a:p>
            <a:pPr algn="just"/>
            <a:r>
              <a:rPr lang="bn-IN" sz="2800" dirty="0" smtClean="0">
                <a:solidFill>
                  <a:srgbClr val="002060"/>
                </a:solidFill>
              </a:rPr>
              <a:t>  ব্যাখ্যা করতে পারবে।</a:t>
            </a:r>
          </a:p>
          <a:p>
            <a:pPr algn="just"/>
            <a:r>
              <a:rPr lang="bn-IN" sz="2800" dirty="0" smtClean="0">
                <a:solidFill>
                  <a:srgbClr val="002060"/>
                </a:solidFill>
              </a:rPr>
              <a:t>*বিক্রয়িকতার ধারণা বর্ণনা করতে পারবে।</a:t>
            </a:r>
          </a:p>
          <a:p>
            <a:pPr algn="just"/>
            <a:r>
              <a:rPr lang="bn-IN" sz="2800" dirty="0" smtClean="0">
                <a:solidFill>
                  <a:srgbClr val="002060"/>
                </a:solidFill>
              </a:rPr>
              <a:t>*আদর্শ বিক্রয়কর্মীর গুণাবলি বর্ণনা করতে </a:t>
            </a:r>
          </a:p>
          <a:p>
            <a:pPr algn="just"/>
            <a:r>
              <a:rPr lang="bn-IN" sz="2800" dirty="0">
                <a:solidFill>
                  <a:srgbClr val="002060"/>
                </a:solidFill>
              </a:rPr>
              <a:t> </a:t>
            </a:r>
            <a:r>
              <a:rPr lang="bn-IN" sz="2800" dirty="0" smtClean="0">
                <a:solidFill>
                  <a:srgbClr val="002060"/>
                </a:solidFill>
              </a:rPr>
              <a:t> পারবে। </a:t>
            </a:r>
            <a:endParaRPr lang="en-US" sz="2800" dirty="0">
              <a:solidFill>
                <a:srgbClr val="002060"/>
              </a:solidFill>
            </a:endParaRPr>
          </a:p>
        </p:txBody>
      </p:sp>
      <p:sp>
        <p:nvSpPr>
          <p:cNvPr id="3" name="TextBox 2"/>
          <p:cNvSpPr txBox="1"/>
          <p:nvPr/>
        </p:nvSpPr>
        <p:spPr>
          <a:xfrm>
            <a:off x="2667000" y="381000"/>
            <a:ext cx="2819400" cy="984885"/>
          </a:xfrm>
          <a:prstGeom prst="rect">
            <a:avLst/>
          </a:prstGeom>
          <a:noFill/>
        </p:spPr>
        <p:txBody>
          <a:bodyPr wrap="square" rtlCol="0">
            <a:spAutoFit/>
          </a:bodyPr>
          <a:lstStyle/>
          <a:p>
            <a:pPr algn="ctr"/>
            <a:r>
              <a:rPr lang="bn-IN" sz="4000" dirty="0" smtClean="0">
                <a:solidFill>
                  <a:srgbClr val="002060"/>
                </a:solidFill>
              </a:rPr>
              <a:t>শিখন </a:t>
            </a:r>
            <a:r>
              <a:rPr lang="bn-IN" sz="4000" dirty="0">
                <a:solidFill>
                  <a:srgbClr val="002060"/>
                </a:solidFill>
              </a:rPr>
              <a:t>ফল</a:t>
            </a:r>
            <a:endParaRPr lang="en-US" sz="4000" dirty="0">
              <a:solidFill>
                <a:srgbClr val="002060"/>
              </a:solidFill>
            </a:endParaRPr>
          </a:p>
          <a:p>
            <a:endParaRPr lang="en-US" dirty="0"/>
          </a:p>
        </p:txBody>
      </p:sp>
    </p:spTree>
    <p:extLst>
      <p:ext uri="{BB962C8B-B14F-4D97-AF65-F5344CB8AC3E}">
        <p14:creationId xmlns:p14="http://schemas.microsoft.com/office/powerpoint/2010/main" val="17670708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p:cTn id="33"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p:cTn id="42"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p:cTn id="51"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53"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nodeType="clickEffect">
                                  <p:stCondLst>
                                    <p:cond delay="0"/>
                                  </p:stCondLst>
                                  <p:iterate type="lt">
                                    <p:tmPct val="10000"/>
                                  </p:iterate>
                                  <p:childTnLst>
                                    <p:set>
                                      <p:cBhvr>
                                        <p:cTn id="59" dur="1" fill="hold">
                                          <p:stCondLst>
                                            <p:cond delay="0"/>
                                          </p:stCondLst>
                                        </p:cTn>
                                        <p:tgtEl>
                                          <p:spTgt spid="2">
                                            <p:txEl>
                                              <p:pRg st="5" end="5"/>
                                            </p:txEl>
                                          </p:spTgt>
                                        </p:tgtEl>
                                        <p:attrNameLst>
                                          <p:attrName>style.visibility</p:attrName>
                                        </p:attrNameLst>
                                      </p:cBhvr>
                                      <p:to>
                                        <p:strVal val="visible"/>
                                      </p:to>
                                    </p:set>
                                    <p:anim calcmode="lin" valueType="num">
                                      <p:cBhvr>
                                        <p:cTn id="60"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62"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nodeType="clickEffect">
                                  <p:stCondLst>
                                    <p:cond delay="0"/>
                                  </p:stCondLst>
                                  <p:iterate type="lt">
                                    <p:tmPct val="10000"/>
                                  </p:iterate>
                                  <p:childTnLst>
                                    <p:set>
                                      <p:cBhvr>
                                        <p:cTn id="68" dur="1" fill="hold">
                                          <p:stCondLst>
                                            <p:cond delay="0"/>
                                          </p:stCondLst>
                                        </p:cTn>
                                        <p:tgtEl>
                                          <p:spTgt spid="2">
                                            <p:txEl>
                                              <p:pRg st="6" end="6"/>
                                            </p:txEl>
                                          </p:spTgt>
                                        </p:tgtEl>
                                        <p:attrNameLst>
                                          <p:attrName>style.visibility</p:attrName>
                                        </p:attrNameLst>
                                      </p:cBhvr>
                                      <p:to>
                                        <p:strVal val="visible"/>
                                      </p:to>
                                    </p:set>
                                    <p:anim calcmode="lin" valueType="num">
                                      <p:cBhvr>
                                        <p:cTn id="69"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71"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nodeType="clickEffect">
                                  <p:stCondLst>
                                    <p:cond delay="0"/>
                                  </p:stCondLst>
                                  <p:iterate type="lt">
                                    <p:tmPct val="10000"/>
                                  </p:iterate>
                                  <p:childTnLst>
                                    <p:set>
                                      <p:cBhvr>
                                        <p:cTn id="77" dur="1" fill="hold">
                                          <p:stCondLst>
                                            <p:cond delay="0"/>
                                          </p:stCondLst>
                                        </p:cTn>
                                        <p:tgtEl>
                                          <p:spTgt spid="2">
                                            <p:txEl>
                                              <p:pRg st="7" end="7"/>
                                            </p:txEl>
                                          </p:spTgt>
                                        </p:tgtEl>
                                        <p:attrNameLst>
                                          <p:attrName>style.visibility</p:attrName>
                                        </p:attrNameLst>
                                      </p:cBhvr>
                                      <p:to>
                                        <p:strVal val="visible"/>
                                      </p:to>
                                    </p:set>
                                    <p:anim calcmode="lin" valueType="num">
                                      <p:cBhvr>
                                        <p:cTn id="78" dur="50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80" dur="50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nodeType="clickEffect">
                                  <p:stCondLst>
                                    <p:cond delay="0"/>
                                  </p:stCondLst>
                                  <p:iterate type="lt">
                                    <p:tmPct val="10000"/>
                                  </p:iterate>
                                  <p:childTnLst>
                                    <p:set>
                                      <p:cBhvr>
                                        <p:cTn id="86" dur="1" fill="hold">
                                          <p:stCondLst>
                                            <p:cond delay="0"/>
                                          </p:stCondLst>
                                        </p:cTn>
                                        <p:tgtEl>
                                          <p:spTgt spid="2">
                                            <p:txEl>
                                              <p:pRg st="8" end="8"/>
                                            </p:txEl>
                                          </p:spTgt>
                                        </p:tgtEl>
                                        <p:attrNameLst>
                                          <p:attrName>style.visibility</p:attrName>
                                        </p:attrNameLst>
                                      </p:cBhvr>
                                      <p:to>
                                        <p:strVal val="visible"/>
                                      </p:to>
                                    </p:set>
                                    <p:anim calcmode="lin" valueType="num">
                                      <p:cBhvr>
                                        <p:cTn id="87"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89"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
                                            <p:txEl>
                                              <p:pRg st="8" end="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41" presetClass="entr" presetSubtype="0" fill="hold" nodeType="clickEffect">
                                  <p:stCondLst>
                                    <p:cond delay="0"/>
                                  </p:stCondLst>
                                  <p:iterate type="lt">
                                    <p:tmPct val="10000"/>
                                  </p:iterate>
                                  <p:childTnLst>
                                    <p:set>
                                      <p:cBhvr>
                                        <p:cTn id="95" dur="1" fill="hold">
                                          <p:stCondLst>
                                            <p:cond delay="0"/>
                                          </p:stCondLst>
                                        </p:cTn>
                                        <p:tgtEl>
                                          <p:spTgt spid="2">
                                            <p:txEl>
                                              <p:pRg st="9" end="9"/>
                                            </p:txEl>
                                          </p:spTgt>
                                        </p:tgtEl>
                                        <p:attrNameLst>
                                          <p:attrName>style.visibility</p:attrName>
                                        </p:attrNameLst>
                                      </p:cBhvr>
                                      <p:to>
                                        <p:strVal val="visible"/>
                                      </p:to>
                                    </p:set>
                                    <p:anim calcmode="lin" valueType="num">
                                      <p:cBhvr>
                                        <p:cTn id="96" dur="50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98" dur="50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
                                            <p:txEl>
                                              <p:pRg st="9" end="9"/>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41" presetClass="entr" presetSubtype="0" fill="hold" nodeType="clickEffect">
                                  <p:stCondLst>
                                    <p:cond delay="0"/>
                                  </p:stCondLst>
                                  <p:iterate type="lt">
                                    <p:tmPct val="10000"/>
                                  </p:iterate>
                                  <p:childTnLst>
                                    <p:set>
                                      <p:cBhvr>
                                        <p:cTn id="104" dur="1" fill="hold">
                                          <p:stCondLst>
                                            <p:cond delay="0"/>
                                          </p:stCondLst>
                                        </p:cTn>
                                        <p:tgtEl>
                                          <p:spTgt spid="2">
                                            <p:txEl>
                                              <p:pRg st="10" end="10"/>
                                            </p:txEl>
                                          </p:spTgt>
                                        </p:tgtEl>
                                        <p:attrNameLst>
                                          <p:attrName>style.visibility</p:attrName>
                                        </p:attrNameLst>
                                      </p:cBhvr>
                                      <p:to>
                                        <p:strVal val="visible"/>
                                      </p:to>
                                    </p:set>
                                    <p:anim calcmode="lin" valueType="num">
                                      <p:cBhvr>
                                        <p:cTn id="105" dur="500" fill="hold"/>
                                        <p:tgtEl>
                                          <p:spTgt spid="2">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
                                            <p:txEl>
                                              <p:pRg st="10" end="10"/>
                                            </p:txEl>
                                          </p:spTgt>
                                        </p:tgtEl>
                                        <p:attrNameLst>
                                          <p:attrName>ppt_y</p:attrName>
                                        </p:attrNameLst>
                                      </p:cBhvr>
                                      <p:tavLst>
                                        <p:tav tm="0">
                                          <p:val>
                                            <p:strVal val="#ppt_y"/>
                                          </p:val>
                                        </p:tav>
                                        <p:tav tm="100000">
                                          <p:val>
                                            <p:strVal val="#ppt_y"/>
                                          </p:val>
                                        </p:tav>
                                      </p:tavLst>
                                    </p:anim>
                                    <p:anim calcmode="lin" valueType="num">
                                      <p:cBhvr>
                                        <p:cTn id="107" dur="500" fill="hold"/>
                                        <p:tgtEl>
                                          <p:spTgt spid="2">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
                                            <p:txEl>
                                              <p:pRg st="10" end="1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41" presetClass="entr" presetSubtype="0" fill="hold" nodeType="clickEffect">
                                  <p:stCondLst>
                                    <p:cond delay="0"/>
                                  </p:stCondLst>
                                  <p:iterate type="lt">
                                    <p:tmPct val="10000"/>
                                  </p:iterate>
                                  <p:childTnLst>
                                    <p:set>
                                      <p:cBhvr>
                                        <p:cTn id="113" dur="1" fill="hold">
                                          <p:stCondLst>
                                            <p:cond delay="0"/>
                                          </p:stCondLst>
                                        </p:cTn>
                                        <p:tgtEl>
                                          <p:spTgt spid="2">
                                            <p:txEl>
                                              <p:pRg st="11" end="11"/>
                                            </p:txEl>
                                          </p:spTgt>
                                        </p:tgtEl>
                                        <p:attrNameLst>
                                          <p:attrName>style.visibility</p:attrName>
                                        </p:attrNameLst>
                                      </p:cBhvr>
                                      <p:to>
                                        <p:strVal val="visible"/>
                                      </p:to>
                                    </p:set>
                                    <p:anim calcmode="lin" valueType="num">
                                      <p:cBhvr>
                                        <p:cTn id="114" dur="500" fill="hold"/>
                                        <p:tgtEl>
                                          <p:spTgt spid="2">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2">
                                            <p:txEl>
                                              <p:pRg st="11" end="11"/>
                                            </p:txEl>
                                          </p:spTgt>
                                        </p:tgtEl>
                                        <p:attrNameLst>
                                          <p:attrName>ppt_y</p:attrName>
                                        </p:attrNameLst>
                                      </p:cBhvr>
                                      <p:tavLst>
                                        <p:tav tm="0">
                                          <p:val>
                                            <p:strVal val="#ppt_y"/>
                                          </p:val>
                                        </p:tav>
                                        <p:tav tm="100000">
                                          <p:val>
                                            <p:strVal val="#ppt_y"/>
                                          </p:val>
                                        </p:tav>
                                      </p:tavLst>
                                    </p:anim>
                                    <p:anim calcmode="lin" valueType="num">
                                      <p:cBhvr>
                                        <p:cTn id="116" dur="500" fill="hold"/>
                                        <p:tgtEl>
                                          <p:spTgt spid="2">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2">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608767"/>
            <a:ext cx="3276600" cy="646331"/>
          </a:xfrm>
          <a:prstGeom prst="rect">
            <a:avLst/>
          </a:prstGeom>
          <a:noFill/>
        </p:spPr>
        <p:txBody>
          <a:bodyPr wrap="square" rtlCol="0">
            <a:spAutoFit/>
          </a:bodyPr>
          <a:lstStyle/>
          <a:p>
            <a:r>
              <a:rPr lang="bn-IN" sz="3600" dirty="0" smtClean="0">
                <a:solidFill>
                  <a:schemeClr val="accent4">
                    <a:lumMod val="50000"/>
                  </a:schemeClr>
                </a:solidFill>
              </a:rPr>
              <a:t>বিপণনের ধারণা</a:t>
            </a:r>
            <a:endParaRPr lang="en-US" sz="3600" dirty="0">
              <a:solidFill>
                <a:schemeClr val="accent4">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358772"/>
            <a:ext cx="2133600" cy="1335702"/>
          </a:xfrm>
          <a:prstGeom prst="rect">
            <a:avLst/>
          </a:prstGeom>
        </p:spPr>
      </p:pic>
      <p:sp>
        <p:nvSpPr>
          <p:cNvPr id="8" name="TextBox 7"/>
          <p:cNvSpPr txBox="1"/>
          <p:nvPr/>
        </p:nvSpPr>
        <p:spPr>
          <a:xfrm>
            <a:off x="1295400" y="2948404"/>
            <a:ext cx="7239000" cy="2308324"/>
          </a:xfrm>
          <a:prstGeom prst="rect">
            <a:avLst/>
          </a:prstGeom>
          <a:noFill/>
        </p:spPr>
        <p:txBody>
          <a:bodyPr wrap="square" rtlCol="0">
            <a:spAutoFit/>
          </a:bodyPr>
          <a:lstStyle/>
          <a:p>
            <a:pPr algn="just"/>
            <a:r>
              <a:rPr lang="bn-IN" sz="2400" dirty="0">
                <a:solidFill>
                  <a:schemeClr val="accent4">
                    <a:lumMod val="50000"/>
                  </a:schemeClr>
                </a:solidFill>
              </a:rPr>
              <a:t>বিপণনের </a:t>
            </a:r>
            <a:r>
              <a:rPr lang="bn-IN" sz="2400" dirty="0" smtClean="0">
                <a:solidFill>
                  <a:schemeClr val="accent4">
                    <a:lumMod val="50000"/>
                  </a:schemeClr>
                </a:solidFill>
              </a:rPr>
              <a:t>ধারণাঃপণ্যদ্রব্য বা সেবা সামগ্রী উৎপাদনকারী থেকে ভোক্তা বা ব্যবহারকারীর কাছে পৌছে দেওয়া পর্যন্ত সব কাজ হলো বিপণন বা বাজারজাতকরণ।এর মধ্যমে ক্রেতা ও ভোক্তারা মানসম্মত পণ্য বা সেবা পেয়ে থাকে। আর বিপণনের উন্ন্যনের সাথে শিল্প,বানিজ্য,ও সেবার বিভিন্ন ক্ষেত্রে কর্মসংস্থানের সুযোগ তৈরি হয়</a:t>
            </a:r>
            <a:endParaRPr lang="en-US" sz="2400" dirty="0">
              <a:solidFill>
                <a:schemeClr val="accent4">
                  <a:lumMod val="50000"/>
                </a:schemeClr>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358772"/>
            <a:ext cx="2381250" cy="13357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1358772"/>
            <a:ext cx="2133600" cy="1335702"/>
          </a:xfrm>
          <a:prstGeom prst="rect">
            <a:avLst/>
          </a:prstGeom>
        </p:spPr>
      </p:pic>
    </p:spTree>
    <p:extLst>
      <p:ext uri="{BB962C8B-B14F-4D97-AF65-F5344CB8AC3E}">
        <p14:creationId xmlns:p14="http://schemas.microsoft.com/office/powerpoint/2010/main" val="29478803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84849"/>
            <a:ext cx="3200400" cy="584775"/>
          </a:xfrm>
          <a:prstGeom prst="rect">
            <a:avLst/>
          </a:prstGeom>
          <a:noFill/>
        </p:spPr>
        <p:txBody>
          <a:bodyPr wrap="square" rtlCol="0">
            <a:spAutoFit/>
          </a:bodyPr>
          <a:lstStyle/>
          <a:p>
            <a:pPr algn="ctr"/>
            <a:r>
              <a:rPr lang="bn-IN" sz="3200" dirty="0" smtClean="0"/>
              <a:t>বিপণন কার্যাবলি</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069624"/>
            <a:ext cx="6477000" cy="3426176"/>
          </a:xfrm>
          <a:prstGeom prst="rect">
            <a:avLst/>
          </a:prstGeom>
        </p:spPr>
      </p:pic>
      <p:sp>
        <p:nvSpPr>
          <p:cNvPr id="8" name="TextBox 7"/>
          <p:cNvSpPr txBox="1"/>
          <p:nvPr/>
        </p:nvSpPr>
        <p:spPr>
          <a:xfrm>
            <a:off x="914400" y="4572000"/>
            <a:ext cx="7391400" cy="1569660"/>
          </a:xfrm>
          <a:prstGeom prst="rect">
            <a:avLst/>
          </a:prstGeom>
          <a:noFill/>
        </p:spPr>
        <p:txBody>
          <a:bodyPr wrap="square" rtlCol="0">
            <a:spAutoFit/>
          </a:bodyPr>
          <a:lstStyle/>
          <a:p>
            <a:pPr algn="just"/>
            <a:r>
              <a:rPr lang="bn-IN" sz="2400" dirty="0" smtClean="0"/>
              <a:t>বিপণন উৎপাদনকারীও ভোক্তার মধ্যে সেতুবন্ধন হিসেবে  কাজ করে। এর মাধ্যমে পণ্য ও সেবার মালিকানাগত স্থান- গত ও সময়গত উপযোগ তৈরি হয়। ক্রয়,বিক্রয়,পরিবহন, গুদামজাতকরণ,প্রমতিকরণ প্রভৃতি বিপণনের জার্যাবলি।</a:t>
            </a:r>
            <a:endParaRPr lang="en-US" sz="2400" dirty="0"/>
          </a:p>
        </p:txBody>
      </p:sp>
    </p:spTree>
    <p:extLst>
      <p:ext uri="{BB962C8B-B14F-4D97-AF65-F5344CB8AC3E}">
        <p14:creationId xmlns:p14="http://schemas.microsoft.com/office/powerpoint/2010/main" val="5570755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533400"/>
            <a:ext cx="6705600" cy="800219"/>
          </a:xfrm>
          <a:prstGeom prst="rect">
            <a:avLst/>
          </a:prstGeom>
          <a:noFill/>
        </p:spPr>
        <p:txBody>
          <a:bodyPr wrap="square" rtlCol="0">
            <a:spAutoFit/>
          </a:bodyPr>
          <a:lstStyle/>
          <a:p>
            <a:pPr algn="just"/>
            <a:r>
              <a:rPr lang="bn-IN" sz="2800" dirty="0">
                <a:solidFill>
                  <a:srgbClr val="002060"/>
                </a:solidFill>
              </a:rPr>
              <a:t>বণ্টনপ্রণালীর ধারণা ও </a:t>
            </a:r>
            <a:r>
              <a:rPr lang="bn-IN" sz="2800" dirty="0" smtClean="0">
                <a:solidFill>
                  <a:srgbClr val="002060"/>
                </a:solidFill>
              </a:rPr>
              <a:t>প্রকারভেদের বর্ণনা</a:t>
            </a:r>
            <a:endParaRPr lang="bn-IN" sz="2800" dirty="0">
              <a:solidFill>
                <a:srgbClr val="002060"/>
              </a:solidFill>
            </a:endParaRPr>
          </a:p>
          <a:p>
            <a:pPr algn="just"/>
            <a:r>
              <a:rPr lang="bn-IN" dirty="0">
                <a:solidFill>
                  <a:srgbClr val="002060"/>
                </a:solidFill>
              </a:rPr>
              <a:t>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66800"/>
            <a:ext cx="2419350" cy="14058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047750"/>
            <a:ext cx="2286000" cy="14249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50" y="1143000"/>
            <a:ext cx="2343150" cy="1424940"/>
          </a:xfrm>
          <a:prstGeom prst="rect">
            <a:avLst/>
          </a:prstGeom>
        </p:spPr>
      </p:pic>
      <p:sp>
        <p:nvSpPr>
          <p:cNvPr id="4" name="TextBox 3"/>
          <p:cNvSpPr txBox="1"/>
          <p:nvPr/>
        </p:nvSpPr>
        <p:spPr>
          <a:xfrm>
            <a:off x="489585" y="2819400"/>
            <a:ext cx="7848600" cy="3046988"/>
          </a:xfrm>
          <a:prstGeom prst="rect">
            <a:avLst/>
          </a:prstGeom>
          <a:noFill/>
        </p:spPr>
        <p:txBody>
          <a:bodyPr wrap="square" rtlCol="0">
            <a:spAutoFit/>
          </a:bodyPr>
          <a:lstStyle/>
          <a:p>
            <a:pPr algn="just"/>
            <a:r>
              <a:rPr lang="bn-IN" sz="2400" dirty="0" smtClean="0">
                <a:solidFill>
                  <a:srgbClr val="002060"/>
                </a:solidFill>
              </a:rPr>
              <a:t>পণ্য বা সেবা উৎপাদনকারী থেকে প্রকৃত ভোক্তা বা ব্যবহার কারীর হাতে পৌছানোর প্রক্রিয়া হলো বণ্টন প্রণালি।মূলত পণ্য বা সেবার ধরন ও বৈশিষ্ট্যের ওপর বণ্টন প্রণালির ধরন নির্ভর করে।সরাসরি ভোক্তার কাছে বিক্রয়,খুচরা ব্যবসায়ীর মাধ্যমে বিক্রয়,পাইকার ও খুচরা ব্যবসায়ীর মাধ্যমে বিক্রয়, প্রতিনিধি বা এজেন্টের মাধ্যমে বিক্রয়,প্রতিনিধি ও খুচরা বিক্রেতার মাধ্যমে বিক্রয়-এগুলো পণ্যেরর বিভিন্ন বণ্টন</a:t>
            </a:r>
            <a:r>
              <a:rPr lang="bn-IN" sz="2400" dirty="0" smtClean="0"/>
              <a:t> </a:t>
            </a:r>
            <a:r>
              <a:rPr lang="bn-IN" sz="2400" dirty="0" smtClean="0">
                <a:solidFill>
                  <a:srgbClr val="002060"/>
                </a:solidFill>
              </a:rPr>
              <a:t>প্রণালি।  </a:t>
            </a:r>
            <a:endParaRPr lang="en-US" sz="2800" dirty="0">
              <a:solidFill>
                <a:srgbClr val="002060"/>
              </a:solidFill>
            </a:endParaRPr>
          </a:p>
        </p:txBody>
      </p:sp>
    </p:spTree>
    <p:extLst>
      <p:ext uri="{BB962C8B-B14F-4D97-AF65-F5344CB8AC3E}">
        <p14:creationId xmlns:p14="http://schemas.microsoft.com/office/powerpoint/2010/main" val="28091747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p:cTn id="36"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469</TotalTime>
  <Words>516</Words>
  <Application>Microsoft Office PowerPoint</Application>
  <PresentationFormat>On-screen Show (4:3)</PresentationFormat>
  <Paragraphs>70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MAINUL ISLAM</dc:creator>
  <cp:lastModifiedBy>MAINUL ISLAM</cp:lastModifiedBy>
  <cp:revision>83</cp:revision>
  <dcterms:created xsi:type="dcterms:W3CDTF">2006-08-16T00:00:00Z</dcterms:created>
  <dcterms:modified xsi:type="dcterms:W3CDTF">2020-11-25T02:06:34Z</dcterms:modified>
</cp:coreProperties>
</file>