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notesMasterIdLst>
    <p:notesMasterId r:id="rId19"/>
  </p:notesMasterIdLst>
  <p:sldIdLst>
    <p:sldId id="287" r:id="rId2"/>
    <p:sldId id="275" r:id="rId3"/>
    <p:sldId id="276" r:id="rId4"/>
    <p:sldId id="277" r:id="rId5"/>
    <p:sldId id="285" r:id="rId6"/>
    <p:sldId id="279" r:id="rId7"/>
    <p:sldId id="273" r:id="rId8"/>
    <p:sldId id="289" r:id="rId9"/>
    <p:sldId id="278" r:id="rId10"/>
    <p:sldId id="283" r:id="rId11"/>
    <p:sldId id="280" r:id="rId12"/>
    <p:sldId id="281" r:id="rId13"/>
    <p:sldId id="286" r:id="rId14"/>
    <p:sldId id="263" r:id="rId15"/>
    <p:sldId id="267" r:id="rId16"/>
    <p:sldId id="270"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845"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FF1DD-AFBA-4D73-B0A9-45BF15BCF57C}" type="datetimeFigureOut">
              <a:rPr lang="en-US" smtClean="0"/>
              <a:t>11/23/2020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0296D-B25A-4652-94E3-5FB2D02DF3EB}" type="slidenum">
              <a:rPr lang="en-US" smtClean="0"/>
              <a:t>‹#›</a:t>
            </a:fld>
            <a:endParaRPr lang="en-US"/>
          </a:p>
        </p:txBody>
      </p:sp>
    </p:spTree>
    <p:extLst>
      <p:ext uri="{BB962C8B-B14F-4D97-AF65-F5344CB8AC3E}">
        <p14:creationId xmlns:p14="http://schemas.microsoft.com/office/powerpoint/2010/main" val="349942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0296D-B25A-4652-94E3-5FB2D02DF3EB}" type="slidenum">
              <a:rPr lang="en-US" smtClean="0"/>
              <a:t>5</a:t>
            </a:fld>
            <a:endParaRPr lang="en-US"/>
          </a:p>
        </p:txBody>
      </p:sp>
    </p:spTree>
    <p:extLst>
      <p:ext uri="{BB962C8B-B14F-4D97-AF65-F5344CB8AC3E}">
        <p14:creationId xmlns:p14="http://schemas.microsoft.com/office/powerpoint/2010/main" val="4143650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17B2A-8B2A-4718-8523-941D82B3E95E}" type="slidenum">
              <a:rPr lang="en-US" smtClean="0"/>
              <a:pPr/>
              <a:t>‹#›</a:t>
            </a:fld>
            <a:endParaRPr lang="en-US"/>
          </a:p>
        </p:txBody>
      </p:sp>
    </p:spTree>
    <p:extLst>
      <p:ext uri="{BB962C8B-B14F-4D97-AF65-F5344CB8AC3E}">
        <p14:creationId xmlns:p14="http://schemas.microsoft.com/office/powerpoint/2010/main" val="377051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17B2A-8B2A-4718-8523-941D82B3E95E}" type="slidenum">
              <a:rPr lang="en-US" smtClean="0"/>
              <a:pPr/>
              <a:t>‹#›</a:t>
            </a:fld>
            <a:endParaRPr lang="en-US"/>
          </a:p>
        </p:txBody>
      </p:sp>
    </p:spTree>
    <p:extLst>
      <p:ext uri="{BB962C8B-B14F-4D97-AF65-F5344CB8AC3E}">
        <p14:creationId xmlns:p14="http://schemas.microsoft.com/office/powerpoint/2010/main" val="290654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17B2A-8B2A-4718-8523-941D82B3E95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2646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17B2A-8B2A-4718-8523-941D82B3E95E}" type="slidenum">
              <a:rPr lang="en-US" smtClean="0"/>
              <a:pPr/>
              <a:t>‹#›</a:t>
            </a:fld>
            <a:endParaRPr lang="en-US"/>
          </a:p>
        </p:txBody>
      </p:sp>
    </p:spTree>
    <p:extLst>
      <p:ext uri="{BB962C8B-B14F-4D97-AF65-F5344CB8AC3E}">
        <p14:creationId xmlns:p14="http://schemas.microsoft.com/office/powerpoint/2010/main" val="3585238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17B2A-8B2A-4718-8523-941D82B3E95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4547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17B2A-8B2A-4718-8523-941D82B3E95E}" type="slidenum">
              <a:rPr lang="en-US" smtClean="0"/>
              <a:pPr/>
              <a:t>‹#›</a:t>
            </a:fld>
            <a:endParaRPr lang="en-US"/>
          </a:p>
        </p:txBody>
      </p:sp>
    </p:spTree>
    <p:extLst>
      <p:ext uri="{BB962C8B-B14F-4D97-AF65-F5344CB8AC3E}">
        <p14:creationId xmlns:p14="http://schemas.microsoft.com/office/powerpoint/2010/main" val="1877676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17B2A-8B2A-4718-8523-941D82B3E95E}" type="slidenum">
              <a:rPr lang="en-US" smtClean="0"/>
              <a:pPr/>
              <a:t>‹#›</a:t>
            </a:fld>
            <a:endParaRPr lang="en-US"/>
          </a:p>
        </p:txBody>
      </p:sp>
    </p:spTree>
    <p:extLst>
      <p:ext uri="{BB962C8B-B14F-4D97-AF65-F5344CB8AC3E}">
        <p14:creationId xmlns:p14="http://schemas.microsoft.com/office/powerpoint/2010/main" val="1529755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17B2A-8B2A-4718-8523-941D82B3E95E}" type="slidenum">
              <a:rPr lang="en-US" smtClean="0"/>
              <a:pPr/>
              <a:t>‹#›</a:t>
            </a:fld>
            <a:endParaRPr lang="en-US"/>
          </a:p>
        </p:txBody>
      </p:sp>
    </p:spTree>
    <p:extLst>
      <p:ext uri="{BB962C8B-B14F-4D97-AF65-F5344CB8AC3E}">
        <p14:creationId xmlns:p14="http://schemas.microsoft.com/office/powerpoint/2010/main" val="352283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17B2A-8B2A-4718-8523-941D82B3E95E}" type="slidenum">
              <a:rPr lang="en-US" smtClean="0"/>
              <a:pPr/>
              <a:t>‹#›</a:t>
            </a:fld>
            <a:endParaRPr lang="en-US"/>
          </a:p>
        </p:txBody>
      </p:sp>
    </p:spTree>
    <p:extLst>
      <p:ext uri="{BB962C8B-B14F-4D97-AF65-F5344CB8AC3E}">
        <p14:creationId xmlns:p14="http://schemas.microsoft.com/office/powerpoint/2010/main" val="16234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17B2A-8B2A-4718-8523-941D82B3E95E}" type="slidenum">
              <a:rPr lang="en-US" smtClean="0"/>
              <a:pPr/>
              <a:t>‹#›</a:t>
            </a:fld>
            <a:endParaRPr lang="en-US"/>
          </a:p>
        </p:txBody>
      </p:sp>
    </p:spTree>
    <p:extLst>
      <p:ext uri="{BB962C8B-B14F-4D97-AF65-F5344CB8AC3E}">
        <p14:creationId xmlns:p14="http://schemas.microsoft.com/office/powerpoint/2010/main" val="171636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17B2A-8B2A-4718-8523-941D82B3E95E}" type="slidenum">
              <a:rPr lang="en-US" smtClean="0"/>
              <a:pPr/>
              <a:t>‹#›</a:t>
            </a:fld>
            <a:endParaRPr lang="en-US"/>
          </a:p>
        </p:txBody>
      </p:sp>
    </p:spTree>
    <p:extLst>
      <p:ext uri="{BB962C8B-B14F-4D97-AF65-F5344CB8AC3E}">
        <p14:creationId xmlns:p14="http://schemas.microsoft.com/office/powerpoint/2010/main" val="275845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17B2A-8B2A-4718-8523-941D82B3E95E}" type="slidenum">
              <a:rPr lang="en-US" smtClean="0"/>
              <a:pPr/>
              <a:t>‹#›</a:t>
            </a:fld>
            <a:endParaRPr lang="en-US"/>
          </a:p>
        </p:txBody>
      </p:sp>
    </p:spTree>
    <p:extLst>
      <p:ext uri="{BB962C8B-B14F-4D97-AF65-F5344CB8AC3E}">
        <p14:creationId xmlns:p14="http://schemas.microsoft.com/office/powerpoint/2010/main" val="292149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17B2A-8B2A-4718-8523-941D82B3E95E}" type="slidenum">
              <a:rPr lang="en-US" smtClean="0"/>
              <a:pPr/>
              <a:t>‹#›</a:t>
            </a:fld>
            <a:endParaRPr lang="en-US"/>
          </a:p>
        </p:txBody>
      </p:sp>
    </p:spTree>
    <p:extLst>
      <p:ext uri="{BB962C8B-B14F-4D97-AF65-F5344CB8AC3E}">
        <p14:creationId xmlns:p14="http://schemas.microsoft.com/office/powerpoint/2010/main" val="252287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417B2A-8B2A-4718-8523-941D82B3E95E}" type="slidenum">
              <a:rPr lang="en-US" smtClean="0"/>
              <a:pPr/>
              <a:t>‹#›</a:t>
            </a:fld>
            <a:endParaRPr lang="en-US"/>
          </a:p>
        </p:txBody>
      </p:sp>
    </p:spTree>
    <p:extLst>
      <p:ext uri="{BB962C8B-B14F-4D97-AF65-F5344CB8AC3E}">
        <p14:creationId xmlns:p14="http://schemas.microsoft.com/office/powerpoint/2010/main" val="275592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17B2A-8B2A-4718-8523-941D82B3E95E}" type="slidenum">
              <a:rPr lang="en-US" smtClean="0"/>
              <a:pPr/>
              <a:t>‹#›</a:t>
            </a:fld>
            <a:endParaRPr lang="en-US"/>
          </a:p>
        </p:txBody>
      </p:sp>
    </p:spTree>
    <p:extLst>
      <p:ext uri="{BB962C8B-B14F-4D97-AF65-F5344CB8AC3E}">
        <p14:creationId xmlns:p14="http://schemas.microsoft.com/office/powerpoint/2010/main" val="3953369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3E694E-939C-4033-9098-2686316B9506}"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17B2A-8B2A-4718-8523-941D82B3E95E}" type="slidenum">
              <a:rPr lang="en-US" smtClean="0"/>
              <a:pPr/>
              <a:t>‹#›</a:t>
            </a:fld>
            <a:endParaRPr lang="en-US"/>
          </a:p>
        </p:txBody>
      </p:sp>
    </p:spTree>
    <p:extLst>
      <p:ext uri="{BB962C8B-B14F-4D97-AF65-F5344CB8AC3E}">
        <p14:creationId xmlns:p14="http://schemas.microsoft.com/office/powerpoint/2010/main" val="420860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3E694E-939C-4033-9098-2686316B9506}" type="datetimeFigureOut">
              <a:rPr lang="en-US" smtClean="0"/>
              <a:pPr/>
              <a:t>11/23/2020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6417B2A-8B2A-4718-8523-941D82B3E95E}" type="slidenum">
              <a:rPr lang="en-US" smtClean="0"/>
              <a:pPr/>
              <a:t>‹#›</a:t>
            </a:fld>
            <a:endParaRPr lang="en-US"/>
          </a:p>
        </p:txBody>
      </p:sp>
    </p:spTree>
    <p:extLst>
      <p:ext uri="{BB962C8B-B14F-4D97-AF65-F5344CB8AC3E}">
        <p14:creationId xmlns:p14="http://schemas.microsoft.com/office/powerpoint/2010/main" val="158495399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nternational Mother Language Day - Croovs - Community of Desig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162883"/>
            <a:ext cx="8572500" cy="4247317"/>
          </a:xfrm>
          <a:prstGeom prst="rect">
            <a:avLst/>
          </a:prstGeom>
          <a:noFill/>
        </p:spPr>
        <p:txBody>
          <a:bodyPr wrap="square" rtlCol="0">
            <a:spAutoFit/>
          </a:bodyPr>
          <a:lstStyle/>
          <a:p>
            <a:pPr algn="r"/>
            <a:r>
              <a:rPr lang="en-US" sz="5400" b="1" dirty="0" smtClean="0">
                <a:solidFill>
                  <a:srgbClr val="FFFF00"/>
                </a:solidFill>
              </a:rPr>
              <a:t>WELCOME</a:t>
            </a:r>
          </a:p>
          <a:p>
            <a:pPr algn="r"/>
            <a:r>
              <a:rPr lang="en-US" sz="5400" b="1" dirty="0">
                <a:solidFill>
                  <a:srgbClr val="FFFF00"/>
                </a:solidFill>
              </a:rPr>
              <a:t>TO</a:t>
            </a:r>
          </a:p>
          <a:p>
            <a:pPr algn="r"/>
            <a:r>
              <a:rPr lang="en-US" sz="5400" b="1" dirty="0">
                <a:solidFill>
                  <a:srgbClr val="FFFF00"/>
                </a:solidFill>
              </a:rPr>
              <a:t>Online </a:t>
            </a:r>
            <a:r>
              <a:rPr lang="en-US" sz="5400" b="1" dirty="0" smtClean="0">
                <a:solidFill>
                  <a:srgbClr val="FFFF00"/>
                </a:solidFill>
              </a:rPr>
              <a:t>Class</a:t>
            </a:r>
          </a:p>
          <a:p>
            <a:pPr algn="r"/>
            <a:r>
              <a:rPr lang="en-US" sz="5400" b="1" dirty="0" smtClean="0">
                <a:solidFill>
                  <a:srgbClr val="FFFF00"/>
                </a:solidFill>
              </a:rPr>
              <a:t>Zia High School             Khulna</a:t>
            </a:r>
            <a:endParaRPr lang="en-US" sz="5400" b="1" dirty="0">
              <a:solidFill>
                <a:srgbClr val="FFFF00"/>
              </a:solidFill>
            </a:endParaRPr>
          </a:p>
        </p:txBody>
      </p:sp>
    </p:spTree>
    <p:extLst>
      <p:ext uri="{BB962C8B-B14F-4D97-AF65-F5344CB8AC3E}">
        <p14:creationId xmlns:p14="http://schemas.microsoft.com/office/powerpoint/2010/main" val="106791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524000"/>
            <a:ext cx="6058070" cy="1446550"/>
          </a:xfrm>
          <a:prstGeom prst="rect">
            <a:avLst/>
          </a:prstGeom>
          <a:noFill/>
        </p:spPr>
        <p:txBody>
          <a:bodyPr wrap="none" lIns="91440" tIns="45720" rIns="91440" bIns="45720">
            <a:spAutoFit/>
          </a:bodyPr>
          <a:lstStyle/>
          <a:p>
            <a:pPr algn="ctr"/>
            <a:r>
              <a:rPr lang="en-US" sz="4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ernard MT Condensed" panose="02050806060905020404" pitchFamily="18" charset="0"/>
              </a:rPr>
              <a:t>Open your Text Book, </a:t>
            </a:r>
          </a:p>
          <a:p>
            <a:pPr algn="ctr"/>
            <a:r>
              <a:rPr lang="en-US" sz="4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ernard MT Condensed" panose="02050806060905020404" pitchFamily="18" charset="0"/>
              </a:rPr>
              <a:t>Unit-3, Lesson-4, Page #34</a:t>
            </a:r>
            <a:endPar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141845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7239000" cy="5262979"/>
          </a:xfrm>
          <a:prstGeom prst="rect">
            <a:avLst/>
          </a:prstGeom>
        </p:spPr>
        <p:txBody>
          <a:bodyPr wrap="square">
            <a:spAutoFit/>
          </a:bodyPr>
          <a:lstStyle/>
          <a:p>
            <a:pPr algn="just"/>
            <a:r>
              <a:rPr lang="en-US" sz="2400" b="1" dirty="0">
                <a:solidFill>
                  <a:srgbClr val="002060"/>
                </a:solidFill>
                <a:latin typeface="Arial Rounded MT Bold" panose="020F0704030504030204" pitchFamily="34" charset="0"/>
              </a:rPr>
              <a:t>21 February has been observed as </a:t>
            </a:r>
            <a:r>
              <a:rPr lang="en-US" sz="2400" b="1" dirty="0" err="1">
                <a:solidFill>
                  <a:srgbClr val="002060"/>
                </a:solidFill>
                <a:latin typeface="Arial Rounded MT Bold" panose="020F0704030504030204" pitchFamily="34" charset="0"/>
              </a:rPr>
              <a:t>Shaheed</a:t>
            </a:r>
            <a:r>
              <a:rPr lang="en-US" sz="2400" b="1" dirty="0">
                <a:solidFill>
                  <a:srgbClr val="002060"/>
                </a:solidFill>
                <a:latin typeface="Arial Rounded MT Bold" panose="020F0704030504030204" pitchFamily="34" charset="0"/>
              </a:rPr>
              <a:t> </a:t>
            </a:r>
            <a:r>
              <a:rPr lang="en-US" sz="2400" b="1" dirty="0" err="1">
                <a:solidFill>
                  <a:srgbClr val="002060"/>
                </a:solidFill>
                <a:latin typeface="Arial Rounded MT Bold" panose="020F0704030504030204" pitchFamily="34" charset="0"/>
              </a:rPr>
              <a:t>Dibosh</a:t>
            </a:r>
            <a:r>
              <a:rPr lang="en-US" sz="2400" b="1" dirty="0">
                <a:solidFill>
                  <a:srgbClr val="002060"/>
                </a:solidFill>
                <a:latin typeface="Arial Rounded MT Bold" panose="020F0704030504030204" pitchFamily="34" charset="0"/>
              </a:rPr>
              <a:t> every year throughout the country in remembrance of the martyrs of language movement of 1952. The occasion begins at the early hours of the day with mourning songs that recall the supreme sacrifices of our language martyrs. People wear black badges and go to the </a:t>
            </a:r>
            <a:r>
              <a:rPr lang="en-US" sz="2400" b="1" dirty="0" err="1">
                <a:solidFill>
                  <a:srgbClr val="002060"/>
                </a:solidFill>
                <a:latin typeface="Arial Rounded MT Bold" panose="020F0704030504030204" pitchFamily="34" charset="0"/>
              </a:rPr>
              <a:t>Shaheed</a:t>
            </a:r>
            <a:r>
              <a:rPr lang="en-US" sz="2400" b="1" dirty="0">
                <a:solidFill>
                  <a:srgbClr val="002060"/>
                </a:solidFill>
                <a:latin typeface="Arial Rounded MT Bold" panose="020F0704030504030204" pitchFamily="34" charset="0"/>
              </a:rPr>
              <a:t> </a:t>
            </a:r>
            <a:r>
              <a:rPr lang="en-US" sz="2400" b="1" dirty="0" err="1">
                <a:solidFill>
                  <a:srgbClr val="002060"/>
                </a:solidFill>
                <a:latin typeface="Arial Rounded MT Bold" panose="020F0704030504030204" pitchFamily="34" charset="0"/>
              </a:rPr>
              <a:t>Minar</a:t>
            </a:r>
            <a:r>
              <a:rPr lang="en-US" sz="2400" b="1" dirty="0">
                <a:solidFill>
                  <a:srgbClr val="002060"/>
                </a:solidFill>
                <a:latin typeface="Arial Rounded MT Bold" panose="020F0704030504030204" pitchFamily="34" charset="0"/>
              </a:rPr>
              <a:t> barefoot in procession, singing mourning songs. They place wreaths at the </a:t>
            </a:r>
            <a:r>
              <a:rPr lang="en-US" sz="2400" b="1" dirty="0" err="1">
                <a:solidFill>
                  <a:srgbClr val="002060"/>
                </a:solidFill>
                <a:latin typeface="Arial Rounded MT Bold" panose="020F0704030504030204" pitchFamily="34" charset="0"/>
              </a:rPr>
              <a:t>Minar</a:t>
            </a:r>
            <a:r>
              <a:rPr lang="en-US" sz="2400" b="1" dirty="0">
                <a:solidFill>
                  <a:srgbClr val="002060"/>
                </a:solidFill>
                <a:latin typeface="Arial Rounded MT Bold" panose="020F0704030504030204" pitchFamily="34" charset="0"/>
              </a:rPr>
              <a:t>. Many of them visit the graves of the martyrs at </a:t>
            </a:r>
            <a:r>
              <a:rPr lang="en-US" sz="2400" b="1" dirty="0" err="1">
                <a:solidFill>
                  <a:srgbClr val="002060"/>
                </a:solidFill>
                <a:latin typeface="Arial Rounded MT Bold" panose="020F0704030504030204" pitchFamily="34" charset="0"/>
              </a:rPr>
              <a:t>Azimpur</a:t>
            </a:r>
            <a:r>
              <a:rPr lang="en-US" sz="2400" b="1" dirty="0">
                <a:solidFill>
                  <a:srgbClr val="002060"/>
                </a:solidFill>
                <a:latin typeface="Arial Rounded MT Bold" panose="020F0704030504030204" pitchFamily="34" charset="0"/>
              </a:rPr>
              <a:t> graveyard and pray for them. They also attend various </a:t>
            </a:r>
            <a:r>
              <a:rPr lang="en-US" sz="2400" b="1" dirty="0" err="1">
                <a:solidFill>
                  <a:srgbClr val="002060"/>
                </a:solidFill>
                <a:latin typeface="Arial Rounded MT Bold" panose="020F0704030504030204" pitchFamily="34" charset="0"/>
              </a:rPr>
              <a:t>programmes</a:t>
            </a:r>
            <a:r>
              <a:rPr lang="en-US" sz="2400" b="1" dirty="0">
                <a:solidFill>
                  <a:srgbClr val="002060"/>
                </a:solidFill>
                <a:latin typeface="Arial Rounded MT Bold" panose="020F0704030504030204" pitchFamily="34" charset="0"/>
              </a:rPr>
              <a:t> </a:t>
            </a:r>
            <a:r>
              <a:rPr lang="en-US" sz="2400" b="1" dirty="0" smtClean="0">
                <a:solidFill>
                  <a:srgbClr val="002060"/>
                </a:solidFill>
                <a:latin typeface="Arial Rounded MT Bold" panose="020F0704030504030204" pitchFamily="34" charset="0"/>
              </a:rPr>
              <a:t>organized </a:t>
            </a:r>
            <a:r>
              <a:rPr lang="en-US" sz="2400" b="1" dirty="0">
                <a:solidFill>
                  <a:srgbClr val="002060"/>
                </a:solidFill>
                <a:latin typeface="Arial Rounded MT Bold" panose="020F0704030504030204" pitchFamily="34" charset="0"/>
              </a:rPr>
              <a:t>in remembrance of the language martyrs.</a:t>
            </a:r>
          </a:p>
        </p:txBody>
      </p:sp>
    </p:spTree>
    <p:extLst>
      <p:ext uri="{BB962C8B-B14F-4D97-AF65-F5344CB8AC3E}">
        <p14:creationId xmlns:p14="http://schemas.microsoft.com/office/powerpoint/2010/main" val="375027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6858000" cy="4832092"/>
          </a:xfrm>
          <a:prstGeom prst="rect">
            <a:avLst/>
          </a:prstGeom>
        </p:spPr>
        <p:txBody>
          <a:bodyPr wrap="square">
            <a:spAutoFit/>
          </a:bodyPr>
          <a:lstStyle/>
          <a:p>
            <a:pPr algn="just"/>
            <a:r>
              <a:rPr lang="en-US" sz="2800" b="1" dirty="0">
                <a:latin typeface="Arial Rounded MT Bold" panose="020F0704030504030204" pitchFamily="34" charset="0"/>
              </a:rPr>
              <a:t>The UNESCO (United Nations Educational, Scientific and Cultural </a:t>
            </a:r>
            <a:r>
              <a:rPr lang="en-US" sz="2800" b="1" dirty="0" smtClean="0">
                <a:latin typeface="Arial Rounded MT Bold" panose="020F0704030504030204" pitchFamily="34" charset="0"/>
              </a:rPr>
              <a:t>Organization) </a:t>
            </a:r>
            <a:r>
              <a:rPr lang="en-US" sz="2800" b="1" dirty="0">
                <a:latin typeface="Arial Rounded MT Bold" panose="020F0704030504030204" pitchFamily="34" charset="0"/>
              </a:rPr>
              <a:t>on 17 November in 1999 proclaimed February 21 as the International Mother Language Day in recognition of the sacrifices of the martyrs for the rightful place of Bangla. The day is </a:t>
            </a:r>
            <a:r>
              <a:rPr lang="en-US" sz="2800" b="1" dirty="0" smtClean="0">
                <a:latin typeface="Arial Rounded MT Bold" panose="020F0704030504030204" pitchFamily="34" charset="0"/>
              </a:rPr>
              <a:t>now annually </a:t>
            </a:r>
            <a:r>
              <a:rPr lang="en-US" sz="2800" b="1" dirty="0">
                <a:latin typeface="Arial Rounded MT Bold" panose="020F0704030504030204" pitchFamily="34" charset="0"/>
              </a:rPr>
              <a:t>observed worldwide to promote awareness of linguistic and cultural diversity and multilingualism.</a:t>
            </a:r>
          </a:p>
        </p:txBody>
      </p:sp>
    </p:spTree>
    <p:extLst>
      <p:ext uri="{BB962C8B-B14F-4D97-AF65-F5344CB8AC3E}">
        <p14:creationId xmlns:p14="http://schemas.microsoft.com/office/powerpoint/2010/main" val="304260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657600"/>
            <a:ext cx="6553200" cy="830997"/>
          </a:xfrm>
          <a:prstGeom prst="rect">
            <a:avLst/>
          </a:prstGeom>
        </p:spPr>
        <p:txBody>
          <a:bodyPr wrap="square">
            <a:spAutoFit/>
          </a:bodyPr>
          <a:lstStyle/>
          <a:p>
            <a:r>
              <a:rPr lang="en-US" sz="4800" b="1" dirty="0" smtClean="0">
                <a:solidFill>
                  <a:srgbClr val="00B0F0"/>
                </a:solidFill>
                <a:latin typeface="Cooper Black" panose="0208090404030B020404" pitchFamily="18" charset="0"/>
              </a:rPr>
              <a:t>INDIVIDUAL WORK</a:t>
            </a:r>
            <a:endParaRPr lang="en-US" sz="4800" b="1" dirty="0">
              <a:solidFill>
                <a:srgbClr val="00B0F0"/>
              </a:solidFill>
              <a:latin typeface="Cooper Black" panose="0208090404030B020404" pitchFamily="18" charset="0"/>
            </a:endParaRPr>
          </a:p>
        </p:txBody>
      </p:sp>
      <p:pic>
        <p:nvPicPr>
          <p:cNvPr id="5122" name="Picture 2" descr="INDIVIDUAL WORK: - porfolio de laura domingu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838200"/>
            <a:ext cx="30480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68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40302078"/>
              </p:ext>
            </p:extLst>
          </p:nvPr>
        </p:nvGraphicFramePr>
        <p:xfrm>
          <a:off x="633357" y="1066800"/>
          <a:ext cx="7748643" cy="4389120"/>
        </p:xfrm>
        <a:graphic>
          <a:graphicData uri="http://schemas.openxmlformats.org/drawingml/2006/table">
            <a:tbl>
              <a:tblPr firstRow="1" bandRow="1">
                <a:tableStyleId>{5C22544A-7EE6-4342-B048-85BDC9FD1C3A}</a:tableStyleId>
              </a:tblPr>
              <a:tblGrid>
                <a:gridCol w="3329549"/>
                <a:gridCol w="4419094"/>
              </a:tblGrid>
              <a:tr h="457200">
                <a:tc>
                  <a:txBody>
                    <a:bodyPr/>
                    <a:lstStyle/>
                    <a:p>
                      <a:r>
                        <a:rPr lang="en-US" sz="2400" b="1" dirty="0" smtClean="0"/>
                        <a:t>Words</a:t>
                      </a:r>
                      <a:endParaRPr lang="en-US" sz="2400" b="1" dirty="0"/>
                    </a:p>
                  </a:txBody>
                  <a:tcPr/>
                </a:tc>
                <a:tc>
                  <a:txBody>
                    <a:bodyPr/>
                    <a:lstStyle/>
                    <a:p>
                      <a:r>
                        <a:rPr lang="en-US" sz="2400" b="1" dirty="0" smtClean="0"/>
                        <a:t>Meanings</a:t>
                      </a:r>
                      <a:endParaRPr lang="en-US" sz="2400" b="1" dirty="0"/>
                    </a:p>
                  </a:txBody>
                  <a:tcPr/>
                </a:tc>
              </a:tr>
              <a:tr h="457200">
                <a:tc>
                  <a:txBody>
                    <a:bodyPr/>
                    <a:lstStyle/>
                    <a:p>
                      <a:r>
                        <a:rPr lang="en-US" sz="2400" b="1" i="0" kern="1200" dirty="0" smtClean="0">
                          <a:solidFill>
                            <a:schemeClr val="dk1"/>
                          </a:solidFill>
                          <a:effectLst/>
                          <a:latin typeface="+mn-lt"/>
                          <a:ea typeface="+mn-ea"/>
                          <a:cs typeface="+mn-cs"/>
                        </a:rPr>
                        <a:t>wreath</a:t>
                      </a:r>
                      <a:endParaRPr lang="en-US" sz="2400" b="1" dirty="0"/>
                    </a:p>
                  </a:txBody>
                  <a:tcPr/>
                </a:tc>
                <a:tc>
                  <a:txBody>
                    <a:bodyPr/>
                    <a:lstStyle/>
                    <a:p>
                      <a:r>
                        <a:rPr lang="en-US" sz="2400" b="1" i="0" kern="1200" dirty="0" smtClean="0">
                          <a:solidFill>
                            <a:schemeClr val="dk1"/>
                          </a:solidFill>
                          <a:effectLst/>
                          <a:latin typeface="+mn-lt"/>
                          <a:ea typeface="+mn-ea"/>
                          <a:cs typeface="+mn-cs"/>
                        </a:rPr>
                        <a:t>encourage</a:t>
                      </a:r>
                      <a:endParaRPr lang="en-US" sz="2400" b="1" dirty="0"/>
                    </a:p>
                  </a:txBody>
                  <a:tcPr/>
                </a:tc>
              </a:tr>
              <a:tr h="457200">
                <a:tc>
                  <a:txBody>
                    <a:bodyPr/>
                    <a:lstStyle/>
                    <a:p>
                      <a:r>
                        <a:rPr lang="en-US" sz="2400" b="1" i="0" kern="1200" dirty="0" smtClean="0">
                          <a:solidFill>
                            <a:schemeClr val="dk1"/>
                          </a:solidFill>
                          <a:effectLst/>
                          <a:latin typeface="+mn-lt"/>
                          <a:ea typeface="+mn-ea"/>
                          <a:cs typeface="+mn-cs"/>
                        </a:rPr>
                        <a:t>in remembrance of</a:t>
                      </a:r>
                      <a:endParaRPr lang="en-US" sz="2400" b="1" dirty="0"/>
                    </a:p>
                  </a:txBody>
                  <a:tcPr/>
                </a:tc>
                <a:tc>
                  <a:txBody>
                    <a:bodyPr/>
                    <a:lstStyle/>
                    <a:p>
                      <a:r>
                        <a:rPr lang="en-US" sz="2400" b="1" i="0" kern="1200" dirty="0" smtClean="0">
                          <a:solidFill>
                            <a:schemeClr val="dk1"/>
                          </a:solidFill>
                          <a:effectLst/>
                          <a:latin typeface="+mn-lt"/>
                          <a:ea typeface="+mn-ea"/>
                          <a:cs typeface="+mn-cs"/>
                        </a:rPr>
                        <a:t>in appreciation of</a:t>
                      </a:r>
                      <a:endParaRPr lang="en-US" sz="2400" b="1" dirty="0"/>
                    </a:p>
                  </a:txBody>
                  <a:tcPr/>
                </a:tc>
              </a:tr>
              <a:tr h="457200">
                <a:tc>
                  <a:txBody>
                    <a:bodyPr/>
                    <a:lstStyle/>
                    <a:p>
                      <a:r>
                        <a:rPr lang="en-US" sz="2400" b="1" i="0" kern="1200" dirty="0" smtClean="0">
                          <a:solidFill>
                            <a:schemeClr val="dk1"/>
                          </a:solidFill>
                          <a:effectLst/>
                          <a:latin typeface="+mn-lt"/>
                          <a:ea typeface="+mn-ea"/>
                          <a:cs typeface="+mn-cs"/>
                        </a:rPr>
                        <a:t>proclaim</a:t>
                      </a:r>
                      <a:endParaRPr lang="en-US" sz="2400" b="1" dirty="0"/>
                    </a:p>
                  </a:txBody>
                  <a:tcPr/>
                </a:tc>
                <a:tc>
                  <a:txBody>
                    <a:bodyPr/>
                    <a:lstStyle/>
                    <a:p>
                      <a:r>
                        <a:rPr lang="en-US" sz="2400" b="1" i="0" kern="1200" dirty="0" smtClean="0">
                          <a:solidFill>
                            <a:schemeClr val="dk1"/>
                          </a:solidFill>
                          <a:effectLst/>
                          <a:latin typeface="+mn-lt"/>
                          <a:ea typeface="+mn-ea"/>
                          <a:cs typeface="+mn-cs"/>
                        </a:rPr>
                        <a:t>practice of using several languages</a:t>
                      </a:r>
                      <a:endParaRPr lang="en-US" sz="2400" b="1" dirty="0"/>
                    </a:p>
                  </a:txBody>
                  <a:tcPr/>
                </a:tc>
              </a:tr>
              <a:tr h="457200">
                <a:tc>
                  <a:txBody>
                    <a:bodyPr/>
                    <a:lstStyle/>
                    <a:p>
                      <a:r>
                        <a:rPr lang="en-US" sz="2400" b="1" i="0" kern="1200" dirty="0" smtClean="0">
                          <a:solidFill>
                            <a:schemeClr val="dk1"/>
                          </a:solidFill>
                          <a:effectLst/>
                          <a:latin typeface="+mn-lt"/>
                          <a:ea typeface="+mn-ea"/>
                          <a:cs typeface="+mn-cs"/>
                        </a:rPr>
                        <a:t>promote</a:t>
                      </a:r>
                      <a:endParaRPr lang="en-US" sz="2400" b="1" dirty="0"/>
                    </a:p>
                  </a:txBody>
                  <a:tcPr/>
                </a:tc>
                <a:tc>
                  <a:txBody>
                    <a:bodyPr/>
                    <a:lstStyle/>
                    <a:p>
                      <a:r>
                        <a:rPr lang="en-US" sz="2400" b="1" i="0" kern="1200" dirty="0" smtClean="0">
                          <a:solidFill>
                            <a:schemeClr val="dk1"/>
                          </a:solidFill>
                          <a:effectLst/>
                          <a:latin typeface="+mn-lt"/>
                          <a:ea typeface="+mn-ea"/>
                          <a:cs typeface="+mn-cs"/>
                        </a:rPr>
                        <a:t>an arrangement of flowers in the</a:t>
                      </a:r>
                      <a:r>
                        <a:rPr lang="en-US" sz="2400" b="1" i="0" kern="1200" baseline="0" dirty="0" smtClean="0">
                          <a:solidFill>
                            <a:schemeClr val="dk1"/>
                          </a:solidFill>
                          <a:effectLst/>
                          <a:latin typeface="+mn-lt"/>
                          <a:ea typeface="+mn-ea"/>
                          <a:cs typeface="+mn-cs"/>
                        </a:rPr>
                        <a:t> </a:t>
                      </a:r>
                      <a:r>
                        <a:rPr lang="en-US" sz="2400" b="1" i="0" kern="1200" dirty="0" smtClean="0">
                          <a:solidFill>
                            <a:schemeClr val="dk1"/>
                          </a:solidFill>
                          <a:effectLst/>
                          <a:latin typeface="+mn-lt"/>
                          <a:ea typeface="+mn-ea"/>
                          <a:cs typeface="+mn-cs"/>
                        </a:rPr>
                        <a:t>shape of a circle</a:t>
                      </a:r>
                      <a:endParaRPr lang="en-US" sz="2400" b="1" dirty="0"/>
                    </a:p>
                  </a:txBody>
                  <a:tcPr/>
                </a:tc>
              </a:tr>
              <a:tr h="457200">
                <a:tc>
                  <a:txBody>
                    <a:bodyPr/>
                    <a:lstStyle/>
                    <a:p>
                      <a:r>
                        <a:rPr lang="en-US" sz="2400" b="1" i="0" kern="1200" dirty="0" smtClean="0">
                          <a:solidFill>
                            <a:schemeClr val="dk1"/>
                          </a:solidFill>
                          <a:effectLst/>
                          <a:latin typeface="+mn-lt"/>
                          <a:ea typeface="+mn-ea"/>
                          <a:cs typeface="+mn-cs"/>
                        </a:rPr>
                        <a:t>diversity</a:t>
                      </a:r>
                      <a:endParaRPr lang="en-US" sz="2400" b="1" dirty="0"/>
                    </a:p>
                  </a:txBody>
                  <a:tcPr/>
                </a:tc>
                <a:tc>
                  <a:txBody>
                    <a:bodyPr/>
                    <a:lstStyle/>
                    <a:p>
                      <a:r>
                        <a:rPr lang="en-US" sz="2400" b="1" i="0" kern="1200" dirty="0" smtClean="0">
                          <a:solidFill>
                            <a:schemeClr val="dk1"/>
                          </a:solidFill>
                          <a:effectLst/>
                          <a:latin typeface="+mn-lt"/>
                          <a:ea typeface="+mn-ea"/>
                          <a:cs typeface="+mn-cs"/>
                        </a:rPr>
                        <a:t>declare</a:t>
                      </a:r>
                      <a:endParaRPr lang="en-US" sz="2400" b="1" dirty="0"/>
                    </a:p>
                  </a:txBody>
                  <a:tcPr/>
                </a:tc>
              </a:tr>
              <a:tr h="457200">
                <a:tc>
                  <a:txBody>
                    <a:bodyPr/>
                    <a:lstStyle/>
                    <a:p>
                      <a:r>
                        <a:rPr lang="en-US" sz="2400" b="1" i="0" kern="1200" dirty="0" smtClean="0">
                          <a:solidFill>
                            <a:schemeClr val="dk1"/>
                          </a:solidFill>
                          <a:effectLst/>
                          <a:latin typeface="+mn-lt"/>
                          <a:ea typeface="+mn-ea"/>
                          <a:cs typeface="+mn-cs"/>
                        </a:rPr>
                        <a:t>multilingualism</a:t>
                      </a:r>
                      <a:endParaRPr lang="en-US" sz="2400" b="1" dirty="0"/>
                    </a:p>
                  </a:txBody>
                  <a:tcPr/>
                </a:tc>
                <a:tc>
                  <a:txBody>
                    <a:bodyPr/>
                    <a:lstStyle/>
                    <a:p>
                      <a:r>
                        <a:rPr lang="en-US" sz="2400" b="1" i="0" kern="1200" dirty="0" smtClean="0">
                          <a:solidFill>
                            <a:schemeClr val="dk1"/>
                          </a:solidFill>
                          <a:effectLst/>
                          <a:latin typeface="+mn-lt"/>
                          <a:ea typeface="+mn-ea"/>
                          <a:cs typeface="+mn-cs"/>
                        </a:rPr>
                        <a:t>in memory of</a:t>
                      </a:r>
                      <a:endParaRPr lang="en-US" sz="2400" b="1" dirty="0"/>
                    </a:p>
                  </a:txBody>
                  <a:tcPr/>
                </a:tc>
              </a:tr>
              <a:tr h="457200">
                <a:tc>
                  <a:txBody>
                    <a:bodyPr/>
                    <a:lstStyle/>
                    <a:p>
                      <a:r>
                        <a:rPr lang="en-US" sz="2400" b="1" i="0" kern="1200" dirty="0" smtClean="0">
                          <a:solidFill>
                            <a:schemeClr val="dk1"/>
                          </a:solidFill>
                          <a:effectLst/>
                          <a:latin typeface="+mn-lt"/>
                          <a:ea typeface="+mn-ea"/>
                          <a:cs typeface="+mn-cs"/>
                        </a:rPr>
                        <a:t>in recognition of</a:t>
                      </a:r>
                      <a:endParaRPr lang="en-US" sz="2400" b="1" dirty="0"/>
                    </a:p>
                  </a:txBody>
                  <a:tcPr/>
                </a:tc>
                <a:tc>
                  <a:txBody>
                    <a:bodyPr/>
                    <a:lstStyle/>
                    <a:p>
                      <a:r>
                        <a:rPr lang="en-US" sz="2400" b="1" i="0" kern="1200" dirty="0" smtClean="0">
                          <a:solidFill>
                            <a:schemeClr val="dk1"/>
                          </a:solidFill>
                          <a:effectLst/>
                          <a:latin typeface="+mn-lt"/>
                          <a:ea typeface="+mn-ea"/>
                          <a:cs typeface="+mn-cs"/>
                        </a:rPr>
                        <a:t>variety</a:t>
                      </a:r>
                      <a:endParaRPr lang="en-US" sz="2400" b="1" dirty="0"/>
                    </a:p>
                  </a:txBody>
                  <a:tcPr/>
                </a:tc>
              </a:tr>
            </a:tbl>
          </a:graphicData>
        </a:graphic>
      </p:graphicFrame>
      <p:sp>
        <p:nvSpPr>
          <p:cNvPr id="3" name="Rectangle 2"/>
          <p:cNvSpPr/>
          <p:nvPr/>
        </p:nvSpPr>
        <p:spPr>
          <a:xfrm>
            <a:off x="228600" y="228600"/>
            <a:ext cx="8734314" cy="46166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2400" b="1" dirty="0">
                <a:latin typeface="Arial Rounded MT Bold" panose="020F0704030504030204" pitchFamily="34" charset="0"/>
              </a:rPr>
              <a:t>Match the words/phrases in the table with their meanings.</a:t>
            </a:r>
            <a:endParaRPr lang="en-US" sz="2400" dirty="0">
              <a:solidFill>
                <a:srgbClr val="0070C0"/>
              </a:solidFill>
              <a:latin typeface="Arial Rounded MT Bold" panose="020F0704030504030204" pitchFamily="34" charset="0"/>
            </a:endParaRPr>
          </a:p>
        </p:txBody>
      </p:sp>
      <p:cxnSp>
        <p:nvCxnSpPr>
          <p:cNvPr id="5" name="Straight Arrow Connector 4"/>
          <p:cNvCxnSpPr/>
          <p:nvPr/>
        </p:nvCxnSpPr>
        <p:spPr>
          <a:xfrm>
            <a:off x="2133600" y="1752600"/>
            <a:ext cx="1905000" cy="17526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107949" y="2628900"/>
            <a:ext cx="1930651" cy="17145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33600" y="2171700"/>
            <a:ext cx="1905000" cy="262890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209800" y="1752600"/>
            <a:ext cx="1828800" cy="175260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86000" y="4191000"/>
            <a:ext cx="1752600" cy="10668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209800" y="2743200"/>
            <a:ext cx="1828800" cy="213360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209800" y="2171700"/>
            <a:ext cx="1828800" cy="30861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524000"/>
            <a:ext cx="8077200" cy="3046988"/>
          </a:xfrm>
          <a:prstGeom prst="rect">
            <a:avLst/>
          </a:prstGeom>
        </p:spPr>
        <p:txBody>
          <a:bodyPr wrap="square">
            <a:spAutoFit/>
          </a:bodyPr>
          <a:lstStyle/>
          <a:p>
            <a:pPr algn="just"/>
            <a:r>
              <a:rPr lang="en-US" sz="2400" b="1" dirty="0" smtClean="0">
                <a:solidFill>
                  <a:srgbClr val="0070C0"/>
                </a:solidFill>
              </a:rPr>
              <a:t>On 21 February 1952 </a:t>
            </a:r>
            <a:r>
              <a:rPr lang="en-US" sz="2400" b="1" dirty="0" smtClean="0">
                <a:solidFill>
                  <a:srgbClr val="0070C0"/>
                </a:solidFill>
              </a:rPr>
              <a:t>_______ </a:t>
            </a:r>
            <a:r>
              <a:rPr lang="en-US" sz="2400" b="1" dirty="0" smtClean="0">
                <a:solidFill>
                  <a:srgbClr val="0070C0"/>
                </a:solidFill>
              </a:rPr>
              <a:t>was shed at a place between Dhaka </a:t>
            </a:r>
            <a:r>
              <a:rPr lang="en-US" sz="2400" b="1" dirty="0" smtClean="0">
                <a:solidFill>
                  <a:srgbClr val="0070C0"/>
                </a:solidFill>
              </a:rPr>
              <a:t>Medical College </a:t>
            </a:r>
            <a:r>
              <a:rPr lang="en-US" sz="2400" b="1" dirty="0" smtClean="0">
                <a:solidFill>
                  <a:srgbClr val="0070C0"/>
                </a:solidFill>
              </a:rPr>
              <a:t>and Dhaka University </a:t>
            </a:r>
            <a:r>
              <a:rPr lang="en-US" sz="2400" b="1" dirty="0" smtClean="0">
                <a:solidFill>
                  <a:srgbClr val="0070C0"/>
                </a:solidFill>
              </a:rPr>
              <a:t>_______ to </a:t>
            </a:r>
            <a:r>
              <a:rPr lang="en-US" sz="2400" b="1" dirty="0" smtClean="0">
                <a:solidFill>
                  <a:srgbClr val="0070C0"/>
                </a:solidFill>
              </a:rPr>
              <a:t>establish Bangla as a state </a:t>
            </a:r>
            <a:r>
              <a:rPr lang="en-US" sz="2400" b="1" dirty="0" smtClean="0">
                <a:solidFill>
                  <a:srgbClr val="0070C0"/>
                </a:solidFill>
              </a:rPr>
              <a:t>______ </a:t>
            </a:r>
            <a:r>
              <a:rPr lang="en-US" sz="2400" b="1" dirty="0" smtClean="0">
                <a:solidFill>
                  <a:srgbClr val="0070C0"/>
                </a:solidFill>
              </a:rPr>
              <a:t>of Pakistan. All subsequent movements </a:t>
            </a:r>
            <a:r>
              <a:rPr lang="en-US" sz="2400" b="1" dirty="0" smtClean="0">
                <a:solidFill>
                  <a:srgbClr val="0070C0"/>
                </a:solidFill>
              </a:rPr>
              <a:t>_______ </a:t>
            </a:r>
            <a:r>
              <a:rPr lang="en-US" sz="2400" b="1" dirty="0" smtClean="0">
                <a:solidFill>
                  <a:srgbClr val="0070C0"/>
                </a:solidFill>
              </a:rPr>
              <a:t>the struggles for independence had their origin from the historic language </a:t>
            </a:r>
            <a:r>
              <a:rPr lang="en-US" sz="2400" b="1" dirty="0" smtClean="0">
                <a:solidFill>
                  <a:srgbClr val="0070C0"/>
                </a:solidFill>
              </a:rPr>
              <a:t>_________. </a:t>
            </a:r>
            <a:r>
              <a:rPr lang="en-US" sz="2400" b="1" dirty="0" err="1" smtClean="0">
                <a:solidFill>
                  <a:srgbClr val="0070C0"/>
                </a:solidFill>
              </a:rPr>
              <a:t>Shaheed</a:t>
            </a:r>
            <a:r>
              <a:rPr lang="en-US" sz="2400" b="1" dirty="0" smtClean="0">
                <a:solidFill>
                  <a:srgbClr val="0070C0"/>
                </a:solidFill>
              </a:rPr>
              <a:t> </a:t>
            </a:r>
            <a:r>
              <a:rPr lang="en-US" sz="2400" b="1" dirty="0" err="1" smtClean="0">
                <a:solidFill>
                  <a:srgbClr val="0070C0"/>
                </a:solidFill>
              </a:rPr>
              <a:t>Minar</a:t>
            </a:r>
            <a:r>
              <a:rPr lang="en-US" sz="2400" b="1" dirty="0" smtClean="0">
                <a:solidFill>
                  <a:srgbClr val="0070C0"/>
                </a:solidFill>
              </a:rPr>
              <a:t> is the </a:t>
            </a:r>
            <a:r>
              <a:rPr lang="en-US" sz="2400" b="1" dirty="0" smtClean="0">
                <a:solidFill>
                  <a:srgbClr val="0070C0"/>
                </a:solidFill>
              </a:rPr>
              <a:t>______ </a:t>
            </a:r>
            <a:r>
              <a:rPr lang="en-US" sz="2400" b="1" dirty="0" smtClean="0">
                <a:solidFill>
                  <a:srgbClr val="0070C0"/>
                </a:solidFill>
              </a:rPr>
              <a:t>of the supreme sacrifice </a:t>
            </a:r>
            <a:r>
              <a:rPr lang="en-US" sz="2400" b="1" dirty="0" smtClean="0">
                <a:solidFill>
                  <a:srgbClr val="0070C0"/>
                </a:solidFill>
              </a:rPr>
              <a:t>_______ </a:t>
            </a:r>
            <a:r>
              <a:rPr lang="en-US" sz="2400" b="1" dirty="0" smtClean="0">
                <a:solidFill>
                  <a:srgbClr val="0070C0"/>
                </a:solidFill>
              </a:rPr>
              <a:t>the mother tongue.</a:t>
            </a:r>
            <a:endParaRPr lang="en-US" sz="2400" b="1" dirty="0">
              <a:solidFill>
                <a:srgbClr val="0070C0"/>
              </a:solidFill>
            </a:endParaRPr>
          </a:p>
        </p:txBody>
      </p:sp>
      <p:sp>
        <p:nvSpPr>
          <p:cNvPr id="4" name="Rectangle 3"/>
          <p:cNvSpPr/>
          <p:nvPr/>
        </p:nvSpPr>
        <p:spPr>
          <a:xfrm>
            <a:off x="609600" y="420469"/>
            <a:ext cx="7391400" cy="523220"/>
          </a:xfrm>
          <a:prstGeom prst="rect">
            <a:avLst/>
          </a:prstGeom>
        </p:spPr>
        <p:txBody>
          <a:bodyPr wrap="square">
            <a:spAutoFit/>
          </a:bodyPr>
          <a:lstStyle/>
          <a:p>
            <a:r>
              <a:rPr lang="en-US" sz="2800" b="1" u="sng" dirty="0">
                <a:solidFill>
                  <a:srgbClr val="002060"/>
                </a:solidFill>
              </a:rPr>
              <a:t>Complete the passage with suitable words.</a:t>
            </a:r>
          </a:p>
        </p:txBody>
      </p:sp>
      <p:sp>
        <p:nvSpPr>
          <p:cNvPr id="2" name="Rectangle 1"/>
          <p:cNvSpPr/>
          <p:nvPr/>
        </p:nvSpPr>
        <p:spPr>
          <a:xfrm>
            <a:off x="4016411" y="1521737"/>
            <a:ext cx="986167" cy="461665"/>
          </a:xfrm>
          <a:prstGeom prst="rect">
            <a:avLst/>
          </a:prstGeom>
        </p:spPr>
        <p:txBody>
          <a:bodyPr wrap="none">
            <a:spAutoFit/>
          </a:bodyPr>
          <a:lstStyle/>
          <a:p>
            <a:r>
              <a:rPr lang="en-US" sz="2400" b="1" dirty="0">
                <a:solidFill>
                  <a:srgbClr val="FF0000"/>
                </a:solidFill>
              </a:rPr>
              <a:t>Blood</a:t>
            </a:r>
            <a:endParaRPr lang="en-US" sz="2400" dirty="0">
              <a:solidFill>
                <a:srgbClr val="FF0000"/>
              </a:solidFill>
            </a:endParaRPr>
          </a:p>
        </p:txBody>
      </p:sp>
      <p:sp>
        <p:nvSpPr>
          <p:cNvPr id="5" name="Rectangle 4"/>
          <p:cNvSpPr/>
          <p:nvPr/>
        </p:nvSpPr>
        <p:spPr>
          <a:xfrm>
            <a:off x="381000" y="2209800"/>
            <a:ext cx="1471878" cy="461665"/>
          </a:xfrm>
          <a:prstGeom prst="rect">
            <a:avLst/>
          </a:prstGeom>
        </p:spPr>
        <p:txBody>
          <a:bodyPr wrap="none">
            <a:spAutoFit/>
          </a:bodyPr>
          <a:lstStyle/>
          <a:p>
            <a:r>
              <a:rPr lang="en-US" sz="2400" b="1" dirty="0">
                <a:solidFill>
                  <a:srgbClr val="FF0000"/>
                </a:solidFill>
              </a:rPr>
              <a:t>Premises</a:t>
            </a:r>
            <a:endParaRPr lang="en-US" sz="2400" dirty="0">
              <a:solidFill>
                <a:srgbClr val="FF0000"/>
              </a:solidFill>
            </a:endParaRPr>
          </a:p>
        </p:txBody>
      </p:sp>
      <p:sp>
        <p:nvSpPr>
          <p:cNvPr id="6" name="Rectangle 5"/>
          <p:cNvSpPr/>
          <p:nvPr/>
        </p:nvSpPr>
        <p:spPr>
          <a:xfrm>
            <a:off x="6553200" y="2209800"/>
            <a:ext cx="1527982" cy="461665"/>
          </a:xfrm>
          <a:prstGeom prst="rect">
            <a:avLst/>
          </a:prstGeom>
        </p:spPr>
        <p:txBody>
          <a:bodyPr wrap="none">
            <a:spAutoFit/>
          </a:bodyPr>
          <a:lstStyle/>
          <a:p>
            <a:r>
              <a:rPr lang="en-US" sz="2400" b="1" dirty="0">
                <a:solidFill>
                  <a:srgbClr val="FF0000"/>
                </a:solidFill>
              </a:rPr>
              <a:t>Language</a:t>
            </a:r>
            <a:endParaRPr lang="en-US" sz="2400" dirty="0">
              <a:solidFill>
                <a:srgbClr val="FF0000"/>
              </a:solidFill>
            </a:endParaRPr>
          </a:p>
        </p:txBody>
      </p:sp>
      <p:sp>
        <p:nvSpPr>
          <p:cNvPr id="7" name="Rectangle 6"/>
          <p:cNvSpPr/>
          <p:nvPr/>
        </p:nvSpPr>
        <p:spPr>
          <a:xfrm>
            <a:off x="6176182" y="2585829"/>
            <a:ext cx="1771639" cy="461665"/>
          </a:xfrm>
          <a:prstGeom prst="rect">
            <a:avLst/>
          </a:prstGeom>
        </p:spPr>
        <p:txBody>
          <a:bodyPr wrap="none">
            <a:spAutoFit/>
          </a:bodyPr>
          <a:lstStyle/>
          <a:p>
            <a:r>
              <a:rPr lang="en-US" sz="2400" b="1" dirty="0">
                <a:solidFill>
                  <a:srgbClr val="FF0000"/>
                </a:solidFill>
              </a:rPr>
              <a:t>Demanding</a:t>
            </a:r>
            <a:endParaRPr lang="en-US" sz="2400" dirty="0">
              <a:solidFill>
                <a:srgbClr val="FF0000"/>
              </a:solidFill>
            </a:endParaRPr>
          </a:p>
        </p:txBody>
      </p:sp>
      <p:sp>
        <p:nvSpPr>
          <p:cNvPr id="8" name="Rectangle 7"/>
          <p:cNvSpPr/>
          <p:nvPr/>
        </p:nvSpPr>
        <p:spPr>
          <a:xfrm>
            <a:off x="3124200" y="3276600"/>
            <a:ext cx="1670650" cy="461665"/>
          </a:xfrm>
          <a:prstGeom prst="rect">
            <a:avLst/>
          </a:prstGeom>
        </p:spPr>
        <p:txBody>
          <a:bodyPr wrap="none">
            <a:spAutoFit/>
          </a:bodyPr>
          <a:lstStyle/>
          <a:p>
            <a:r>
              <a:rPr lang="en-US" sz="2400" b="1" dirty="0">
                <a:solidFill>
                  <a:srgbClr val="FF0000"/>
                </a:solidFill>
              </a:rPr>
              <a:t>Movement</a:t>
            </a:r>
            <a:endParaRPr lang="en-US" sz="2400" dirty="0">
              <a:solidFill>
                <a:srgbClr val="FF0000"/>
              </a:solidFill>
            </a:endParaRPr>
          </a:p>
        </p:txBody>
      </p:sp>
      <p:sp>
        <p:nvSpPr>
          <p:cNvPr id="9" name="Rectangle 8"/>
          <p:cNvSpPr/>
          <p:nvPr/>
        </p:nvSpPr>
        <p:spPr>
          <a:xfrm>
            <a:off x="381000" y="3736756"/>
            <a:ext cx="1215397" cy="461665"/>
          </a:xfrm>
          <a:prstGeom prst="rect">
            <a:avLst/>
          </a:prstGeom>
        </p:spPr>
        <p:txBody>
          <a:bodyPr wrap="none">
            <a:spAutoFit/>
          </a:bodyPr>
          <a:lstStyle/>
          <a:p>
            <a:r>
              <a:rPr lang="en-US" sz="2400" b="1" dirty="0">
                <a:solidFill>
                  <a:srgbClr val="FF0000"/>
                </a:solidFill>
              </a:rPr>
              <a:t>Symbol</a:t>
            </a:r>
            <a:endParaRPr lang="en-US" sz="2400" dirty="0">
              <a:solidFill>
                <a:srgbClr val="FF0000"/>
              </a:solidFill>
            </a:endParaRPr>
          </a:p>
        </p:txBody>
      </p:sp>
      <p:sp>
        <p:nvSpPr>
          <p:cNvPr id="10" name="Rectangle 9"/>
          <p:cNvSpPr/>
          <p:nvPr/>
        </p:nvSpPr>
        <p:spPr>
          <a:xfrm>
            <a:off x="5642601" y="3685381"/>
            <a:ext cx="655949" cy="461665"/>
          </a:xfrm>
          <a:prstGeom prst="rect">
            <a:avLst/>
          </a:prstGeom>
        </p:spPr>
        <p:txBody>
          <a:bodyPr wrap="none">
            <a:spAutoFit/>
          </a:bodyPr>
          <a:lstStyle/>
          <a:p>
            <a:r>
              <a:rPr lang="en-US" sz="2400" b="1" dirty="0" smtClean="0">
                <a:solidFill>
                  <a:srgbClr val="FF0000"/>
                </a:solidFill>
              </a:rPr>
              <a:t>For</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me Work - MARIA REGINA GRADE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533400"/>
            <a:ext cx="6063049"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69633" y="2463225"/>
            <a:ext cx="5574731" cy="584775"/>
          </a:xfrm>
          <a:prstGeom prst="rect">
            <a:avLst/>
          </a:prstGeom>
        </p:spPr>
        <p:txBody>
          <a:bodyPr wrap="none">
            <a:spAutoFit/>
          </a:bodyPr>
          <a:lstStyle/>
          <a:p>
            <a:r>
              <a:rPr lang="en-US" sz="3200" b="1" u="sng" dirty="0">
                <a:solidFill>
                  <a:schemeClr val="accent5">
                    <a:lumMod val="75000"/>
                  </a:schemeClr>
                </a:solidFill>
                <a:latin typeface="Arial Black" panose="020B0A04020102020204" pitchFamily="34" charset="0"/>
              </a:rPr>
              <a:t>Answer these </a:t>
            </a:r>
            <a:r>
              <a:rPr lang="en-US" sz="3200" b="1" u="sng" dirty="0" smtClean="0">
                <a:solidFill>
                  <a:schemeClr val="accent5">
                    <a:lumMod val="75000"/>
                  </a:schemeClr>
                </a:solidFill>
                <a:latin typeface="Arial Black" panose="020B0A04020102020204" pitchFamily="34" charset="0"/>
              </a:rPr>
              <a:t>questions</a:t>
            </a:r>
            <a:endParaRPr lang="en-US" sz="3200" b="1" u="sng" dirty="0">
              <a:solidFill>
                <a:schemeClr val="accent5">
                  <a:lumMod val="75000"/>
                </a:schemeClr>
              </a:solidFill>
              <a:latin typeface="Arial Black" panose="020B0A04020102020204" pitchFamily="34" charset="0"/>
            </a:endParaRPr>
          </a:p>
        </p:txBody>
      </p:sp>
      <p:sp>
        <p:nvSpPr>
          <p:cNvPr id="5" name="Rectangle 4"/>
          <p:cNvSpPr/>
          <p:nvPr/>
        </p:nvSpPr>
        <p:spPr>
          <a:xfrm>
            <a:off x="742384" y="3392031"/>
            <a:ext cx="8382000" cy="2246769"/>
          </a:xfrm>
          <a:prstGeom prst="rect">
            <a:avLst/>
          </a:prstGeom>
        </p:spPr>
        <p:txBody>
          <a:bodyPr wrap="square">
            <a:spAutoFit/>
          </a:bodyPr>
          <a:lstStyle/>
          <a:p>
            <a:r>
              <a:rPr lang="en-US" sz="2800" b="1" dirty="0" smtClean="0"/>
              <a:t>1. </a:t>
            </a:r>
            <a:r>
              <a:rPr lang="en-US" sz="2800" b="1" dirty="0"/>
              <a:t>Why is 21 February called </a:t>
            </a:r>
            <a:r>
              <a:rPr lang="en-US" sz="2800" b="1" dirty="0" err="1"/>
              <a:t>Shaheed</a:t>
            </a:r>
            <a:r>
              <a:rPr lang="en-US" sz="2800" b="1" dirty="0"/>
              <a:t> </a:t>
            </a:r>
            <a:r>
              <a:rPr lang="en-US" sz="2800" b="1" dirty="0" err="1" smtClean="0"/>
              <a:t>Dibosh</a:t>
            </a:r>
            <a:r>
              <a:rPr lang="en-US" sz="2800" b="1" dirty="0" smtClean="0"/>
              <a:t>?</a:t>
            </a:r>
            <a:endParaRPr lang="en-US" sz="2800" b="1" dirty="0"/>
          </a:p>
          <a:p>
            <a:r>
              <a:rPr lang="en-US" sz="2800" b="1" dirty="0" smtClean="0"/>
              <a:t>2. </a:t>
            </a:r>
            <a:r>
              <a:rPr lang="en-US" sz="2800" b="1" dirty="0"/>
              <a:t>Why do people go to the </a:t>
            </a:r>
            <a:r>
              <a:rPr lang="en-US" sz="2800" b="1" dirty="0" err="1"/>
              <a:t>Shaheed</a:t>
            </a:r>
            <a:r>
              <a:rPr lang="en-US" sz="2800" b="1" dirty="0"/>
              <a:t> </a:t>
            </a:r>
            <a:r>
              <a:rPr lang="en-US" sz="2800" b="1" dirty="0" err="1"/>
              <a:t>Minar</a:t>
            </a:r>
            <a:r>
              <a:rPr lang="en-US" sz="2800" b="1" dirty="0" smtClean="0"/>
              <a:t>?</a:t>
            </a:r>
          </a:p>
          <a:p>
            <a:r>
              <a:rPr lang="en-US" sz="2800" b="1" dirty="0"/>
              <a:t> </a:t>
            </a:r>
            <a:r>
              <a:rPr lang="en-US" sz="2800" b="1" dirty="0" smtClean="0"/>
              <a:t>   </a:t>
            </a:r>
            <a:r>
              <a:rPr lang="en-US" sz="2800" b="1" dirty="0"/>
              <a:t>How do they go there?</a:t>
            </a:r>
          </a:p>
          <a:p>
            <a:r>
              <a:rPr lang="en-US" sz="2800" b="1" dirty="0" smtClean="0"/>
              <a:t>3. </a:t>
            </a:r>
            <a:r>
              <a:rPr lang="en-US" sz="2800" b="1" dirty="0"/>
              <a:t>Why is 21 February now observed throughout </a:t>
            </a:r>
            <a:r>
              <a:rPr lang="en-US" sz="2800" b="1" dirty="0" smtClean="0"/>
              <a:t>  </a:t>
            </a:r>
          </a:p>
          <a:p>
            <a:r>
              <a:rPr lang="en-US" sz="2800" b="1" dirty="0"/>
              <a:t> </a:t>
            </a:r>
            <a:r>
              <a:rPr lang="en-US" sz="2800" b="1" dirty="0" smtClean="0"/>
              <a:t>   the </a:t>
            </a:r>
            <a:r>
              <a:rPr lang="en-US" sz="2800" b="1" dirty="0"/>
              <a:t>world every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anks All @ Thanksimage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1859"/>
            <a:ext cx="9144001" cy="522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3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80">
                                          <p:stCondLst>
                                            <p:cond delay="0"/>
                                          </p:stCondLst>
                                        </p:cTn>
                                        <p:tgtEl>
                                          <p:spTgt spid="7170"/>
                                        </p:tgtEl>
                                      </p:cBhvr>
                                    </p:animEffect>
                                    <p:anim calcmode="lin" valueType="num">
                                      <p:cBhvr>
                                        <p:cTn id="8"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0"/>
                                        </p:tgtEl>
                                      </p:cBhvr>
                                      <p:to x="100000" y="60000"/>
                                    </p:animScale>
                                    <p:animScale>
                                      <p:cBhvr>
                                        <p:cTn id="14" dur="166" decel="50000">
                                          <p:stCondLst>
                                            <p:cond delay="676"/>
                                          </p:stCondLst>
                                        </p:cTn>
                                        <p:tgtEl>
                                          <p:spTgt spid="7170"/>
                                        </p:tgtEl>
                                      </p:cBhvr>
                                      <p:to x="100000" y="100000"/>
                                    </p:animScale>
                                    <p:animScale>
                                      <p:cBhvr>
                                        <p:cTn id="15" dur="26">
                                          <p:stCondLst>
                                            <p:cond delay="1312"/>
                                          </p:stCondLst>
                                        </p:cTn>
                                        <p:tgtEl>
                                          <p:spTgt spid="7170"/>
                                        </p:tgtEl>
                                      </p:cBhvr>
                                      <p:to x="100000" y="80000"/>
                                    </p:animScale>
                                    <p:animScale>
                                      <p:cBhvr>
                                        <p:cTn id="16" dur="166" decel="50000">
                                          <p:stCondLst>
                                            <p:cond delay="1338"/>
                                          </p:stCondLst>
                                        </p:cTn>
                                        <p:tgtEl>
                                          <p:spTgt spid="7170"/>
                                        </p:tgtEl>
                                      </p:cBhvr>
                                      <p:to x="100000" y="100000"/>
                                    </p:animScale>
                                    <p:animScale>
                                      <p:cBhvr>
                                        <p:cTn id="17" dur="26">
                                          <p:stCondLst>
                                            <p:cond delay="1642"/>
                                          </p:stCondLst>
                                        </p:cTn>
                                        <p:tgtEl>
                                          <p:spTgt spid="7170"/>
                                        </p:tgtEl>
                                      </p:cBhvr>
                                      <p:to x="100000" y="90000"/>
                                    </p:animScale>
                                    <p:animScale>
                                      <p:cBhvr>
                                        <p:cTn id="18" dur="166" decel="50000">
                                          <p:stCondLst>
                                            <p:cond delay="1668"/>
                                          </p:stCondLst>
                                        </p:cTn>
                                        <p:tgtEl>
                                          <p:spTgt spid="7170"/>
                                        </p:tgtEl>
                                      </p:cBhvr>
                                      <p:to x="100000" y="100000"/>
                                    </p:animScale>
                                    <p:animScale>
                                      <p:cBhvr>
                                        <p:cTn id="19" dur="26">
                                          <p:stCondLst>
                                            <p:cond delay="1808"/>
                                          </p:stCondLst>
                                        </p:cTn>
                                        <p:tgtEl>
                                          <p:spTgt spid="7170"/>
                                        </p:tgtEl>
                                      </p:cBhvr>
                                      <p:to x="100000" y="95000"/>
                                    </p:animScale>
                                    <p:animScale>
                                      <p:cBhvr>
                                        <p:cTn id="20" dur="166" decel="50000">
                                          <p:stCondLst>
                                            <p:cond delay="1834"/>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rved Up Ribbon 4"/>
          <p:cNvSpPr/>
          <p:nvPr/>
        </p:nvSpPr>
        <p:spPr>
          <a:xfrm>
            <a:off x="1524000" y="609600"/>
            <a:ext cx="5867400" cy="1447800"/>
          </a:xfrm>
          <a:prstGeom prst="ellipseRibbon2">
            <a:avLst/>
          </a:prstGeom>
          <a:solidFill>
            <a:schemeClr val="accent5">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latin typeface="Elephant" pitchFamily="18" charset="0"/>
                <a:cs typeface="Times New Roman" pitchFamily="18" charset="0"/>
              </a:rPr>
              <a:t>Teachers Identity </a:t>
            </a:r>
            <a:endParaRPr lang="en-US" sz="3200" dirty="0">
              <a:solidFill>
                <a:srgbClr val="0070C0"/>
              </a:solidFill>
              <a:latin typeface="Elephant" pitchFamily="18" charset="0"/>
              <a:cs typeface="Times New Roman" pitchFamily="18" charset="0"/>
            </a:endParaRPr>
          </a:p>
        </p:txBody>
      </p:sp>
      <p:sp>
        <p:nvSpPr>
          <p:cNvPr id="6" name="TextBox 5"/>
          <p:cNvSpPr txBox="1"/>
          <p:nvPr/>
        </p:nvSpPr>
        <p:spPr>
          <a:xfrm>
            <a:off x="2590800" y="4661414"/>
            <a:ext cx="3429000" cy="129266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err="1" smtClean="0">
                <a:latin typeface="Times New Roman" pitchFamily="18" charset="0"/>
                <a:cs typeface="Times New Roman" pitchFamily="18" charset="0"/>
              </a:rPr>
              <a:t>Anamika</a:t>
            </a:r>
            <a:r>
              <a:rPr lang="en-US" sz="2400" dirty="0" smtClean="0">
                <a:latin typeface="Times New Roman" pitchFamily="18" charset="0"/>
                <a:cs typeface="Times New Roman" pitchFamily="18" charset="0"/>
              </a:rPr>
              <a:t> Gain</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Assist: Teacher (English)</a:t>
            </a:r>
          </a:p>
          <a:p>
            <a:pPr algn="ctr"/>
            <a:r>
              <a:rPr lang="en-US" dirty="0" smtClean="0">
                <a:latin typeface="Times New Roman" pitchFamily="18" charset="0"/>
                <a:cs typeface="Times New Roman" pitchFamily="18" charset="0"/>
              </a:rPr>
              <a:t>Zia High School     </a:t>
            </a:r>
          </a:p>
          <a:p>
            <a:pPr algn="ct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Khalishpur</a:t>
            </a:r>
            <a:r>
              <a:rPr lang="en-US" dirty="0" smtClean="0">
                <a:latin typeface="Times New Roman" pitchFamily="18" charset="0"/>
                <a:cs typeface="Times New Roman" pitchFamily="18" charset="0"/>
              </a:rPr>
              <a:t>, Khulna. </a:t>
            </a:r>
            <a:endParaRPr lang="en-US" dirty="0">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1336" y="2133600"/>
            <a:ext cx="1988864" cy="2071733"/>
          </a:xfrm>
          <a:prstGeom prst="rect">
            <a:avLst/>
          </a:prstGeom>
        </p:spPr>
      </p:pic>
    </p:spTree>
    <p:extLst>
      <p:ext uri="{BB962C8B-B14F-4D97-AF65-F5344CB8AC3E}">
        <p14:creationId xmlns:p14="http://schemas.microsoft.com/office/powerpoint/2010/main" val="964629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1+#ppt_w/2"/>
                                          </p:val>
                                        </p:tav>
                                        <p:tav tm="100000">
                                          <p:val>
                                            <p:strVal val="#ppt_x"/>
                                          </p:val>
                                        </p:tav>
                                      </p:tavLst>
                                    </p:anim>
                                    <p:anim calcmode="lin" valueType="num">
                                      <p:cBhvr additive="base">
                                        <p:cTn id="1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Up Ribbon 3"/>
          <p:cNvSpPr/>
          <p:nvPr/>
        </p:nvSpPr>
        <p:spPr>
          <a:xfrm>
            <a:off x="1524000" y="609600"/>
            <a:ext cx="5867400" cy="1447800"/>
          </a:xfrm>
          <a:prstGeom prst="ellipseRibbon2">
            <a:avLst/>
          </a:prstGeom>
          <a:solidFill>
            <a:schemeClr val="accent5">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latin typeface="Elephant" pitchFamily="18" charset="0"/>
                <a:cs typeface="Times New Roman" pitchFamily="18" charset="0"/>
              </a:rPr>
              <a:t>Subject </a:t>
            </a:r>
            <a:endParaRPr lang="en-US" sz="3200" dirty="0">
              <a:solidFill>
                <a:srgbClr val="0070C0"/>
              </a:solidFill>
              <a:latin typeface="Elephant" pitchFamily="18" charset="0"/>
              <a:cs typeface="Times New Roman" pitchFamily="18" charset="0"/>
            </a:endParaRPr>
          </a:p>
        </p:txBody>
      </p:sp>
      <p:pic>
        <p:nvPicPr>
          <p:cNvPr id="5" name="Picture 4" descr="hg.jpg"/>
          <p:cNvPicPr>
            <a:picLocks noChangeAspect="1"/>
          </p:cNvPicPr>
          <p:nvPr/>
        </p:nvPicPr>
        <p:blipFill>
          <a:blip r:embed="rId2"/>
          <a:stretch>
            <a:fillRect/>
          </a:stretch>
        </p:blipFill>
        <p:spPr>
          <a:xfrm>
            <a:off x="3845218" y="2209800"/>
            <a:ext cx="1488782" cy="2057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2895600" y="4667071"/>
            <a:ext cx="3505200" cy="1200329"/>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dirty="0" smtClean="0">
                <a:latin typeface="Times New Roman" pitchFamily="18" charset="0"/>
                <a:cs typeface="Times New Roman" pitchFamily="18" charset="0"/>
              </a:rPr>
              <a:t>ENGLISH FOR TODAY</a:t>
            </a:r>
          </a:p>
          <a:p>
            <a:pPr algn="ctr"/>
            <a:r>
              <a:rPr lang="en-US" dirty="0" smtClean="0">
                <a:latin typeface="Times New Roman" pitchFamily="18" charset="0"/>
                <a:cs typeface="Times New Roman" pitchFamily="18" charset="0"/>
              </a:rPr>
              <a:t>CLASS : Nine &amp; Ten</a:t>
            </a:r>
          </a:p>
          <a:p>
            <a:pPr algn="ctr"/>
            <a:r>
              <a:rPr lang="en-US" dirty="0" smtClean="0">
                <a:latin typeface="Times New Roman" pitchFamily="18" charset="0"/>
                <a:cs typeface="Times New Roman" pitchFamily="18" charset="0"/>
              </a:rPr>
              <a:t>UNIT  - 3</a:t>
            </a:r>
          </a:p>
          <a:p>
            <a:pPr algn="ctr"/>
            <a:r>
              <a:rPr lang="en-US" dirty="0" smtClean="0">
                <a:latin typeface="Times New Roman" pitchFamily="18" charset="0"/>
                <a:cs typeface="Times New Roman" pitchFamily="18" charset="0"/>
              </a:rPr>
              <a:t>Lesson : </a:t>
            </a:r>
            <a:r>
              <a:rPr lang="en-US" dirty="0">
                <a:latin typeface="Times New Roman" pitchFamily="18" charset="0"/>
                <a:cs typeface="Times New Roman" pitchFamily="18" charset="0"/>
              </a:rPr>
              <a:t>4</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07953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9"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0-#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Bhasha Andolon (Bangladesh language movement 1948-1952) - UNESCO's  International Mother Language Day - History of Banglad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229600" cy="36808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3886200"/>
            <a:ext cx="7391400" cy="707886"/>
          </a:xfrm>
          <a:prstGeom prst="rect">
            <a:avLst/>
          </a:prstGeom>
        </p:spPr>
        <p:txBody>
          <a:bodyPr wrap="square">
            <a:spAutoFit/>
          </a:bodyPr>
          <a:lstStyle/>
          <a:p>
            <a:r>
              <a:rPr lang="en-US" sz="4000" b="1" u="sng" dirty="0">
                <a:solidFill>
                  <a:srgbClr val="0070C0"/>
                </a:solidFill>
              </a:rPr>
              <a:t>Talk about these questions.</a:t>
            </a:r>
          </a:p>
        </p:txBody>
      </p:sp>
      <p:sp>
        <p:nvSpPr>
          <p:cNvPr id="5" name="Rectangle 4"/>
          <p:cNvSpPr/>
          <p:nvPr/>
        </p:nvSpPr>
        <p:spPr>
          <a:xfrm>
            <a:off x="914400" y="5493603"/>
            <a:ext cx="7696200" cy="830997"/>
          </a:xfrm>
          <a:prstGeom prst="rect">
            <a:avLst/>
          </a:prstGeom>
        </p:spPr>
        <p:txBody>
          <a:bodyPr wrap="square">
            <a:spAutoFit/>
          </a:bodyPr>
          <a:lstStyle/>
          <a:p>
            <a:r>
              <a:rPr lang="en-US" sz="2400" b="1" dirty="0" smtClean="0">
                <a:solidFill>
                  <a:srgbClr val="7030A0"/>
                </a:solidFill>
              </a:rPr>
              <a:t>17 </a:t>
            </a:r>
            <a:r>
              <a:rPr lang="en-US" sz="2400" b="1" dirty="0">
                <a:solidFill>
                  <a:srgbClr val="7030A0"/>
                </a:solidFill>
              </a:rPr>
              <a:t>November in </a:t>
            </a:r>
            <a:r>
              <a:rPr lang="en-US" sz="2400" b="1" dirty="0" smtClean="0">
                <a:solidFill>
                  <a:srgbClr val="7030A0"/>
                </a:solidFill>
              </a:rPr>
              <a:t>1999, </a:t>
            </a:r>
            <a:r>
              <a:rPr lang="en-US" sz="2400" b="1" dirty="0">
                <a:solidFill>
                  <a:srgbClr val="7030A0"/>
                </a:solidFill>
              </a:rPr>
              <a:t>UNESCO Declared</a:t>
            </a:r>
            <a:r>
              <a:rPr lang="en-US" sz="2400" b="1" dirty="0" smtClean="0">
                <a:solidFill>
                  <a:srgbClr val="7030A0"/>
                </a:solidFill>
              </a:rPr>
              <a:t> 21 February is the International </a:t>
            </a:r>
            <a:r>
              <a:rPr lang="en-US" sz="2400" b="1" dirty="0">
                <a:solidFill>
                  <a:srgbClr val="7030A0"/>
                </a:solidFill>
              </a:rPr>
              <a:t>Mother Language </a:t>
            </a:r>
            <a:r>
              <a:rPr lang="en-US" sz="2400" b="1" dirty="0" smtClean="0">
                <a:solidFill>
                  <a:srgbClr val="7030A0"/>
                </a:solidFill>
              </a:rPr>
              <a:t>Day.</a:t>
            </a:r>
            <a:endParaRPr lang="en-US" sz="2400" b="1" dirty="0">
              <a:solidFill>
                <a:srgbClr val="7030A0"/>
              </a:solidFill>
            </a:endParaRPr>
          </a:p>
        </p:txBody>
      </p:sp>
      <p:sp>
        <p:nvSpPr>
          <p:cNvPr id="7" name="Chevron 6"/>
          <p:cNvSpPr/>
          <p:nvPr/>
        </p:nvSpPr>
        <p:spPr>
          <a:xfrm>
            <a:off x="429284" y="5638800"/>
            <a:ext cx="332716" cy="53339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381000" y="4572000"/>
            <a:ext cx="8229600" cy="954107"/>
          </a:xfrm>
          <a:prstGeom prst="rect">
            <a:avLst/>
          </a:prstGeom>
        </p:spPr>
        <p:txBody>
          <a:bodyPr wrap="square">
            <a:spAutoFit/>
          </a:bodyPr>
          <a:lstStyle/>
          <a:p>
            <a:pPr marL="514350" indent="-514350">
              <a:buAutoNum type="arabicPeriod"/>
            </a:pPr>
            <a:r>
              <a:rPr lang="en-US" sz="2800" dirty="0" smtClean="0"/>
              <a:t>When </a:t>
            </a:r>
            <a:r>
              <a:rPr lang="en-US" sz="2800" dirty="0"/>
              <a:t>does the International Mother Language </a:t>
            </a:r>
            <a:r>
              <a:rPr lang="en-US" sz="2800" dirty="0" smtClean="0"/>
              <a:t>   </a:t>
            </a:r>
          </a:p>
          <a:p>
            <a:r>
              <a:rPr lang="en-US" sz="2800" dirty="0"/>
              <a:t> </a:t>
            </a:r>
            <a:r>
              <a:rPr lang="en-US" sz="2800" dirty="0" smtClean="0"/>
              <a:t>    Day </a:t>
            </a:r>
            <a:r>
              <a:rPr lang="en-US" sz="2800" dirty="0"/>
              <a:t>celebration begin</a:t>
            </a:r>
            <a:r>
              <a:rPr lang="en-US" sz="2800" dirty="0" smtClean="0"/>
              <a:t>?</a:t>
            </a:r>
            <a:endParaRPr lang="en-US" sz="2800" dirty="0" smtClean="0"/>
          </a:p>
        </p:txBody>
      </p:sp>
    </p:spTree>
    <p:extLst>
      <p:ext uri="{BB962C8B-B14F-4D97-AF65-F5344CB8AC3E}">
        <p14:creationId xmlns:p14="http://schemas.microsoft.com/office/powerpoint/2010/main" val="15489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2652" y="1669853"/>
            <a:ext cx="7086600" cy="830997"/>
          </a:xfrm>
          <a:prstGeom prst="rect">
            <a:avLst/>
          </a:prstGeom>
        </p:spPr>
        <p:txBody>
          <a:bodyPr wrap="square">
            <a:spAutoFit/>
          </a:bodyPr>
          <a:lstStyle/>
          <a:p>
            <a:r>
              <a:rPr lang="en-US" sz="2400" b="1" dirty="0" smtClean="0">
                <a:solidFill>
                  <a:srgbClr val="0070C0"/>
                </a:solidFill>
              </a:rPr>
              <a:t>UNESCO </a:t>
            </a:r>
            <a:r>
              <a:rPr lang="en-US" sz="2400" b="1" dirty="0">
                <a:solidFill>
                  <a:srgbClr val="0070C0"/>
                </a:solidFill>
              </a:rPr>
              <a:t>(United Nations Educational, Scientific and Cultural </a:t>
            </a:r>
            <a:r>
              <a:rPr lang="en-US" sz="2400" b="1" dirty="0" smtClean="0">
                <a:solidFill>
                  <a:srgbClr val="0070C0"/>
                </a:solidFill>
              </a:rPr>
              <a:t>Organization)</a:t>
            </a:r>
            <a:endParaRPr lang="en-US" sz="2400" b="1" dirty="0">
              <a:solidFill>
                <a:srgbClr val="0070C0"/>
              </a:solidFill>
            </a:endParaRPr>
          </a:p>
        </p:txBody>
      </p:sp>
      <p:sp>
        <p:nvSpPr>
          <p:cNvPr id="4" name="Rectangle 3"/>
          <p:cNvSpPr/>
          <p:nvPr/>
        </p:nvSpPr>
        <p:spPr>
          <a:xfrm>
            <a:off x="568104" y="3352800"/>
            <a:ext cx="7465338" cy="830997"/>
          </a:xfrm>
          <a:prstGeom prst="rect">
            <a:avLst/>
          </a:prstGeom>
        </p:spPr>
        <p:txBody>
          <a:bodyPr wrap="square">
            <a:spAutoFit/>
          </a:bodyPr>
          <a:lstStyle/>
          <a:p>
            <a:r>
              <a:rPr lang="en-US" sz="2400" b="1" dirty="0" smtClean="0">
                <a:solidFill>
                  <a:schemeClr val="accent5">
                    <a:lumMod val="75000"/>
                  </a:schemeClr>
                </a:solidFill>
              </a:rPr>
              <a:t>The other name of February </a:t>
            </a:r>
            <a:r>
              <a:rPr lang="en-US" sz="2400" b="1" dirty="0">
                <a:solidFill>
                  <a:schemeClr val="accent5">
                    <a:lumMod val="75000"/>
                  </a:schemeClr>
                </a:solidFill>
              </a:rPr>
              <a:t>21 </a:t>
            </a:r>
            <a:r>
              <a:rPr lang="en-US" sz="2400" b="1" dirty="0" smtClean="0">
                <a:solidFill>
                  <a:schemeClr val="accent5">
                    <a:lumMod val="75000"/>
                  </a:schemeClr>
                </a:solidFill>
              </a:rPr>
              <a:t>is</a:t>
            </a:r>
            <a:r>
              <a:rPr lang="en-US" sz="2400" b="1" dirty="0" smtClean="0">
                <a:solidFill>
                  <a:schemeClr val="accent5">
                    <a:lumMod val="75000"/>
                  </a:schemeClr>
                </a:solidFill>
              </a:rPr>
              <a:t> </a:t>
            </a:r>
            <a:r>
              <a:rPr lang="en-US" sz="2400" b="1" dirty="0">
                <a:solidFill>
                  <a:schemeClr val="accent5">
                    <a:lumMod val="75000"/>
                  </a:schemeClr>
                </a:solidFill>
              </a:rPr>
              <a:t>International Mother </a:t>
            </a:r>
            <a:r>
              <a:rPr lang="en-US" sz="2400" b="1" dirty="0" smtClean="0">
                <a:solidFill>
                  <a:schemeClr val="accent5">
                    <a:lumMod val="75000"/>
                  </a:schemeClr>
                </a:solidFill>
              </a:rPr>
              <a:t>Language Day.</a:t>
            </a:r>
            <a:endParaRPr lang="en-US" sz="2400" b="1" dirty="0">
              <a:solidFill>
                <a:schemeClr val="accent5">
                  <a:lumMod val="75000"/>
                </a:schemeClr>
              </a:solidFill>
            </a:endParaRPr>
          </a:p>
        </p:txBody>
      </p:sp>
      <p:sp>
        <p:nvSpPr>
          <p:cNvPr id="6" name="Chevron 5"/>
          <p:cNvSpPr/>
          <p:nvPr/>
        </p:nvSpPr>
        <p:spPr>
          <a:xfrm>
            <a:off x="228600" y="1828800"/>
            <a:ext cx="187104" cy="5879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381000" y="3378558"/>
            <a:ext cx="193896" cy="50764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185972" y="2702938"/>
            <a:ext cx="8229600" cy="523220"/>
          </a:xfrm>
          <a:prstGeom prst="rect">
            <a:avLst/>
          </a:prstGeom>
        </p:spPr>
        <p:txBody>
          <a:bodyPr wrap="square">
            <a:spAutoFit/>
          </a:bodyPr>
          <a:lstStyle/>
          <a:p>
            <a:r>
              <a:rPr lang="en-US" sz="2800" dirty="0" smtClean="0"/>
              <a:t>3</a:t>
            </a:r>
            <a:r>
              <a:rPr lang="en-US" sz="2800" dirty="0" smtClean="0"/>
              <a:t>. </a:t>
            </a:r>
            <a:r>
              <a:rPr lang="en-US" sz="2800" dirty="0"/>
              <a:t>What is the other name of 21 February?</a:t>
            </a:r>
            <a:endParaRPr lang="en-US" sz="2800" b="1" dirty="0"/>
          </a:p>
        </p:txBody>
      </p:sp>
      <p:sp>
        <p:nvSpPr>
          <p:cNvPr id="9" name="Rectangle 8"/>
          <p:cNvSpPr/>
          <p:nvPr/>
        </p:nvSpPr>
        <p:spPr>
          <a:xfrm>
            <a:off x="185972" y="889218"/>
            <a:ext cx="8424627" cy="523220"/>
          </a:xfrm>
          <a:prstGeom prst="rect">
            <a:avLst/>
          </a:prstGeom>
        </p:spPr>
        <p:txBody>
          <a:bodyPr wrap="square">
            <a:spAutoFit/>
          </a:bodyPr>
          <a:lstStyle/>
          <a:p>
            <a:r>
              <a:rPr lang="en-US" sz="2800" dirty="0" smtClean="0"/>
              <a:t>2. What </a:t>
            </a:r>
            <a:r>
              <a:rPr lang="en-US" sz="2800" dirty="0"/>
              <a:t>does the abbreviation UNESCO stand for</a:t>
            </a:r>
            <a:r>
              <a:rPr lang="en-US" sz="2800" dirty="0" smtClean="0"/>
              <a:t>?</a:t>
            </a:r>
            <a:endParaRPr lang="en-US" sz="2800" b="1" dirty="0"/>
          </a:p>
        </p:txBody>
      </p:sp>
    </p:spTree>
    <p:extLst>
      <p:ext uri="{BB962C8B-B14F-4D97-AF65-F5344CB8AC3E}">
        <p14:creationId xmlns:p14="http://schemas.microsoft.com/office/powerpoint/2010/main" val="7313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0"/>
            <a:ext cx="6248400" cy="1077218"/>
          </a:xfrm>
          <a:prstGeom prst="rect">
            <a:avLst/>
          </a:prstGeom>
          <a:effectLst>
            <a:outerShdw blurRad="76200" dist="12700" dir="8100000" sy="-23000" kx="800400" algn="br" rotWithShape="0">
              <a:prstClr val="black">
                <a:alpha val="20000"/>
              </a:prstClr>
            </a:outerShdw>
          </a:effectLst>
        </p:spPr>
        <p:style>
          <a:lnRef idx="0">
            <a:scrgbClr r="0" g="0" b="0"/>
          </a:lnRef>
          <a:fillRef idx="1003">
            <a:schemeClr val="lt1"/>
          </a:fillRef>
          <a:effectRef idx="0">
            <a:scrgbClr r="0" g="0" b="0"/>
          </a:effectRef>
          <a:fontRef idx="major"/>
        </p:style>
        <p:txBody>
          <a:bodyPr wrap="square">
            <a:spAutoFit/>
          </a:bodyPr>
          <a:lstStyle/>
          <a:p>
            <a:pPr algn="ctr"/>
            <a:r>
              <a:rPr lang="en-US" sz="3200" b="1" dirty="0" smtClean="0">
                <a:latin typeface="Arial Rounded MT Bold" panose="020F0704030504030204" pitchFamily="34" charset="0"/>
              </a:rPr>
              <a:t> Describe the picture at next    </a:t>
            </a:r>
          </a:p>
          <a:p>
            <a:pPr algn="ctr"/>
            <a:r>
              <a:rPr lang="en-US" sz="3200" b="1" dirty="0">
                <a:latin typeface="Arial Rounded MT Bold" panose="020F0704030504030204" pitchFamily="34" charset="0"/>
              </a:rPr>
              <a:t> </a:t>
            </a:r>
            <a:r>
              <a:rPr lang="en-US" sz="3200" b="1" dirty="0" smtClean="0">
                <a:latin typeface="Arial Rounded MT Bold" panose="020F0704030504030204" pitchFamily="34" charset="0"/>
              </a:rPr>
              <a:t>slide and </a:t>
            </a:r>
            <a:r>
              <a:rPr lang="en-US" sz="3200" b="1" dirty="0">
                <a:latin typeface="Arial Rounded MT Bold" panose="020F0704030504030204" pitchFamily="34" charset="0"/>
              </a:rPr>
              <a:t>talk about it</a:t>
            </a:r>
            <a:r>
              <a:rPr lang="en-US" sz="3200" b="1" dirty="0" smtClean="0">
                <a:latin typeface="Arial Rounded MT Bold" panose="020F0704030504030204" pitchFamily="34" charset="0"/>
              </a:rPr>
              <a:t>.</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55418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ternational Mother Language Day 2019: History, theme, purpose and  celebrations - Education Today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99" y="3944937"/>
            <a:ext cx="4493501" cy="27606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rnational Mother Language Day | UN compiling proverbs, invites entries  in all langu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760" y="3944937"/>
            <a:ext cx="3699040" cy="27606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istorical movement in banglade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
            <a:ext cx="8260589"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nternational Mother Language Da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 y="3984354"/>
            <a:ext cx="3850639" cy="28879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haka, Bangladesh. 20th Feb, 2017. Bangladeshi people attend a rally Stock  Photo - Ala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952" y="0"/>
            <a:ext cx="5168397" cy="45470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52" y="-9054"/>
            <a:ext cx="3924300" cy="3962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1187" y="4114800"/>
            <a:ext cx="5217161" cy="2743200"/>
          </a:xfrm>
          <a:prstGeom prst="rect">
            <a:avLst/>
          </a:prstGeom>
        </p:spPr>
      </p:pic>
    </p:spTree>
    <p:extLst>
      <p:ext uri="{BB962C8B-B14F-4D97-AF65-F5344CB8AC3E}">
        <p14:creationId xmlns:p14="http://schemas.microsoft.com/office/powerpoint/2010/main" val="225129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196"/>
                                        </p:tgtEl>
                                        <p:attrNameLst>
                                          <p:attrName>style.visibility</p:attrName>
                                        </p:attrNameLst>
                                      </p:cBhvr>
                                      <p:to>
                                        <p:strVal val="visible"/>
                                      </p:to>
                                    </p:set>
                                    <p:anim calcmode="lin" valueType="num">
                                      <p:cBhvr>
                                        <p:cTn id="14" dur="500" fill="hold"/>
                                        <p:tgtEl>
                                          <p:spTgt spid="8196"/>
                                        </p:tgtEl>
                                        <p:attrNameLst>
                                          <p:attrName>ppt_w</p:attrName>
                                        </p:attrNameLst>
                                      </p:cBhvr>
                                      <p:tavLst>
                                        <p:tav tm="0">
                                          <p:val>
                                            <p:fltVal val="0"/>
                                          </p:val>
                                        </p:tav>
                                        <p:tav tm="100000">
                                          <p:val>
                                            <p:strVal val="#ppt_w"/>
                                          </p:val>
                                        </p:tav>
                                      </p:tavLst>
                                    </p:anim>
                                    <p:anim calcmode="lin" valueType="num">
                                      <p:cBhvr>
                                        <p:cTn id="15" dur="500" fill="hold"/>
                                        <p:tgtEl>
                                          <p:spTgt spid="8196"/>
                                        </p:tgtEl>
                                        <p:attrNameLst>
                                          <p:attrName>ppt_h</p:attrName>
                                        </p:attrNameLst>
                                      </p:cBhvr>
                                      <p:tavLst>
                                        <p:tav tm="0">
                                          <p:val>
                                            <p:fltVal val="0"/>
                                          </p:val>
                                        </p:tav>
                                        <p:tav tm="100000">
                                          <p:val>
                                            <p:strVal val="#ppt_h"/>
                                          </p:val>
                                        </p:tav>
                                      </p:tavLst>
                                    </p:anim>
                                    <p:animEffect transition="in" filter="fade">
                                      <p:cBhvr>
                                        <p:cTn id="16" dur="500"/>
                                        <p:tgtEl>
                                          <p:spTgt spid="819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 calcmode="lin" valueType="num">
                                      <p:cBhvr>
                                        <p:cTn id="21" dur="500" fill="hold"/>
                                        <p:tgtEl>
                                          <p:spTgt spid="8194"/>
                                        </p:tgtEl>
                                        <p:attrNameLst>
                                          <p:attrName>ppt_w</p:attrName>
                                        </p:attrNameLst>
                                      </p:cBhvr>
                                      <p:tavLst>
                                        <p:tav tm="0">
                                          <p:val>
                                            <p:fltVal val="0"/>
                                          </p:val>
                                        </p:tav>
                                        <p:tav tm="100000">
                                          <p:val>
                                            <p:strVal val="#ppt_w"/>
                                          </p:val>
                                        </p:tav>
                                      </p:tavLst>
                                    </p:anim>
                                    <p:anim calcmode="lin" valueType="num">
                                      <p:cBhvr>
                                        <p:cTn id="22" dur="500" fill="hold"/>
                                        <p:tgtEl>
                                          <p:spTgt spid="8194"/>
                                        </p:tgtEl>
                                        <p:attrNameLst>
                                          <p:attrName>ppt_h</p:attrName>
                                        </p:attrNameLst>
                                      </p:cBhvr>
                                      <p:tavLst>
                                        <p:tav tm="0">
                                          <p:val>
                                            <p:fltVal val="0"/>
                                          </p:val>
                                        </p:tav>
                                        <p:tav tm="100000">
                                          <p:val>
                                            <p:strVal val="#ppt_h"/>
                                          </p:val>
                                        </p:tav>
                                      </p:tavLst>
                                    </p:anim>
                                    <p:animEffect transition="in" filter="fade">
                                      <p:cBhvr>
                                        <p:cTn id="23" dur="500"/>
                                        <p:tgtEl>
                                          <p:spTgt spid="819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583" y="1600200"/>
            <a:ext cx="8610600" cy="830997"/>
          </a:xfrm>
          <a:prstGeom prst="rect">
            <a:avLst/>
          </a:prstGeom>
          <a:noFill/>
        </p:spPr>
        <p:txBody>
          <a:bodyPr wrap="square" rtlCol="0">
            <a:spAutoFit/>
          </a:bodyPr>
          <a:lstStyle/>
          <a:p>
            <a:r>
              <a:rPr lang="en-US" sz="4800" b="1" dirty="0" smtClean="0">
                <a:ln>
                  <a:solidFill>
                    <a:schemeClr val="accent1"/>
                  </a:solidFill>
                </a:ln>
                <a:solidFill>
                  <a:srgbClr val="0070C0"/>
                </a:solidFill>
                <a:latin typeface="Arial Rounded MT Bold" panose="020F0704030504030204" pitchFamily="34" charset="0"/>
              </a:rPr>
              <a:t>So our today’s lesson is…</a:t>
            </a:r>
            <a:endParaRPr lang="en-US" sz="4800" b="1" dirty="0">
              <a:ln>
                <a:solidFill>
                  <a:schemeClr val="accent1"/>
                </a:solidFill>
              </a:ln>
              <a:solidFill>
                <a:srgbClr val="0070C0"/>
              </a:solidFill>
              <a:latin typeface="Arial Rounded MT Bold" panose="020F0704030504030204" pitchFamily="34" charset="0"/>
            </a:endParaRPr>
          </a:p>
        </p:txBody>
      </p:sp>
      <p:sp>
        <p:nvSpPr>
          <p:cNvPr id="6" name="Rectangle 5"/>
          <p:cNvSpPr/>
          <p:nvPr/>
        </p:nvSpPr>
        <p:spPr>
          <a:xfrm>
            <a:off x="381000" y="2967335"/>
            <a:ext cx="7568097" cy="707886"/>
          </a:xfrm>
          <a:prstGeom prst="rect">
            <a:avLst/>
          </a:prstGeom>
          <a:noFill/>
        </p:spPr>
        <p:txBody>
          <a:bodyPr wrap="none" lIns="91440" tIns="45720" rIns="91440" bIns="45720">
            <a:spAutoFit/>
          </a:bodyPr>
          <a:lstStyle/>
          <a:p>
            <a:pPr algn="ctr"/>
            <a:r>
              <a:rPr lang="en-US" sz="4000" b="1" cap="none" spc="0" dirty="0">
                <a:ln w="12700">
                  <a:solidFill>
                    <a:schemeClr val="accent1"/>
                  </a:solidFill>
                  <a:prstDash val="solid"/>
                </a:ln>
                <a:solidFill>
                  <a:schemeClr val="accent5">
                    <a:lumMod val="60000"/>
                    <a:lumOff val="40000"/>
                  </a:schemeClr>
                </a:solidFill>
                <a:effectLst>
                  <a:outerShdw dist="38100" dir="2640000" algn="bl" rotWithShape="0">
                    <a:schemeClr val="accent1"/>
                  </a:outerShdw>
                </a:effectLst>
                <a:latin typeface="Bernard MT Condensed" panose="02050806060905020404" pitchFamily="18" charset="0"/>
              </a:rPr>
              <a:t>International Mother Language </a:t>
            </a:r>
            <a:r>
              <a:rPr lang="en-US" sz="4000" b="1" cap="none" spc="0" dirty="0" smtClean="0">
                <a:ln w="12700">
                  <a:solidFill>
                    <a:schemeClr val="accent1"/>
                  </a:solidFill>
                  <a:prstDash val="solid"/>
                </a:ln>
                <a:solidFill>
                  <a:schemeClr val="accent5">
                    <a:lumMod val="60000"/>
                    <a:lumOff val="40000"/>
                  </a:schemeClr>
                </a:solidFill>
                <a:effectLst>
                  <a:outerShdw dist="38100" dir="2640000" algn="bl" rotWithShape="0">
                    <a:schemeClr val="accent1"/>
                  </a:outerShdw>
                </a:effectLst>
                <a:latin typeface="Bernard MT Condensed" panose="02050806060905020404" pitchFamily="18" charset="0"/>
              </a:rPr>
              <a:t>Day-2</a:t>
            </a:r>
            <a:endParaRPr lang="en-US" sz="4000" b="1" cap="none" spc="0" dirty="0">
              <a:ln w="12700">
                <a:solidFill>
                  <a:schemeClr val="accent1"/>
                </a:solidFill>
                <a:prstDash val="solid"/>
              </a:ln>
              <a:solidFill>
                <a:schemeClr val="accent5">
                  <a:lumMod val="60000"/>
                  <a:lumOff val="40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92691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438</TotalTime>
  <Words>481</Words>
  <Application>Microsoft Office PowerPoint</Application>
  <PresentationFormat>On-screen Show (4:3)</PresentationFormat>
  <Paragraphs>64</Paragraphs>
  <Slides>17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Arial Black</vt:lpstr>
      <vt:lpstr>Arial Rounded MT Bold</vt:lpstr>
      <vt:lpstr>Bernard MT Condensed</vt:lpstr>
      <vt:lpstr>Calibri</vt:lpstr>
      <vt:lpstr>Cooper Black</vt:lpstr>
      <vt:lpstr>Elephant</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Doel-1612i3</dc:creator>
  <cp:lastModifiedBy>Microsoft account</cp:lastModifiedBy>
  <cp:revision>92</cp:revision>
  <dcterms:created xsi:type="dcterms:W3CDTF">2015-02-17T07:37:28Z</dcterms:created>
  <dcterms:modified xsi:type="dcterms:W3CDTF">2020-11-23T14:54:34Z</dcterms:modified>
</cp:coreProperties>
</file>