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9" r:id="rId4"/>
    <p:sldId id="260" r:id="rId5"/>
    <p:sldId id="262" r:id="rId6"/>
    <p:sldId id="269" r:id="rId7"/>
    <p:sldId id="266" r:id="rId8"/>
    <p:sldId id="268" r:id="rId9"/>
    <p:sldId id="264" r:id="rId10"/>
    <p:sldId id="270" r:id="rId11"/>
    <p:sldId id="271" r:id="rId12"/>
    <p:sldId id="274" r:id="rId13"/>
    <p:sldId id="272" r:id="rId14"/>
    <p:sldId id="273"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2F3"/>
    <a:srgbClr val="D0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5" autoAdjust="0"/>
    <p:restoredTop sz="94660"/>
  </p:normalViewPr>
  <p:slideViewPr>
    <p:cSldViewPr snapToGrid="0" showGuides="1">
      <p:cViewPr varScale="1">
        <p:scale>
          <a:sx n="54" d="100"/>
          <a:sy n="54" d="100"/>
        </p:scale>
        <p:origin x="518" y="6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C5947-6CA5-4629-A874-A5E59DD4CF4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2738018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C5947-6CA5-4629-A874-A5E59DD4CF4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283905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C5947-6CA5-4629-A874-A5E59DD4CF4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69160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C5947-6CA5-4629-A874-A5E59DD4CF4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316459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3C5947-6CA5-4629-A874-A5E59DD4CF4E}"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295115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C5947-6CA5-4629-A874-A5E59DD4CF4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366405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C5947-6CA5-4629-A874-A5E59DD4CF4E}"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3261564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C5947-6CA5-4629-A874-A5E59DD4CF4E}"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77879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C5947-6CA5-4629-A874-A5E59DD4CF4E}"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225306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3C5947-6CA5-4629-A874-A5E59DD4CF4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178773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3C5947-6CA5-4629-A874-A5E59DD4CF4E}"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A68E3-2E38-46BE-8EE3-C5EBB2BD1A41}" type="slidenum">
              <a:rPr lang="en-US" smtClean="0"/>
              <a:t>‹#›</a:t>
            </a:fld>
            <a:endParaRPr lang="en-US"/>
          </a:p>
        </p:txBody>
      </p:sp>
    </p:spTree>
    <p:extLst>
      <p:ext uri="{BB962C8B-B14F-4D97-AF65-F5344CB8AC3E}">
        <p14:creationId xmlns:p14="http://schemas.microsoft.com/office/powerpoint/2010/main" val="359032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C5947-6CA5-4629-A874-A5E59DD4CF4E}" type="datetimeFigureOut">
              <a:rPr lang="en-US" smtClean="0"/>
              <a:t>11/24/2020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A68E3-2E38-46BE-8EE3-C5EBB2BD1A41}" type="slidenum">
              <a:rPr lang="en-US" smtClean="0"/>
              <a:t>‹#›</a:t>
            </a:fld>
            <a:endParaRPr lang="en-US"/>
          </a:p>
        </p:txBody>
      </p:sp>
    </p:spTree>
    <p:extLst>
      <p:ext uri="{BB962C8B-B14F-4D97-AF65-F5344CB8AC3E}">
        <p14:creationId xmlns:p14="http://schemas.microsoft.com/office/powerpoint/2010/main" val="2693521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2168" y="1846405"/>
            <a:ext cx="8043863" cy="4224912"/>
          </a:xfrm>
          <a:prstGeom prst="rect">
            <a:avLst/>
          </a:prstGeom>
          <a:ln w="38100">
            <a:solidFill>
              <a:schemeClr val="accent5">
                <a:lumMod val="75000"/>
              </a:schemeClr>
            </a:solidFill>
          </a:ln>
          <a:effectLst>
            <a:outerShdw blurRad="190500" algn="tl" rotWithShape="0">
              <a:srgbClr val="000000">
                <a:alpha val="70000"/>
              </a:srgbClr>
            </a:outerShdw>
          </a:effectLst>
        </p:spPr>
      </p:pic>
      <p:sp>
        <p:nvSpPr>
          <p:cNvPr id="3" name="TextBox 2"/>
          <p:cNvSpPr txBox="1"/>
          <p:nvPr/>
        </p:nvSpPr>
        <p:spPr>
          <a:xfrm>
            <a:off x="2074065" y="271267"/>
            <a:ext cx="8055773" cy="1200329"/>
          </a:xfrm>
          <a:prstGeom prst="rect">
            <a:avLst/>
          </a:prstGeom>
          <a:solidFill>
            <a:schemeClr val="bg2">
              <a:lumMod val="75000"/>
            </a:schemeClr>
          </a:solidFill>
          <a:ln w="38100">
            <a:solidFill>
              <a:srgbClr val="0070C0"/>
            </a:solidFill>
          </a:ln>
        </p:spPr>
        <p:txBody>
          <a:bodyPr wrap="square" rtlCol="0">
            <a:spAutoFit/>
          </a:bodyPr>
          <a:lstStyle/>
          <a:p>
            <a:pPr algn="ctr"/>
            <a:r>
              <a:rPr lang="en-US" sz="7200" dirty="0" smtClean="0">
                <a:solidFill>
                  <a:srgbClr val="0070C0"/>
                </a:solidFill>
                <a:latin typeface="NikoshBAN" panose="02000000000000000000" pitchFamily="2" charset="0"/>
                <a:cs typeface="NikoshBAN" panose="02000000000000000000" pitchFamily="2" charset="0"/>
              </a:rPr>
              <a:t>স্বগত</a:t>
            </a:r>
            <a:endParaRPr lang="en-US" sz="72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336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376" y="116716"/>
            <a:ext cx="10077449" cy="707886"/>
          </a:xfrm>
          <a:prstGeom prst="rect">
            <a:avLst/>
          </a:prstGeom>
          <a:solidFill>
            <a:schemeClr val="accent5">
              <a:lumMod val="20000"/>
              <a:lumOff val="8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dirty="0" smtClean="0">
                <a:solidFill>
                  <a:schemeClr val="tx1"/>
                </a:solidFill>
                <a:latin typeface="NikoshBAN" pitchFamily="2" charset="0"/>
                <a:cs typeface="NikoshBAN" pitchFamily="2" charset="0"/>
              </a:rPr>
              <a:t>স্প্রেডসিট প্রোগ্রাম কী? </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1095375" y="3429000"/>
            <a:ext cx="10077449" cy="2862322"/>
          </a:xfrm>
          <a:prstGeom prst="rect">
            <a:avLst/>
          </a:prstGeom>
          <a:solidFill>
            <a:schemeClr val="accent5">
              <a:lumMod val="20000"/>
              <a:lumOff val="8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dirty="0" smtClean="0">
                <a:solidFill>
                  <a:schemeClr val="tx1"/>
                </a:solidFill>
                <a:latin typeface="NikoshBAN" pitchFamily="2" charset="0"/>
                <a:cs typeface="NikoshBAN" pitchFamily="2" charset="0"/>
              </a:rPr>
              <a:t>স্প্রেডসিট হলো এক ধরনের অ্যাপ্লিকেশন কম্পিউটার প্রোগ্রাম। এটিকে ওয়ার্কবুক ও বলা </a:t>
            </a:r>
            <a:r>
              <a:rPr lang="en-US" sz="3600" dirty="0" err="1" smtClean="0">
                <a:solidFill>
                  <a:schemeClr val="tx1"/>
                </a:solidFill>
                <a:latin typeface="NikoshBAN" pitchFamily="2" charset="0"/>
                <a:cs typeface="NikoshBAN" pitchFamily="2" charset="0"/>
              </a:rPr>
              <a:t>হয়।একটি</a:t>
            </a:r>
            <a:r>
              <a:rPr lang="en-US" sz="3600" dirty="0" smtClean="0">
                <a:solidFill>
                  <a:schemeClr val="tx1"/>
                </a:solidFill>
                <a:latin typeface="NikoshBAN" pitchFamily="2" charset="0"/>
                <a:cs typeface="NikoshBAN" pitchFamily="2" charset="0"/>
              </a:rPr>
              <a:t> রেজিস্টার খাতায় যেমন অনেকগুলো পৃষ্ঠা থাকে,তেমনি ওয়ার্কবুকে অনেকগুলো ওয়ার্কশিট থাকে। একেকটি ওয়ার্কশীটে বহুসংখ্যক সারি ও কলাম থাকে।ABC…</a:t>
            </a:r>
            <a:r>
              <a:rPr lang="en-US" sz="3600" dirty="0" err="1" smtClean="0">
                <a:solidFill>
                  <a:schemeClr val="tx1"/>
                </a:solidFill>
                <a:latin typeface="NikoshBAN" pitchFamily="2" charset="0"/>
                <a:cs typeface="NikoshBAN" pitchFamily="2" charset="0"/>
              </a:rPr>
              <a:t>দিয়ে</a:t>
            </a:r>
            <a:r>
              <a:rPr lang="en-US" sz="3600" dirty="0" smtClean="0">
                <a:solidFill>
                  <a:schemeClr val="tx1"/>
                </a:solidFill>
                <a:latin typeface="NikoshBAN" pitchFamily="2" charset="0"/>
                <a:cs typeface="NikoshBAN" pitchFamily="2" charset="0"/>
              </a:rPr>
              <a:t> কলাম এবং </a:t>
            </a:r>
            <a:r>
              <a:rPr lang="en-US" sz="3600" dirty="0" smtClean="0">
                <a:solidFill>
                  <a:schemeClr val="tx1"/>
                </a:solidFill>
                <a:latin typeface="Times New Roman" panose="02020603050405020304" pitchFamily="18" charset="0"/>
                <a:cs typeface="Times New Roman" panose="02020603050405020304" pitchFamily="18" charset="0"/>
              </a:rPr>
              <a:t>123</a:t>
            </a:r>
            <a:r>
              <a:rPr lang="en-US" sz="3600" dirty="0" smtClean="0">
                <a:solidFill>
                  <a:schemeClr val="tx1"/>
                </a:solidFill>
                <a:latin typeface="NikoshBAN" panose="02000000000000000000" pitchFamily="2" charset="0"/>
                <a:cs typeface="NikoshBAN" panose="02000000000000000000" pitchFamily="2" charset="0"/>
              </a:rPr>
              <a:t>…</a:t>
            </a:r>
            <a:r>
              <a:rPr lang="en-US" sz="3600" dirty="0" err="1" smtClean="0">
                <a:solidFill>
                  <a:schemeClr val="tx1"/>
                </a:solidFill>
                <a:latin typeface="NikoshBAN" panose="02000000000000000000" pitchFamily="2" charset="0"/>
                <a:cs typeface="NikoshBAN" panose="02000000000000000000" pitchFamily="2" charset="0"/>
              </a:rPr>
              <a:t>দিয়ে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a:t>
            </a:r>
            <a:r>
              <a:rPr lang="en-US" sz="3600" dirty="0" smtClean="0">
                <a:solidFill>
                  <a:schemeClr val="tx1"/>
                </a:solidFill>
                <a:latin typeface="NikoshBAN" panose="02000000000000000000" pitchFamily="2" charset="0"/>
                <a:cs typeface="NikoshBAN" panose="02000000000000000000" pitchFamily="2" charset="0"/>
              </a:rPr>
              <a:t> নির্দেশ </a:t>
            </a:r>
            <a:r>
              <a:rPr lang="en-US" sz="3600" dirty="0" err="1" smtClean="0">
                <a:solidFill>
                  <a:schemeClr val="tx1"/>
                </a:solidFill>
                <a:latin typeface="NikoshBAN" panose="02000000000000000000" pitchFamily="2" charset="0"/>
                <a:cs typeface="NikoshBAN" panose="02000000000000000000" pitchFamily="2" charset="0"/>
              </a:rPr>
              <a:t>করে।ছোট</a:t>
            </a:r>
            <a:r>
              <a:rPr lang="en-US" sz="3600" dirty="0" smtClean="0">
                <a:solidFill>
                  <a:schemeClr val="tx1"/>
                </a:solidFill>
                <a:latin typeface="NikoshBAN" panose="02000000000000000000" pitchFamily="2" charset="0"/>
                <a:cs typeface="NikoshBAN" panose="02000000000000000000" pitchFamily="2" charset="0"/>
              </a:rPr>
              <a:t> ছোট ঘরগুলিকে বলে </a:t>
            </a:r>
            <a:r>
              <a:rPr lang="en-US" sz="3600" dirty="0" err="1" smtClean="0">
                <a:solidFill>
                  <a:schemeClr val="tx1"/>
                </a:solidFill>
                <a:latin typeface="NikoshBAN" panose="02000000000000000000" pitchFamily="2" charset="0"/>
                <a:cs typeface="NikoshBAN" panose="02000000000000000000" pitchFamily="2" charset="0"/>
              </a:rPr>
              <a:t>সেল</a:t>
            </a:r>
            <a:r>
              <a:rPr lang="en-US"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222456" y="997838"/>
            <a:ext cx="5502442" cy="2257926"/>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6995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080" y="193494"/>
            <a:ext cx="9563837" cy="769441"/>
          </a:xfrm>
          <a:prstGeom prst="rect">
            <a:avLst/>
          </a:prstGeom>
          <a:solidFill>
            <a:schemeClr val="accent5">
              <a:lumMod val="20000"/>
              <a:lumOff val="80000"/>
            </a:schemeClr>
          </a:solidFill>
          <a:ln w="28575">
            <a:solidFill>
              <a:schemeClr val="accent5">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none">
            <a:spAutoFit/>
          </a:bodyPr>
          <a:lstStyle/>
          <a:p>
            <a:r>
              <a:rPr lang="en-US" sz="4400" dirty="0" smtClean="0">
                <a:solidFill>
                  <a:schemeClr val="tx1"/>
                </a:solidFill>
                <a:latin typeface="NikoshBAN" pitchFamily="2" charset="0"/>
                <a:cs typeface="NikoshBAN" pitchFamily="2" charset="0"/>
              </a:rPr>
              <a:t>স্প্রেডসিট এবং তথ্য ও যোগাযোগ প্রযুক্তি মধ্যে সম্পর্কঃ</a:t>
            </a:r>
            <a:endParaRPr lang="en-US" sz="4400" dirty="0">
              <a:solidFill>
                <a:schemeClr val="tx1"/>
              </a:solidFill>
            </a:endParaRPr>
          </a:p>
        </p:txBody>
      </p:sp>
      <p:pic>
        <p:nvPicPr>
          <p:cNvPr id="3" name="Picture 2" descr="E:\MOTIAR\Motiar D. Content\Class Viii\Picture\পাঠ ২২\Excel_Automation_Diagram-03.jpg"/>
          <p:cNvPicPr>
            <a:picLocks noChangeAspect="1" noChangeArrowheads="1"/>
          </p:cNvPicPr>
          <p:nvPr/>
        </p:nvPicPr>
        <p:blipFill>
          <a:blip r:embed="rId2" cstate="print"/>
          <a:srcRect/>
          <a:stretch>
            <a:fillRect/>
          </a:stretch>
        </p:blipFill>
        <p:spPr bwMode="auto">
          <a:xfrm>
            <a:off x="2348501" y="1204834"/>
            <a:ext cx="7010400" cy="3364902"/>
          </a:xfrm>
          <a:prstGeom prst="rect">
            <a:avLst/>
          </a:prstGeom>
          <a:ln w="28575"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757324" y="4866186"/>
            <a:ext cx="10192752" cy="646331"/>
          </a:xfrm>
          <a:prstGeom prst="rect">
            <a:avLst/>
          </a:prstGeom>
          <a:solidFill>
            <a:schemeClr val="accent5">
              <a:lumMod val="20000"/>
              <a:lumOff val="80000"/>
            </a:schemeClr>
          </a:solidFill>
          <a:ln w="28575">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600" dirty="0" smtClean="0">
                <a:solidFill>
                  <a:schemeClr val="tx1"/>
                </a:solidFill>
                <a:latin typeface="NikoshBAN" pitchFamily="2" charset="0"/>
                <a:cs typeface="NikoshBAN" pitchFamily="2" charset="0"/>
              </a:rPr>
              <a:t>বর্তমানের আইসিটির যুগে তথ্য প্রক্রিয়াকরণে স্প্রেডসিট ব্যবহার করা হয়</a:t>
            </a:r>
            <a:endParaRPr lang="en-US" sz="3600" dirty="0">
              <a:solidFill>
                <a:schemeClr val="tx1"/>
              </a:solidFill>
            </a:endParaRPr>
          </a:p>
        </p:txBody>
      </p:sp>
      <p:pic>
        <p:nvPicPr>
          <p:cNvPr id="6" name="Picture 2" descr="E:\MOTIAR\Motiar D. Content\Class Viii\Picture\পাঠ ২২\Monthly_Employees_Payroll_Report.JPG"/>
          <p:cNvPicPr>
            <a:picLocks noChangeAspect="1" noChangeArrowheads="1"/>
          </p:cNvPicPr>
          <p:nvPr/>
        </p:nvPicPr>
        <p:blipFill>
          <a:blip r:embed="rId3"/>
          <a:srcRect/>
          <a:stretch>
            <a:fillRect/>
          </a:stretch>
        </p:blipFill>
        <p:spPr bwMode="auto">
          <a:xfrm>
            <a:off x="2348501" y="1181134"/>
            <a:ext cx="7010399" cy="3388601"/>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757324" y="4866186"/>
            <a:ext cx="10192752" cy="646331"/>
          </a:xfrm>
          <a:prstGeom prst="rect">
            <a:avLst/>
          </a:prstGeom>
          <a:solidFill>
            <a:schemeClr val="accent5">
              <a:lumMod val="20000"/>
              <a:lumOff val="80000"/>
            </a:schemeClr>
          </a:solidFill>
          <a:ln w="28575">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600" dirty="0" smtClean="0">
                <a:solidFill>
                  <a:schemeClr val="tx1"/>
                </a:solidFill>
                <a:latin typeface="NikoshBAN" pitchFamily="2" charset="0"/>
                <a:cs typeface="NikoshBAN" pitchFamily="2" charset="0"/>
              </a:rPr>
              <a:t>ব্যবসায়িক তথ্য উপস্থাপনে স্প্রেডসিট ব্যবহার করা হয়</a:t>
            </a:r>
            <a:endParaRPr lang="en-US" sz="3600" dirty="0">
              <a:solidFill>
                <a:schemeClr val="tx1"/>
              </a:solidFill>
            </a:endParaRPr>
          </a:p>
        </p:txBody>
      </p:sp>
      <p:pic>
        <p:nvPicPr>
          <p:cNvPr id="8" name="Picture 5"/>
          <p:cNvPicPr>
            <a:picLocks noChangeAspect="1" noChangeArrowheads="1"/>
          </p:cNvPicPr>
          <p:nvPr/>
        </p:nvPicPr>
        <p:blipFill>
          <a:blip r:embed="rId4"/>
          <a:srcRect/>
          <a:stretch>
            <a:fillRect/>
          </a:stretch>
        </p:blipFill>
        <p:spPr bwMode="auto">
          <a:xfrm>
            <a:off x="2371058" y="1199371"/>
            <a:ext cx="6987841" cy="3370363"/>
          </a:xfrm>
          <a:prstGeom prst="rect">
            <a:avLst/>
          </a:prstGeom>
          <a:ln w="28575"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7324" y="4866186"/>
            <a:ext cx="10192752" cy="646331"/>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algn="ctr"/>
            <a:r>
              <a:rPr lang="en-US" sz="3600" dirty="0" smtClean="0">
                <a:latin typeface="NikoshBAN" pitchFamily="2" charset="0"/>
                <a:cs typeface="NikoshBAN" pitchFamily="2" charset="0"/>
              </a:rPr>
              <a:t>গবেষণায় উপাত্ত বিশ্লেষণে স্প্রেডসিট ব্যবহার করা হয়</a:t>
            </a:r>
            <a:endParaRPr lang="en-US" sz="3600" dirty="0"/>
          </a:p>
        </p:txBody>
      </p:sp>
    </p:spTree>
    <p:extLst>
      <p:ext uri="{BB962C8B-B14F-4D97-AF65-F5344CB8AC3E}">
        <p14:creationId xmlns:p14="http://schemas.microsoft.com/office/powerpoint/2010/main" val="409087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5921" y="3075057"/>
            <a:ext cx="8629149" cy="707886"/>
          </a:xfrm>
          <a:prstGeom prst="rect">
            <a:avLst/>
          </a:prstGeom>
          <a:solidFill>
            <a:schemeClr val="accent5">
              <a:lumMod val="20000"/>
              <a:lumOff val="8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571500" indent="-571500" algn="ctr">
              <a:buFont typeface="Wingdings" panose="05000000000000000000" pitchFamily="2" charset="2"/>
              <a:buChar char="Ø"/>
            </a:pPr>
            <a:r>
              <a:rPr lang="en-US" sz="4000" dirty="0" smtClean="0">
                <a:solidFill>
                  <a:schemeClr val="tx1"/>
                </a:solidFill>
                <a:latin typeface="NikoshBAN" pitchFamily="2" charset="0"/>
                <a:cs typeface="NikoshBAN" pitchFamily="2" charset="0"/>
              </a:rPr>
              <a:t>স্প্রেডসিট প্রোগ্রাম কী? ওয়ার্কশিটের বর্ণনা দাও।</a:t>
            </a:r>
            <a:endParaRPr lang="en-US" sz="4000" dirty="0">
              <a:solidFill>
                <a:schemeClr val="tx1"/>
              </a:solidFill>
              <a:latin typeface="NikoshBAN" pitchFamily="2" charset="0"/>
              <a:cs typeface="NikoshBAN" pitchFamily="2" charset="0"/>
            </a:endParaRPr>
          </a:p>
        </p:txBody>
      </p:sp>
      <p:sp>
        <p:nvSpPr>
          <p:cNvPr id="5" name="Cloud 4"/>
          <p:cNvSpPr/>
          <p:nvPr/>
        </p:nvSpPr>
        <p:spPr>
          <a:xfrm>
            <a:off x="3968415" y="247891"/>
            <a:ext cx="4331369" cy="1475873"/>
          </a:xfrm>
          <a:prstGeom prst="clou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anose="02000000000000000000" pitchFamily="2" charset="0"/>
                <a:cs typeface="NikoshBAN" panose="02000000000000000000" pitchFamily="2" charset="0"/>
              </a:rPr>
              <a:t>জোড়ায় কাজ</a:t>
            </a:r>
            <a:endParaRPr lang="en-US" sz="44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9518983" y="513348"/>
            <a:ext cx="2352175" cy="584775"/>
          </a:xfrm>
          <a:prstGeom prst="rect">
            <a:avLst/>
          </a:prstGeom>
          <a:solidFill>
            <a:schemeClr val="accent5">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সময়-৩মিনিট</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091522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9124" y="124828"/>
            <a:ext cx="7467600" cy="769441"/>
          </a:xfrm>
          <a:prstGeom prst="rect">
            <a:avLst/>
          </a:prstGeom>
          <a:solidFill>
            <a:schemeClr val="accent5">
              <a:lumMod val="20000"/>
              <a:lumOff val="80000"/>
            </a:schemeClr>
          </a:solidFill>
          <a:ln w="28575">
            <a:solidFill>
              <a:schemeClr val="accent5">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400" dirty="0" smtClean="0">
                <a:latin typeface="NikoshBAN" pitchFamily="2" charset="0"/>
                <a:cs typeface="NikoshBAN" pitchFamily="2" charset="0"/>
              </a:rPr>
              <a:t>স্প্রেডশিট সফটওয়্যার ব্যবহারের উদ্দেশ্যঃ  </a:t>
            </a:r>
            <a:endParaRPr lang="en-US" sz="4400" dirty="0">
              <a:latin typeface="NikoshBAN" pitchFamily="2" charset="0"/>
              <a:cs typeface="NikoshBAN" pitchFamily="2" charset="0"/>
            </a:endParaRPr>
          </a:p>
        </p:txBody>
      </p:sp>
      <p:sp>
        <p:nvSpPr>
          <p:cNvPr id="3" name="Subtitle 2"/>
          <p:cNvSpPr txBox="1">
            <a:spLocks/>
          </p:cNvSpPr>
          <p:nvPr/>
        </p:nvSpPr>
        <p:spPr>
          <a:xfrm>
            <a:off x="354931" y="1269080"/>
            <a:ext cx="11558337" cy="4762752"/>
          </a:xfrm>
          <a:prstGeom prst="rect">
            <a:avLst/>
          </a:prstGeom>
          <a:solidFill>
            <a:schemeClr val="accent5">
              <a:lumMod val="20000"/>
              <a:lumOff val="80000"/>
            </a:schemeClr>
          </a:solidFill>
          <a:ln w="28575">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a:noAutofit/>
          </a:bodyPr>
          <a:lstStyle/>
          <a:p>
            <a:pPr marL="457200" marR="0" lvl="0" indent="-457200" algn="just"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sz="3600" i="0" u="none" strike="noStrike" kern="0" normalizeH="0" baseline="0" noProof="0" dirty="0" smtClean="0">
                <a:solidFill>
                  <a:schemeClr val="tx1"/>
                </a:solidFill>
                <a:uLnTx/>
                <a:uFillTx/>
                <a:latin typeface="NikoshBAN" pitchFamily="2" charset="0"/>
                <a:cs typeface="NikoshBAN" pitchFamily="2" charset="0"/>
              </a:rPr>
              <a:t>স্প্রেডসিট সফটওয়্যার ব্যবহার করে বিপুল পরিমাণ</a:t>
            </a:r>
            <a:r>
              <a:rPr kumimoji="0" lang="en-US" sz="3600" i="0" u="none" strike="noStrike" kern="0" normalizeH="0" noProof="0" dirty="0" smtClean="0">
                <a:solidFill>
                  <a:schemeClr val="tx1"/>
                </a:solidFill>
                <a:uLnTx/>
                <a:uFillTx/>
                <a:latin typeface="NikoshBAN" pitchFamily="2" charset="0"/>
                <a:cs typeface="NikoshBAN" pitchFamily="2" charset="0"/>
              </a:rPr>
              <a:t> উপাত্ত নিয়ে কাজ করা যায়।</a:t>
            </a:r>
          </a:p>
          <a:p>
            <a:pPr marL="457200" indent="-457200" algn="just" eaLnBrk="0" fontAlgn="base" hangingPunct="0">
              <a:spcBef>
                <a:spcPct val="20000"/>
              </a:spcBef>
              <a:spcAft>
                <a:spcPct val="0"/>
              </a:spcAft>
              <a:buFont typeface="Wingdings" pitchFamily="2" charset="2"/>
              <a:buChar char="v"/>
              <a:defRPr/>
            </a:pPr>
            <a:r>
              <a:rPr lang="en-US" sz="3600" kern="0" dirty="0" smtClean="0">
                <a:solidFill>
                  <a:schemeClr val="tx1"/>
                </a:solidFill>
                <a:latin typeface="NikoshBAN" pitchFamily="2" charset="0"/>
                <a:cs typeface="NikoshBAN" pitchFamily="2" charset="0"/>
              </a:rPr>
              <a:t>স্প্রেডসিট সফটওয়্যার ব্যবহার করে হিসাবের কাজ দ্রুত ও নিভূলভাবে করা যায়।</a:t>
            </a:r>
          </a:p>
          <a:p>
            <a:pPr marL="457200" lvl="0" indent="-457200" algn="just" eaLnBrk="0" fontAlgn="base" hangingPunct="0">
              <a:spcBef>
                <a:spcPct val="20000"/>
              </a:spcBef>
              <a:spcAft>
                <a:spcPct val="0"/>
              </a:spcAft>
              <a:buFont typeface="Wingdings" pitchFamily="2" charset="2"/>
              <a:buChar char="v"/>
              <a:defRPr/>
            </a:pPr>
            <a:r>
              <a:rPr lang="en-US" sz="3600" kern="0" dirty="0" smtClean="0">
                <a:solidFill>
                  <a:schemeClr val="tx1"/>
                </a:solidFill>
                <a:latin typeface="NikoshBAN" pitchFamily="2" charset="0"/>
                <a:cs typeface="NikoshBAN" pitchFamily="2" charset="0"/>
              </a:rPr>
              <a:t>এ সফটওয়্যার সূত্রের ব্যবহার করে  হিসাব স্বয়ংক্রিয়ভাবে করা যায়।</a:t>
            </a:r>
          </a:p>
          <a:p>
            <a:pPr marL="457200" lvl="0" indent="-457200" algn="just" eaLnBrk="0" fontAlgn="base" hangingPunct="0">
              <a:spcBef>
                <a:spcPct val="20000"/>
              </a:spcBef>
              <a:spcAft>
                <a:spcPct val="0"/>
              </a:spcAft>
              <a:buFont typeface="Wingdings" pitchFamily="2" charset="2"/>
              <a:buChar char="v"/>
              <a:defRPr/>
            </a:pPr>
            <a:r>
              <a:rPr lang="en-US" sz="3600" kern="0" smtClean="0">
                <a:latin typeface="NikoshBAN" pitchFamily="2" charset="0"/>
                <a:cs typeface="NikoshBAN" pitchFamily="2" charset="0"/>
              </a:rPr>
              <a:t>একই</a:t>
            </a:r>
            <a:r>
              <a:rPr lang="en-US" sz="3600" kern="0" dirty="0" smtClean="0">
                <a:latin typeface="NikoshBAN" pitchFamily="2" charset="0"/>
                <a:cs typeface="NikoshBAN" pitchFamily="2" charset="0"/>
              </a:rPr>
              <a:t> সূত্র বার বার প্রয়োগ করা  যায় বলে প্রক্রিয়াকরণে সময় কম লাগে।</a:t>
            </a:r>
          </a:p>
          <a:p>
            <a:pPr marL="457200" indent="-457200" algn="just" eaLnBrk="0" fontAlgn="base" hangingPunct="0">
              <a:spcBef>
                <a:spcPct val="20000"/>
              </a:spcBef>
              <a:spcAft>
                <a:spcPct val="0"/>
              </a:spcAft>
              <a:buFont typeface="Wingdings" pitchFamily="2" charset="2"/>
              <a:buChar char="v"/>
              <a:defRPr/>
            </a:pPr>
            <a:r>
              <a:rPr lang="en-US" sz="3600" kern="0" dirty="0" smtClean="0">
                <a:latin typeface="NikoshBAN" pitchFamily="2" charset="0"/>
                <a:cs typeface="NikoshBAN" pitchFamily="2" charset="0"/>
              </a:rPr>
              <a:t>এ সফটওয়্যারের মাধ্যমে ডাক যোগাযোগের ঠিকানা ও ই-</a:t>
            </a:r>
            <a:r>
              <a:rPr lang="en-US" sz="3600" kern="0" dirty="0" err="1" smtClean="0">
                <a:latin typeface="NikoshBAN" pitchFamily="2" charset="0"/>
                <a:cs typeface="NikoshBAN" pitchFamily="2" charset="0"/>
              </a:rPr>
              <a:t>মেইল</a:t>
            </a:r>
            <a:r>
              <a:rPr lang="en-US" sz="3600" kern="0" dirty="0" smtClean="0">
                <a:latin typeface="NikoshBAN" pitchFamily="2" charset="0"/>
                <a:cs typeface="NikoshBAN" pitchFamily="2" charset="0"/>
              </a:rPr>
              <a:t> ঠিকানার ব্যবস্থাপনা ও সংরক্ষণ সহজে করা যায়।</a:t>
            </a:r>
          </a:p>
        </p:txBody>
      </p:sp>
    </p:spTree>
    <p:extLst>
      <p:ext uri="{BB962C8B-B14F-4D97-AF65-F5344CB8AC3E}">
        <p14:creationId xmlns:p14="http://schemas.microsoft.com/office/powerpoint/2010/main" val="26944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14575" y="3200177"/>
            <a:ext cx="9639050" cy="876300"/>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en-US" sz="4400" dirty="0" smtClean="0">
                <a:solidFill>
                  <a:schemeClr val="tx1"/>
                </a:solidFill>
                <a:latin typeface="NikoshBAN" panose="02000000000000000000" pitchFamily="2" charset="0"/>
                <a:cs typeface="NikoshBAN" panose="02000000000000000000" pitchFamily="2" charset="0"/>
              </a:rPr>
              <a:t>স্প্রেডশিট সফটওয়্যার ব্যবহারের উদ্দেশ্য কি?  </a:t>
            </a:r>
            <a:endParaRPr lang="en-US" sz="4400" dirty="0">
              <a:solidFill>
                <a:schemeClr val="tx1"/>
              </a:solidFill>
              <a:latin typeface="NikoshBAN" panose="02000000000000000000" pitchFamily="2" charset="0"/>
              <a:cs typeface="NikoshBAN" panose="02000000000000000000" pitchFamily="2" charset="0"/>
            </a:endParaRPr>
          </a:p>
        </p:txBody>
      </p:sp>
      <p:sp>
        <p:nvSpPr>
          <p:cNvPr id="4" name="Cloud 3"/>
          <p:cNvSpPr/>
          <p:nvPr/>
        </p:nvSpPr>
        <p:spPr>
          <a:xfrm>
            <a:off x="3968415" y="381000"/>
            <a:ext cx="4331369" cy="1475873"/>
          </a:xfrm>
          <a:prstGeom prst="clou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anose="02000000000000000000" pitchFamily="2" charset="0"/>
                <a:cs typeface="NikoshBAN" panose="02000000000000000000" pitchFamily="2" charset="0"/>
              </a:rPr>
              <a:t>দলীয় কাজ</a:t>
            </a:r>
            <a:endParaRPr lang="en-US" sz="4400" dirty="0">
              <a:solidFill>
                <a:schemeClr val="tx1"/>
              </a:solidFill>
              <a:latin typeface="NikoshBAN" panose="02000000000000000000" pitchFamily="2" charset="0"/>
              <a:cs typeface="NikoshBAN" panose="02000000000000000000" pitchFamily="2" charset="0"/>
            </a:endParaRPr>
          </a:p>
        </p:txBody>
      </p:sp>
      <p:sp>
        <p:nvSpPr>
          <p:cNvPr id="5" name="TextBox 4"/>
          <p:cNvSpPr txBox="1"/>
          <p:nvPr/>
        </p:nvSpPr>
        <p:spPr>
          <a:xfrm>
            <a:off x="9248148" y="650085"/>
            <a:ext cx="2352175" cy="584775"/>
          </a:xfrm>
          <a:prstGeom prst="rect">
            <a:avLst/>
          </a:prstGeom>
          <a:solidFill>
            <a:schemeClr val="accent5">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সময়-৪মিনিট</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03020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8149" y="996116"/>
            <a:ext cx="11391900" cy="5632311"/>
          </a:xfrm>
          <a:prstGeom prst="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dirty="0" smtClean="0">
                <a:latin typeface="NikoshBAN" pitchFamily="2" charset="0"/>
                <a:cs typeface="NikoshBAN" pitchFamily="2" charset="0"/>
              </a:rPr>
              <a:t>১।বর্তমানে সবচেয়ে জনপ্রিয় স্প্রেডশিট সফটওয়্যার কোনটি?</a:t>
            </a:r>
          </a:p>
          <a:p>
            <a:r>
              <a:rPr lang="en-US" sz="3600" dirty="0" smtClean="0">
                <a:latin typeface="NikoshBAN" pitchFamily="2" charset="0"/>
                <a:cs typeface="NikoshBAN" pitchFamily="2" charset="0"/>
              </a:rPr>
              <a:t> 	উত্তরঃএক্রেল</a:t>
            </a:r>
          </a:p>
          <a:p>
            <a:r>
              <a:rPr lang="en-US" sz="3600" dirty="0" smtClean="0">
                <a:latin typeface="NikoshBAN" pitchFamily="2" charset="0"/>
                <a:cs typeface="NikoshBAN" pitchFamily="2" charset="0"/>
              </a:rPr>
              <a:t>২। সর্বপ্রথম ভিসিক্যালক স্প্রেডশিট উদ্ভাবন করে কোন কোম্পানী?</a:t>
            </a:r>
          </a:p>
          <a:p>
            <a:r>
              <a:rPr lang="en-US" sz="3600" dirty="0">
                <a:latin typeface="NikoshBAN" pitchFamily="2" charset="0"/>
                <a:cs typeface="NikoshBAN" pitchFamily="2" charset="0"/>
              </a:rPr>
              <a:t>	</a:t>
            </a:r>
            <a:r>
              <a:rPr lang="en-US" sz="3600" dirty="0" smtClean="0">
                <a:latin typeface="NikoshBAN" pitchFamily="2" charset="0"/>
                <a:cs typeface="NikoshBAN" pitchFamily="2" charset="0"/>
              </a:rPr>
              <a:t>উত্তরঃঅ্যাপল কোম্পানী</a:t>
            </a:r>
          </a:p>
          <a:p>
            <a:r>
              <a:rPr lang="en-US" sz="3600" dirty="0" smtClean="0">
                <a:latin typeface="NikoshBAN" pitchFamily="2" charset="0"/>
                <a:cs typeface="NikoshBAN" pitchFamily="2" charset="0"/>
              </a:rPr>
              <a:t>৩। স্প্রেডশিটকে কখনো </a:t>
            </a:r>
            <a:r>
              <a:rPr lang="en-US" sz="3600" dirty="0" err="1" smtClean="0">
                <a:latin typeface="NikoshBAN" pitchFamily="2" charset="0"/>
                <a:cs typeface="NikoshBAN" pitchFamily="2" charset="0"/>
              </a:rPr>
              <a:t>কখনো</a:t>
            </a:r>
            <a:r>
              <a:rPr lang="en-US" sz="3600" dirty="0" smtClean="0">
                <a:latin typeface="NikoshBAN" pitchFamily="2" charset="0"/>
                <a:cs typeface="NikoshBAN" pitchFamily="2" charset="0"/>
              </a:rPr>
              <a:t> কি বলা হয়?</a:t>
            </a:r>
          </a:p>
          <a:p>
            <a:r>
              <a:rPr lang="en-US" sz="3600" dirty="0">
                <a:latin typeface="NikoshBAN" pitchFamily="2" charset="0"/>
                <a:cs typeface="NikoshBAN" pitchFamily="2" charset="0"/>
              </a:rPr>
              <a:t>	</a:t>
            </a:r>
            <a:r>
              <a:rPr lang="en-US" sz="3600" dirty="0" smtClean="0">
                <a:latin typeface="NikoshBAN" pitchFamily="2" charset="0"/>
                <a:cs typeface="NikoshBAN" pitchFamily="2" charset="0"/>
              </a:rPr>
              <a:t>উত্তরঃওয়ার্কবুক</a:t>
            </a:r>
          </a:p>
          <a:p>
            <a:r>
              <a:rPr lang="en-US" sz="3600" dirty="0" smtClean="0">
                <a:latin typeface="NikoshBAN" pitchFamily="2" charset="0"/>
                <a:cs typeface="NikoshBAN" pitchFamily="2" charset="0"/>
              </a:rPr>
              <a:t>৪। ছোট </a:t>
            </a:r>
            <a:r>
              <a:rPr lang="en-US" sz="3600" dirty="0" err="1" smtClean="0">
                <a:latin typeface="NikoshBAN" pitchFamily="2" charset="0"/>
                <a:cs typeface="NikoshBAN" pitchFamily="2" charset="0"/>
              </a:rPr>
              <a:t>ছোট</a:t>
            </a:r>
            <a:r>
              <a:rPr lang="en-US" sz="3600" dirty="0" smtClean="0">
                <a:latin typeface="NikoshBAN" pitchFamily="2" charset="0"/>
                <a:cs typeface="NikoshBAN" pitchFamily="2" charset="0"/>
              </a:rPr>
              <a:t> ঘরগুলোকে কি বলে?</a:t>
            </a:r>
          </a:p>
          <a:p>
            <a:r>
              <a:rPr lang="en-US" sz="3600" dirty="0">
                <a:latin typeface="NikoshBAN" pitchFamily="2" charset="0"/>
                <a:cs typeface="NikoshBAN" pitchFamily="2" charset="0"/>
              </a:rPr>
              <a:t>	</a:t>
            </a:r>
            <a:r>
              <a:rPr lang="en-US" sz="3600" dirty="0" smtClean="0">
                <a:latin typeface="NikoshBAN" pitchFamily="2" charset="0"/>
                <a:cs typeface="NikoshBAN" pitchFamily="2" charset="0"/>
              </a:rPr>
              <a:t>উত্তরঃসেল</a:t>
            </a:r>
          </a:p>
          <a:p>
            <a:r>
              <a:rPr lang="en-US" sz="3600" dirty="0" smtClean="0">
                <a:latin typeface="NikoshBAN" pitchFamily="2" charset="0"/>
                <a:cs typeface="NikoshBAN" pitchFamily="2" charset="0"/>
              </a:rPr>
              <a:t>৫। স্প্রেডশিট হলো এক ধরনে --- প্রোগ্রাম।  </a:t>
            </a:r>
          </a:p>
          <a:p>
            <a:r>
              <a:rPr lang="en-US" sz="3600" dirty="0">
                <a:latin typeface="NikoshBAN" pitchFamily="2" charset="0"/>
                <a:cs typeface="NikoshBAN" pitchFamily="2" charset="0"/>
              </a:rPr>
              <a:t>	</a:t>
            </a:r>
            <a:r>
              <a:rPr lang="en-US" sz="3600" dirty="0" smtClean="0">
                <a:latin typeface="NikoshBAN" pitchFamily="2" charset="0"/>
                <a:cs typeface="NikoshBAN" pitchFamily="2" charset="0"/>
              </a:rPr>
              <a:t>উত্তরঃকম্পিউটার প্রোগ্রাম</a:t>
            </a:r>
            <a:endParaRPr lang="en-US" sz="3600" dirty="0">
              <a:latin typeface="NikoshBAN" pitchFamily="2" charset="0"/>
              <a:cs typeface="NikoshBAN" pitchFamily="2" charset="0"/>
            </a:endParaRPr>
          </a:p>
        </p:txBody>
      </p:sp>
      <p:sp>
        <p:nvSpPr>
          <p:cNvPr id="5" name="Cloud 4"/>
          <p:cNvSpPr/>
          <p:nvPr/>
        </p:nvSpPr>
        <p:spPr>
          <a:xfrm>
            <a:off x="3968415" y="0"/>
            <a:ext cx="4331369" cy="885825"/>
          </a:xfrm>
          <a:prstGeom prst="clou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NikoshBAN" panose="02000000000000000000" pitchFamily="2" charset="0"/>
                <a:cs typeface="NikoshBAN" panose="02000000000000000000" pitchFamily="2" charset="0"/>
              </a:rPr>
              <a:t>মুল্যায়ন</a:t>
            </a:r>
            <a:endParaRPr lang="en-US" sz="5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533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Purple mesh"/>
          <p:cNvSpPr>
            <a:spLocks noChangeArrowheads="1"/>
          </p:cNvSpPr>
          <p:nvPr/>
        </p:nvSpPr>
        <p:spPr bwMode="auto">
          <a:xfrm>
            <a:off x="1869905" y="2755117"/>
            <a:ext cx="8974557" cy="1347766"/>
          </a:xfrm>
          <a:prstGeom prst="roundRect">
            <a:avLst>
              <a:gd name="adj" fmla="val 16667"/>
            </a:avLst>
          </a:prstGeom>
          <a:solidFill>
            <a:schemeClr val="accent5">
              <a:lumMod val="20000"/>
              <a:lumOff val="80000"/>
            </a:schemeClr>
          </a:solidFill>
          <a:ln w="28575">
            <a:solidFill>
              <a:schemeClr val="accent5">
                <a:lumMod val="75000"/>
              </a:schemeClr>
            </a:solidFill>
            <a:headEnd/>
            <a:tailEnd/>
          </a:ln>
        </p:spPr>
        <p:style>
          <a:lnRef idx="2">
            <a:schemeClr val="accent4"/>
          </a:lnRef>
          <a:fillRef idx="1">
            <a:schemeClr val="lt1"/>
          </a:fillRef>
          <a:effectRef idx="0">
            <a:schemeClr val="accent4"/>
          </a:effectRef>
          <a:fontRef idx="minor">
            <a:schemeClr val="dk1"/>
          </a:fontRef>
        </p:style>
        <p:txBody>
          <a:bodyPr wrap="square" lIns="103733" tIns="51866" rIns="103733" bIns="51866" numCol="1">
            <a:prstTxWarp prst="textPlain">
              <a:avLst/>
            </a:prstTxWarp>
            <a:spAutoFit/>
          </a:bodyPr>
          <a:lstStyle/>
          <a:p>
            <a:pPr marL="571500" indent="-571500" algn="ctr">
              <a:buFont typeface="Wingdings" panose="05000000000000000000" pitchFamily="2" charset="2"/>
              <a:buChar char="Ø"/>
            </a:pPr>
            <a:r>
              <a:rPr lang="en-US" sz="3618" dirty="0">
                <a:ln w="0"/>
                <a:latin typeface="NikoshBAN" panose="02000000000000000000" pitchFamily="2" charset="0"/>
                <a:cs typeface="NikoshBAN" pitchFamily="2" charset="0"/>
              </a:rPr>
              <a:t>স্প্রেডশিট (Spreadsheet) ব্যবহারের ৫টি 	</a:t>
            </a:r>
          </a:p>
          <a:p>
            <a:pPr algn="ctr"/>
            <a:r>
              <a:rPr lang="en-US" sz="3618" dirty="0">
                <a:ln w="0"/>
                <a:latin typeface="NikoshBAN" panose="02000000000000000000" pitchFamily="2" charset="0"/>
                <a:cs typeface="NikoshBAN" pitchFamily="2" charset="0"/>
              </a:rPr>
              <a:t>ক্ষেত্র বর্ণনা কর।</a:t>
            </a:r>
          </a:p>
        </p:txBody>
      </p:sp>
      <p:sp>
        <p:nvSpPr>
          <p:cNvPr id="4" name="Cloud 3"/>
          <p:cNvSpPr/>
          <p:nvPr/>
        </p:nvSpPr>
        <p:spPr>
          <a:xfrm>
            <a:off x="3968415" y="117696"/>
            <a:ext cx="4331369" cy="1475873"/>
          </a:xfrm>
          <a:prstGeom prst="clou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anose="02000000000000000000" pitchFamily="2" charset="0"/>
                <a:cs typeface="NikoshBAN" panose="02000000000000000000" pitchFamily="2" charset="0"/>
              </a:rPr>
              <a:t>বাড়ির কাজ</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3380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395" y="1724025"/>
            <a:ext cx="8919409" cy="4600575"/>
          </a:xfrm>
          <a:prstGeom prst="rect">
            <a:avLst/>
          </a:prstGeom>
          <a:ln w="28575">
            <a:solidFill>
              <a:schemeClr val="accent5">
                <a:lumMod val="75000"/>
              </a:schemeClr>
            </a:solidFill>
          </a:ln>
        </p:spPr>
      </p:pic>
      <p:sp>
        <p:nvSpPr>
          <p:cNvPr id="3" name="Rectangle 2"/>
          <p:cNvSpPr/>
          <p:nvPr/>
        </p:nvSpPr>
        <p:spPr>
          <a:xfrm>
            <a:off x="1674395" y="125325"/>
            <a:ext cx="8919409" cy="1200329"/>
          </a:xfrm>
          <a:prstGeom prst="rect">
            <a:avLst/>
          </a:prstGeom>
          <a:solidFill>
            <a:schemeClr val="accent5">
              <a:lumMod val="20000"/>
              <a:lumOff val="80000"/>
            </a:schemeClr>
          </a:solidFill>
          <a:ln w="28575"/>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7200" dirty="0" smtClean="0">
                <a:solidFill>
                  <a:schemeClr val="accent1">
                    <a:lumMod val="75000"/>
                  </a:schemeClr>
                </a:solidFill>
                <a:latin typeface="NikoshBAN" pitchFamily="2" charset="0"/>
                <a:cs typeface="NikoshBAN" pitchFamily="2" charset="0"/>
              </a:rPr>
              <a:t>ধন্যবাদ</a:t>
            </a:r>
            <a:endParaRPr lang="en-US" sz="7200"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819360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4497448" y="185901"/>
            <a:ext cx="3197104" cy="10156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grpSp>
        <p:nvGrpSpPr>
          <p:cNvPr id="3" name="Group 2"/>
          <p:cNvGrpSpPr/>
          <p:nvPr/>
        </p:nvGrpSpPr>
        <p:grpSpPr>
          <a:xfrm>
            <a:off x="1825416" y="374247"/>
            <a:ext cx="2576211" cy="1845129"/>
            <a:chOff x="990600" y="584351"/>
            <a:chExt cx="2904251" cy="2885997"/>
          </a:xfrm>
          <a:noFill/>
        </p:grpSpPr>
        <p:pic>
          <p:nvPicPr>
            <p:cNvPr id="4" name="Picture 3" descr="28.jpg"/>
            <p:cNvPicPr>
              <a:picLocks noChangeAspect="1"/>
            </p:cNvPicPr>
            <p:nvPr/>
          </p:nvPicPr>
          <p:blipFill>
            <a:blip r:embed="rId2"/>
            <a:stretch>
              <a:fillRect/>
            </a:stretch>
          </p:blipFill>
          <p:spPr>
            <a:xfrm>
              <a:off x="990600" y="584351"/>
              <a:ext cx="2904251" cy="2885997"/>
            </a:xfrm>
            <a:prstGeom prst="rect">
              <a:avLst/>
            </a:prstGeom>
            <a:grp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7633" y="1084065"/>
              <a:ext cx="1905000" cy="1828800"/>
            </a:xfrm>
            <a:prstGeom prst="ellipse">
              <a:avLst/>
            </a:prstGeom>
            <a:grpFill/>
          </p:spPr>
        </p:pic>
      </p:grpSp>
      <p:sp>
        <p:nvSpPr>
          <p:cNvPr id="6" name="Rectangle 5"/>
          <p:cNvSpPr/>
          <p:nvPr/>
        </p:nvSpPr>
        <p:spPr>
          <a:xfrm>
            <a:off x="401535" y="2219376"/>
            <a:ext cx="6845870" cy="40318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হোসনেয়ারা (লাকী)</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এম,এস,এস, এম এড</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(আই সি টি)</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রায়পুর স্কুল এন্ড কলেজ ,</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বাঘারপাড়া ,যশোর ।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01712333017</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Mail-lucky</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333017</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1339" y="374247"/>
            <a:ext cx="2001732" cy="2033933"/>
          </a:xfrm>
          <a:prstGeom prst="rect">
            <a:avLst/>
          </a:prstGeom>
          <a:ln>
            <a:noFill/>
          </a:ln>
          <a:effectLst>
            <a:outerShdw blurRad="190500" algn="tl" rotWithShape="0">
              <a:srgbClr val="000000">
                <a:alpha val="70000"/>
              </a:srgbClr>
            </a:outerShdw>
          </a:effectLst>
        </p:spPr>
      </p:pic>
      <p:sp>
        <p:nvSpPr>
          <p:cNvPr id="8" name="Rectangle 7"/>
          <p:cNvSpPr/>
          <p:nvPr/>
        </p:nvSpPr>
        <p:spPr>
          <a:xfrm>
            <a:off x="7543788" y="2836910"/>
            <a:ext cx="4036834" cy="214212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bn-BD" sz="4000" dirty="0">
                <a:latin typeface="NikoshBAN" panose="02000000000000000000" pitchFamily="2" charset="0"/>
                <a:cs typeface="NikoshBAN" panose="02000000000000000000" pitchFamily="2" charset="0"/>
              </a:rPr>
              <a:t>তথ্য ও যোগাযোগ </a:t>
            </a:r>
            <a:r>
              <a:rPr lang="bn-BD" sz="4000" dirty="0" smtClean="0">
                <a:latin typeface="NikoshBAN" panose="02000000000000000000" pitchFamily="2" charset="0"/>
                <a:cs typeface="NikoshBAN" panose="02000000000000000000" pitchFamily="2" charset="0"/>
              </a:rPr>
              <a:t>প্রযুক্তি</a:t>
            </a:r>
            <a:endParaRPr lang="en-US" sz="4000" dirty="0" smtClean="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অ</a:t>
            </a:r>
            <a:r>
              <a:rPr lang="bn-BD" sz="3600" dirty="0">
                <a:latin typeface="NikoshBAN" panose="02000000000000000000" pitchFamily="2" charset="0"/>
                <a:cs typeface="NikoshBAN" panose="02000000000000000000" pitchFamily="2" charset="0"/>
              </a:rPr>
              <a:t>ষ্টম </a:t>
            </a:r>
            <a:endParaRPr lang="en-US" sz="3600" dirty="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০৪</a:t>
            </a:r>
          </a:p>
          <a:p>
            <a:pPr algn="ctr">
              <a:lnSpc>
                <a:spcPct val="90000"/>
              </a:lnSpc>
            </a:pPr>
            <a:r>
              <a:rPr lang="en-US" sz="3600" dirty="0" smtClean="0">
                <a:latin typeface="NikoshBAN" panose="02000000000000000000" pitchFamily="2" charset="0"/>
                <a:cs typeface="NikoshBAN" panose="02000000000000000000" pitchFamily="2" charset="0"/>
              </a:rPr>
              <a:t>পাঠঃ২২</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flipH="1">
            <a:off x="7343225" y="1576729"/>
            <a:ext cx="104742" cy="4662486"/>
          </a:xfrm>
          <a:prstGeom prst="rect">
            <a:avLst/>
          </a:prstGeom>
          <a:solidFill>
            <a:schemeClr val="bg2"/>
          </a:solidFill>
          <a:ln w="28575">
            <a:solidFill>
              <a:srgbClr val="002060"/>
            </a:solidFill>
          </a:ln>
        </p:spPr>
        <p:style>
          <a:lnRef idx="3">
            <a:schemeClr val="lt1"/>
          </a:lnRef>
          <a:fillRef idx="1">
            <a:schemeClr val="dk1"/>
          </a:fillRef>
          <a:effectRef idx="1">
            <a:schemeClr val="dk1"/>
          </a:effectRef>
          <a:fontRef idx="minor">
            <a:schemeClr val="lt1"/>
          </a:fontRef>
        </p:style>
        <p:txBody>
          <a:bodyPr lIns="112522" tIns="56262" rIns="112522" bIns="56262" rtlCol="0" anchor="ctr"/>
          <a:lstStyle/>
          <a:p>
            <a:pPr algn="ctr"/>
            <a:endParaRPr lang="en-US"/>
          </a:p>
        </p:txBody>
      </p:sp>
    </p:spTree>
    <p:extLst>
      <p:ext uri="{BB962C8B-B14F-4D97-AF65-F5344CB8AC3E}">
        <p14:creationId xmlns:p14="http://schemas.microsoft.com/office/powerpoint/2010/main" val="3109512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183994"/>
            <a:ext cx="9696449" cy="769441"/>
          </a:xfrm>
          <a:prstGeom prst="rect">
            <a:avLst/>
          </a:prstGeom>
          <a:solidFill>
            <a:schemeClr val="accent5">
              <a:lumMod val="20000"/>
              <a:lumOff val="80000"/>
            </a:schemeClr>
          </a:solidFill>
          <a:ln w="28575">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b="1" dirty="0" smtClean="0">
                <a:solidFill>
                  <a:schemeClr val="tx1"/>
                </a:solidFill>
                <a:latin typeface="NikoshBAN" panose="02000000000000000000" pitchFamily="2" charset="0"/>
                <a:cs typeface="NikoshBAN" panose="02000000000000000000" pitchFamily="2" charset="0"/>
              </a:rPr>
              <a:t>ছবি দুটো দেখ ও চিন্তা কর</a:t>
            </a:r>
            <a:endParaRPr lang="en-US" b="1" dirty="0">
              <a:solidFill>
                <a:schemeClr val="tx1"/>
              </a:solidFill>
              <a:latin typeface="NikoshBAN" panose="02000000000000000000" pitchFamily="2" charset="0"/>
              <a:cs typeface="NikoshBAN" panose="02000000000000000000" pitchFamily="2" charset="0"/>
            </a:endParaRPr>
          </a:p>
        </p:txBody>
      </p:sp>
      <p:pic>
        <p:nvPicPr>
          <p:cNvPr id="4" name="Picture 2" descr="E:\MOTIAR\Motiar D. Content\Class Viii\Picture\পাঠ ২৩\counting_math_animation_cc.gif"/>
          <p:cNvPicPr>
            <a:picLocks noChangeAspect="1" noChangeArrowheads="1" noCrop="1"/>
          </p:cNvPicPr>
          <p:nvPr/>
        </p:nvPicPr>
        <p:blipFill>
          <a:blip r:embed="rId2"/>
          <a:srcRect/>
          <a:stretch>
            <a:fillRect/>
          </a:stretch>
        </p:blipFill>
        <p:spPr bwMode="auto">
          <a:xfrm>
            <a:off x="6448425" y="1356311"/>
            <a:ext cx="4581525" cy="2687052"/>
          </a:xfrm>
          <a:prstGeom prst="rect">
            <a:avLst/>
          </a:prstGeom>
          <a:ln>
            <a:noFill/>
          </a:ln>
          <a:effectLst>
            <a:softEdge rad="112500"/>
          </a:effectLst>
        </p:spPr>
      </p:pic>
      <p:sp>
        <p:nvSpPr>
          <p:cNvPr id="5" name="TextBox 4"/>
          <p:cNvSpPr txBox="1"/>
          <p:nvPr/>
        </p:nvSpPr>
        <p:spPr>
          <a:xfrm>
            <a:off x="1333500" y="4674839"/>
            <a:ext cx="9696449" cy="646331"/>
          </a:xfrm>
          <a:prstGeom prst="rect">
            <a:avLst/>
          </a:prstGeom>
          <a:solidFill>
            <a:schemeClr val="accent5">
              <a:lumMod val="40000"/>
              <a:lumOff val="60000"/>
            </a:schemeClr>
          </a:solidFill>
          <a:ln w="28575">
            <a:solidFill>
              <a:schemeClr val="accent5">
                <a:lumMod val="60000"/>
                <a:lumOff val="4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chemeClr val="tx1"/>
                </a:solidFill>
                <a:latin typeface="NikoshBAN" panose="02000000000000000000" pitchFamily="2" charset="0"/>
                <a:cs typeface="NikoshBAN" panose="02000000000000000000" pitchFamily="2" charset="0"/>
              </a:rPr>
              <a:t>এই কাজগুলো কম্পিউটারের কোন প্রোগ্রামের মাধ্যমে করা হয়?</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3409573" y="4456766"/>
            <a:ext cx="4495800" cy="923330"/>
          </a:xfrm>
          <a:prstGeom prst="rect">
            <a:avLst/>
          </a:prstGeom>
          <a:solidFill>
            <a:schemeClr val="accent5">
              <a:lumMod val="40000"/>
              <a:lumOff val="6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5400" dirty="0" smtClean="0">
                <a:solidFill>
                  <a:schemeClr val="tx1"/>
                </a:solidFill>
                <a:latin typeface="Times New Roman" panose="02020603050405020304" pitchFamily="18" charset="0"/>
                <a:cs typeface="Times New Roman" panose="02020603050405020304" pitchFamily="18" charset="0"/>
              </a:rPr>
              <a:t>স্প্রেডশিট</a:t>
            </a:r>
            <a:endParaRPr lang="en-US" sz="54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366838"/>
            <a:ext cx="4762500" cy="2676525"/>
          </a:xfrm>
          <a:prstGeom prst="rect">
            <a:avLst/>
          </a:prstGeom>
          <a:ln>
            <a:noFill/>
          </a:ln>
          <a:effectLst>
            <a:softEdge rad="112500"/>
          </a:effectLst>
        </p:spPr>
      </p:pic>
    </p:spTree>
    <p:extLst>
      <p:ext uri="{BB962C8B-B14F-4D97-AF65-F5344CB8AC3E}">
        <p14:creationId xmlns:p14="http://schemas.microsoft.com/office/powerpoint/2010/main" val="28909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5"/>
                                        </p:tgtEl>
                                        <p:attrNameLst>
                                          <p:attrName>ppt_w</p:attrName>
                                        </p:attrNameLst>
                                      </p:cBhvr>
                                      <p:tavLst>
                                        <p:tav tm="0">
                                          <p:val>
                                            <p:strVal val="ppt_w"/>
                                          </p:val>
                                        </p:tav>
                                        <p:tav tm="100000">
                                          <p:val>
                                            <p:fltVal val="0"/>
                                          </p:val>
                                        </p:tav>
                                      </p:tavLst>
                                    </p:anim>
                                    <p:anim calcmode="lin" valueType="num">
                                      <p:cBhvr>
                                        <p:cTn id="28" dur="500"/>
                                        <p:tgtEl>
                                          <p:spTgt spid="5"/>
                                        </p:tgtEl>
                                        <p:attrNameLst>
                                          <p:attrName>ppt_h</p:attrName>
                                        </p:attrNameLst>
                                      </p:cBhvr>
                                      <p:tavLst>
                                        <p:tav tm="0">
                                          <p:val>
                                            <p:strVal val="ppt_h"/>
                                          </p:val>
                                        </p:tav>
                                        <p:tav tm="100000">
                                          <p:val>
                                            <p:fltVal val="0"/>
                                          </p:val>
                                        </p:tav>
                                      </p:tavLst>
                                    </p:anim>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10000"/>
                <a:lumOff val="9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TextBox 2"/>
          <p:cNvSpPr txBox="1"/>
          <p:nvPr/>
        </p:nvSpPr>
        <p:spPr>
          <a:xfrm>
            <a:off x="2081462" y="275041"/>
            <a:ext cx="8373979" cy="769441"/>
          </a:xfrm>
          <a:prstGeom prst="rect">
            <a:avLst/>
          </a:prstGeom>
          <a:solidFill>
            <a:schemeClr val="accent5">
              <a:lumMod val="20000"/>
              <a:lumOff val="80000"/>
            </a:schemeClr>
          </a:solidFill>
          <a:ln w="28575">
            <a:solidFill>
              <a:srgbClr val="0070C0"/>
            </a:solidFill>
          </a:ln>
        </p:spPr>
        <p:txBody>
          <a:bodyPr wrap="square" rtlCol="0">
            <a:spAutoFit/>
          </a:bodyPr>
          <a:lstStyle/>
          <a:p>
            <a:pPr algn="ctr"/>
            <a:r>
              <a:rPr lang="bn-BD" sz="4400" dirty="0" smtClean="0">
                <a:ln w="0"/>
                <a:latin typeface="NikoshBAN" panose="02000000000000000000" pitchFamily="2" charset="0"/>
                <a:cs typeface="NikoshBAN" panose="02000000000000000000" pitchFamily="2" charset="0"/>
              </a:rPr>
              <a:t>আজকের পাঠের বিষয়</a:t>
            </a:r>
            <a:r>
              <a:rPr lang="en-US" sz="4400" dirty="0" smtClean="0">
                <a:ln w="0"/>
                <a:latin typeface="NikoshBAN" panose="02000000000000000000" pitchFamily="2" charset="0"/>
                <a:cs typeface="NikoshBAN" panose="02000000000000000000" pitchFamily="2" charset="0"/>
              </a:rPr>
              <a:t>…</a:t>
            </a:r>
            <a:endParaRPr lang="en-US" sz="4400" dirty="0">
              <a:ln w="0"/>
              <a:latin typeface="NikoshBAN" panose="02000000000000000000" pitchFamily="2" charset="0"/>
              <a:cs typeface="NikoshBAN" panose="02000000000000000000" pitchFamily="2" charset="0"/>
            </a:endParaRPr>
          </a:p>
        </p:txBody>
      </p:sp>
      <p:sp>
        <p:nvSpPr>
          <p:cNvPr id="4" name="Left-Right Arrow 3"/>
          <p:cNvSpPr/>
          <p:nvPr/>
        </p:nvSpPr>
        <p:spPr>
          <a:xfrm>
            <a:off x="4047998" y="1044482"/>
            <a:ext cx="3910011" cy="1087018"/>
          </a:xfrm>
          <a:prstGeom prst="leftRightArrow">
            <a:avLst>
              <a:gd name="adj1" fmla="val 44697"/>
              <a:gd name="adj2" fmla="val 50000"/>
            </a:avLst>
          </a:prstGeom>
          <a:noFill/>
          <a:ln w="57150">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0"/>
                <a:solidFill>
                  <a:schemeClr val="tx1"/>
                </a:solidFill>
                <a:latin typeface="NikoshBAN" panose="02000000000000000000" pitchFamily="2" charset="0"/>
                <a:cs typeface="NikoshBAN" panose="02000000000000000000" pitchFamily="2" charset="0"/>
              </a:rPr>
              <a:t>*স্প্রেডশিট*</a:t>
            </a:r>
            <a:endParaRPr lang="en-US" sz="6000" dirty="0">
              <a:ln w="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2081462" y="2131500"/>
            <a:ext cx="8373979" cy="419328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993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699" y="2412176"/>
            <a:ext cx="10972801" cy="2862322"/>
          </a:xfrm>
          <a:prstGeom prst="rect">
            <a:avLst/>
          </a:prstGeom>
          <a:solidFill>
            <a:schemeClr val="accent5">
              <a:lumMod val="40000"/>
              <a:lumOff val="60000"/>
            </a:schemeClr>
          </a:solidFill>
          <a:ln w="57150">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smtClean="0">
                <a:solidFill>
                  <a:schemeClr val="tx2">
                    <a:lumMod val="50000"/>
                  </a:schemeClr>
                </a:solidFill>
                <a:latin typeface="NikoshBAN" pitchFamily="2" charset="0"/>
                <a:cs typeface="NikoshBAN" pitchFamily="2" charset="0"/>
              </a:rPr>
              <a:t>এ পাঠ শেষে শিক্ষার্থীরা…</a:t>
            </a:r>
          </a:p>
          <a:p>
            <a:r>
              <a:rPr lang="en-US" sz="3600" dirty="0" smtClean="0">
                <a:solidFill>
                  <a:schemeClr val="tx2">
                    <a:lumMod val="50000"/>
                  </a:schemeClr>
                </a:solidFill>
                <a:latin typeface="NikoshBAN" pitchFamily="2" charset="0"/>
                <a:cs typeface="NikoshBAN" pitchFamily="2" charset="0"/>
              </a:rPr>
              <a:t>১. স্প্রেডশিট কী তা বলতে পারবে; </a:t>
            </a:r>
          </a:p>
          <a:p>
            <a:r>
              <a:rPr lang="en-US" sz="3600" dirty="0" smtClean="0">
                <a:solidFill>
                  <a:schemeClr val="tx2">
                    <a:lumMod val="50000"/>
                  </a:schemeClr>
                </a:solidFill>
                <a:latin typeface="NikoshBAN" pitchFamily="2" charset="0"/>
                <a:cs typeface="NikoshBAN" pitchFamily="2" charset="0"/>
              </a:rPr>
              <a:t>২. স্প্রেডশিটের ধারণা ব্যাখ্যা করতে পারবে;</a:t>
            </a:r>
          </a:p>
          <a:p>
            <a:r>
              <a:rPr lang="en-US" sz="3600" dirty="0" smtClean="0">
                <a:solidFill>
                  <a:schemeClr val="tx2">
                    <a:lumMod val="50000"/>
                  </a:schemeClr>
                </a:solidFill>
                <a:latin typeface="NikoshBAN" pitchFamily="2" charset="0"/>
                <a:cs typeface="NikoshBAN" pitchFamily="2" charset="0"/>
              </a:rPr>
              <a:t>৩. তথ্য ও যোগাযোগ প্রযুক্তি এবং স্প্রেডশিট</a:t>
            </a:r>
            <a:r>
              <a:rPr lang="en-US" sz="3600" dirty="0">
                <a:solidFill>
                  <a:schemeClr val="tx2">
                    <a:lumMod val="50000"/>
                  </a:schemeClr>
                </a:solidFill>
                <a:latin typeface="NikoshBAN" pitchFamily="2" charset="0"/>
                <a:cs typeface="NikoshBAN" pitchFamily="2" charset="0"/>
              </a:rPr>
              <a:t> </a:t>
            </a:r>
            <a:r>
              <a:rPr lang="en-US" sz="3600" dirty="0" smtClean="0">
                <a:solidFill>
                  <a:schemeClr val="tx2">
                    <a:lumMod val="50000"/>
                  </a:schemeClr>
                </a:solidFill>
                <a:latin typeface="NikoshBAN" pitchFamily="2" charset="0"/>
                <a:cs typeface="NikoshBAN" pitchFamily="2" charset="0"/>
              </a:rPr>
              <a:t>এর সম্পর্কে বর্ণনা করতে পারবে;     </a:t>
            </a:r>
          </a:p>
          <a:p>
            <a:r>
              <a:rPr lang="en-US" sz="3600" dirty="0" smtClean="0">
                <a:solidFill>
                  <a:schemeClr val="tx2">
                    <a:lumMod val="50000"/>
                  </a:schemeClr>
                </a:solidFill>
                <a:latin typeface="NikoshBAN" pitchFamily="2" charset="0"/>
                <a:cs typeface="NikoshBAN" pitchFamily="2" charset="0"/>
              </a:rPr>
              <a:t>৪. স্প্রেডশিট সফটওয়্যার ব্যবহারের উদ্দেশ্য বর্ণনা করতে পারবে।</a:t>
            </a:r>
          </a:p>
        </p:txBody>
      </p:sp>
      <p:sp>
        <p:nvSpPr>
          <p:cNvPr id="4" name="TextBox 3"/>
          <p:cNvSpPr txBox="1"/>
          <p:nvPr/>
        </p:nvSpPr>
        <p:spPr>
          <a:xfrm>
            <a:off x="647699" y="483033"/>
            <a:ext cx="10972801" cy="769441"/>
          </a:xfrm>
          <a:prstGeom prst="rect">
            <a:avLst/>
          </a:prstGeom>
          <a:solidFill>
            <a:schemeClr val="accent5">
              <a:lumMod val="20000"/>
              <a:lumOff val="80000"/>
            </a:schemeClr>
          </a:solidFill>
          <a:ln w="38100">
            <a:solidFill>
              <a:srgbClr val="0070C0"/>
            </a:solidFill>
          </a:ln>
        </p:spPr>
        <p:txBody>
          <a:bodyPr wrap="square" rtlCol="0">
            <a:spAutoFit/>
          </a:bodyPr>
          <a:lstStyle/>
          <a:p>
            <a:pPr algn="ctr"/>
            <a:r>
              <a:rPr lang="en-US" sz="4400" dirty="0" smtClean="0">
                <a:ln w="0"/>
                <a:latin typeface="NikoshBAN" panose="02000000000000000000" pitchFamily="2" charset="0"/>
                <a:cs typeface="NikoshBAN" panose="02000000000000000000" pitchFamily="2" charset="0"/>
              </a:rPr>
              <a:t>শিখনফল</a:t>
            </a:r>
            <a:endParaRPr lang="en-US" sz="4400" dirty="0">
              <a:ln w="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578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bg/>
                                          </p:spTgt>
                                        </p:tgtEl>
                                        <p:attrNameLst>
                                          <p:attrName>ppt_y</p:attrName>
                                        </p:attrNameLst>
                                      </p:cBhvr>
                                      <p:tavLst>
                                        <p:tav tm="0">
                                          <p:val>
                                            <p:strVal val="#ppt_y"/>
                                          </p:val>
                                        </p:tav>
                                        <p:tav tm="100000">
                                          <p:val>
                                            <p:strVal val="#ppt_y"/>
                                          </p:val>
                                        </p:tav>
                                      </p:tavLst>
                                    </p:anim>
                                    <p:anim calcmode="lin" valueType="num">
                                      <p:cBhvr>
                                        <p:cTn id="9" dur="500" fill="hold"/>
                                        <p:tgtEl>
                                          <p:spTgt spid="2">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bg/>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p:cTn id="16"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p:cTn id="43"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
                                            <p:txEl>
                                              <p:pRg st="4" end="4"/>
                                            </p:txEl>
                                          </p:spTgt>
                                        </p:tgtEl>
                                        <p:attrNameLst>
                                          <p:attrName>style.visibility</p:attrName>
                                        </p:attrNameLst>
                                      </p:cBhvr>
                                      <p:to>
                                        <p:strVal val="visible"/>
                                      </p:to>
                                    </p:set>
                                    <p:anim calcmode="lin" valueType="num">
                                      <p:cBhvr>
                                        <p:cTn id="52"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4"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011" y="1220665"/>
            <a:ext cx="3127139" cy="1720238"/>
          </a:xfrm>
          <a:prstGeom prst="rect">
            <a:avLst/>
          </a:prstGeom>
          <a:ln>
            <a:noFill/>
          </a:ln>
          <a:effectLst>
            <a:softEdge rad="112500"/>
          </a:effectLst>
        </p:spPr>
      </p:pic>
      <p:pic>
        <p:nvPicPr>
          <p:cNvPr id="4" name="Picture 3" descr="E:\MOTIAR\D,contennt Picture 2\calculator.jpg"/>
          <p:cNvPicPr>
            <a:picLocks noChangeAspect="1" noChangeArrowheads="1"/>
          </p:cNvPicPr>
          <p:nvPr/>
        </p:nvPicPr>
        <p:blipFill>
          <a:blip r:embed="rId3"/>
          <a:srcRect/>
          <a:stretch>
            <a:fillRect/>
          </a:stretch>
        </p:blipFill>
        <p:spPr bwMode="auto">
          <a:xfrm>
            <a:off x="4781691" y="1228218"/>
            <a:ext cx="3002194" cy="1720239"/>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216" y="1310150"/>
            <a:ext cx="2752529" cy="1556372"/>
          </a:xfrm>
          <a:prstGeom prst="rect">
            <a:avLst/>
          </a:prstGeom>
          <a:ln>
            <a:noFill/>
          </a:ln>
          <a:effectLst>
            <a:softEdge rad="112500"/>
          </a:effectLst>
        </p:spPr>
      </p:pic>
      <p:sp>
        <p:nvSpPr>
          <p:cNvPr id="6" name="TextBox 5"/>
          <p:cNvSpPr txBox="1"/>
          <p:nvPr/>
        </p:nvSpPr>
        <p:spPr>
          <a:xfrm>
            <a:off x="701769" y="3057911"/>
            <a:ext cx="2209800" cy="954107"/>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bn-BD" sz="2800" dirty="0">
                <a:latin typeface="NikoshBAN" pitchFamily="2" charset="0"/>
                <a:cs typeface="NikoshBAN" pitchFamily="2" charset="0"/>
              </a:rPr>
              <a:t>এ্যাবাকাস (আদি গণনা যন্ত্র) </a:t>
            </a:r>
            <a:endParaRPr lang="en-US" sz="2800" dirty="0">
              <a:latin typeface="NikoshBAN" pitchFamily="2" charset="0"/>
              <a:cs typeface="NikoshBAN" pitchFamily="2" charset="0"/>
            </a:endParaRPr>
          </a:p>
        </p:txBody>
      </p:sp>
      <p:sp>
        <p:nvSpPr>
          <p:cNvPr id="7" name="TextBox 6"/>
          <p:cNvSpPr txBox="1"/>
          <p:nvPr/>
        </p:nvSpPr>
        <p:spPr>
          <a:xfrm>
            <a:off x="3494226" y="3044009"/>
            <a:ext cx="3422104" cy="954107"/>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bn-BD" sz="2800" dirty="0">
                <a:latin typeface="NikoshBAN" pitchFamily="2" charset="0"/>
                <a:cs typeface="NikoshBAN" pitchFamily="2" charset="0"/>
              </a:rPr>
              <a:t>ক্যালকুলেটর </a:t>
            </a:r>
          </a:p>
          <a:p>
            <a:pPr algn="ctr"/>
            <a:r>
              <a:rPr lang="bn-BD" sz="2800" dirty="0">
                <a:latin typeface="NikoshBAN" pitchFamily="2" charset="0"/>
                <a:cs typeface="NikoshBAN" pitchFamily="2" charset="0"/>
              </a:rPr>
              <a:t>(এ্যাবাকাস পরবর্তী গণনা যন্ত্র)</a:t>
            </a:r>
            <a:endParaRPr lang="en-US" sz="2800" dirty="0">
              <a:latin typeface="NikoshBAN" pitchFamily="2" charset="0"/>
              <a:cs typeface="NikoshBAN" pitchFamily="2" charset="0"/>
            </a:endParaRPr>
          </a:p>
        </p:txBody>
      </p:sp>
      <p:sp>
        <p:nvSpPr>
          <p:cNvPr id="8" name="TextBox 7"/>
          <p:cNvSpPr txBox="1"/>
          <p:nvPr/>
        </p:nvSpPr>
        <p:spPr>
          <a:xfrm>
            <a:off x="7313251" y="3057911"/>
            <a:ext cx="4176360" cy="954107"/>
          </a:xfrm>
          <a:prstGeom prst="rect">
            <a:avLst/>
          </a:prstGeom>
          <a:solidFill>
            <a:schemeClr val="accent5">
              <a:lumMod val="40000"/>
              <a:lumOff val="60000"/>
            </a:schemeClr>
          </a:solidFill>
          <a:ln>
            <a:solidFill>
              <a:schemeClr val="accent5">
                <a:lumMod val="75000"/>
              </a:schemeClr>
            </a:solidFill>
          </a:ln>
        </p:spPr>
        <p:txBody>
          <a:bodyPr wrap="square" rtlCol="0">
            <a:spAutoFit/>
          </a:bodyPr>
          <a:lstStyle/>
          <a:p>
            <a:pPr algn="ctr"/>
            <a:r>
              <a:rPr lang="bn-BD" sz="2800" dirty="0">
                <a:latin typeface="NikoshBAN" pitchFamily="2" charset="0"/>
                <a:cs typeface="NikoshBAN" pitchFamily="2" charset="0"/>
              </a:rPr>
              <a:t> কম্পিউটার</a:t>
            </a:r>
          </a:p>
          <a:p>
            <a:pPr algn="ctr"/>
            <a:r>
              <a:rPr lang="bn-BD" sz="2800" dirty="0">
                <a:latin typeface="NikoshBAN" pitchFamily="2" charset="0"/>
                <a:cs typeface="NikoshBAN" pitchFamily="2" charset="0"/>
              </a:rPr>
              <a:t> আধুনিক ও ডিজিটাল গণনা যন্ত্র</a:t>
            </a:r>
            <a:endParaRPr lang="en-US" sz="2800" dirty="0">
              <a:latin typeface="NikoshBAN" pitchFamily="2" charset="0"/>
              <a:cs typeface="NikoshBAN" pitchFamily="2" charset="0"/>
            </a:endParaRPr>
          </a:p>
        </p:txBody>
      </p:sp>
      <p:sp>
        <p:nvSpPr>
          <p:cNvPr id="9" name="TextBox 8"/>
          <p:cNvSpPr txBox="1"/>
          <p:nvPr/>
        </p:nvSpPr>
        <p:spPr>
          <a:xfrm>
            <a:off x="223838" y="4294860"/>
            <a:ext cx="11820524" cy="1754326"/>
          </a:xfrm>
          <a:prstGeom prst="rect">
            <a:avLst/>
          </a:prstGeom>
          <a:solidFill>
            <a:schemeClr val="accent5">
              <a:lumMod val="20000"/>
              <a:lumOff val="80000"/>
            </a:schemeClr>
          </a:solidFill>
          <a:ln w="28575">
            <a:solidFill>
              <a:schemeClr val="accent5">
                <a:lumMod val="75000"/>
              </a:schemeClr>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bn-BD" sz="3600" dirty="0">
                <a:solidFill>
                  <a:schemeClr val="tx1"/>
                </a:solidFill>
                <a:latin typeface="NikoshBAN" pitchFamily="2" charset="0"/>
                <a:cs typeface="NikoshBAN" pitchFamily="2" charset="0"/>
              </a:rPr>
              <a:t>এ্যাবাকাস (আদি গণনা যন্ত্র) এ হিসাব করা গেলেও তার ডিজিট সংখ্যা ছিল সীমাবদ্ধ । ক্যালকুলেটর আবিস্কারের পরে তা হয়েছে স্বস্তিদায়ক তবে জটিল ও বড় হিসাব ছিল কঠিন । আর কম্পিউটার আসার পর প্রায় সকল সীমাবদ্ধই দূর হয়েছে । </a:t>
            </a:r>
            <a:endParaRPr lang="en-US" sz="3600" dirty="0">
              <a:solidFill>
                <a:schemeClr val="tx1"/>
              </a:solidFill>
              <a:latin typeface="NikoshBAN" pitchFamily="2" charset="0"/>
              <a:cs typeface="NikoshBAN" pitchFamily="2" charset="0"/>
            </a:endParaRPr>
          </a:p>
        </p:txBody>
      </p:sp>
      <p:sp>
        <p:nvSpPr>
          <p:cNvPr id="10" name="TextBox 9"/>
          <p:cNvSpPr txBox="1"/>
          <p:nvPr/>
        </p:nvSpPr>
        <p:spPr>
          <a:xfrm>
            <a:off x="223838" y="251299"/>
            <a:ext cx="11820524" cy="769441"/>
          </a:xfrm>
          <a:prstGeom prst="rect">
            <a:avLst/>
          </a:prstGeom>
          <a:solidFill>
            <a:schemeClr val="accent5">
              <a:lumMod val="20000"/>
              <a:lumOff val="80000"/>
            </a:schemeClr>
          </a:solidFill>
          <a:ln w="28575">
            <a:solidFill>
              <a:schemeClr val="accent5">
                <a:lumMod val="75000"/>
              </a:schemeClr>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bn-BD" sz="4400" dirty="0">
                <a:solidFill>
                  <a:schemeClr val="tx1"/>
                </a:solidFill>
                <a:latin typeface="NikoshBAN" panose="02000000000000000000" pitchFamily="2" charset="0"/>
                <a:cs typeface="NikoshBAN" panose="02000000000000000000" pitchFamily="2" charset="0"/>
              </a:rPr>
              <a:t>ছবি দেখে নাম ও কাজ বল</a:t>
            </a:r>
            <a:endParaRPr lang="en-US" sz="44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28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2323" y="907800"/>
            <a:ext cx="4914900" cy="2521200"/>
          </a:xfrm>
          <a:prstGeom prst="rect">
            <a:avLst/>
          </a:prstGeom>
          <a:ln>
            <a:solidFill>
              <a:schemeClr val="accent5">
                <a:lumMod val="75000"/>
              </a:schemeClr>
            </a:solidFill>
          </a:ln>
          <a:effectLst>
            <a:softEdge rad="112500"/>
          </a:effectLst>
        </p:spPr>
      </p:pic>
      <p:sp>
        <p:nvSpPr>
          <p:cNvPr id="6" name="Rectangle 5"/>
          <p:cNvSpPr/>
          <p:nvPr/>
        </p:nvSpPr>
        <p:spPr>
          <a:xfrm>
            <a:off x="993873" y="3429000"/>
            <a:ext cx="10280453" cy="3046988"/>
          </a:xfrm>
          <a:prstGeom prst="rect">
            <a:avLst/>
          </a:prstGeom>
          <a:solidFill>
            <a:schemeClr val="accent5">
              <a:lumMod val="20000"/>
              <a:lumOff val="80000"/>
            </a:schemeClr>
          </a:solidFill>
          <a:ln w="38100">
            <a:solidFill>
              <a:schemeClr val="accent5">
                <a:lumMod val="75000"/>
              </a:schemeClr>
            </a:solidFill>
          </a:ln>
        </p:spPr>
        <p:txBody>
          <a:bodyPr wrap="square">
            <a:spAutoFit/>
          </a:bodyPr>
          <a:lstStyle/>
          <a:p>
            <a:pPr algn="just"/>
            <a:r>
              <a:rPr lang="as-IN" sz="3200" b="1" dirty="0">
                <a:latin typeface="NikoshBAN" panose="02000000000000000000" pitchFamily="2" charset="0"/>
                <a:cs typeface="NikoshBAN" panose="02000000000000000000" pitchFamily="2" charset="0"/>
              </a:rPr>
              <a:t>স্প্রেডশিট হলো এক ধরনের কম্পিউটার প্রোগ্রাম। এর আভিধানিক অর্থ ছড়ানো বা বড় মাপের কাগজ। এটিকে কখনো কখনো ওয়ার্কবুক বলা হয়। একটি রেজিস্টার খাতায় যেমন অনেকগুলো পৃষ্ঠা থাকে, তেমনি একটি ওয়ার্কবুকে অনেকগুলো ওয়ার্কশিট থাকে। একেকটি ওয়ার্কশিটে বহুসংখ্যক সারি (</a:t>
            </a:r>
            <a:r>
              <a:rPr lang="en-US" sz="3200" b="1" dirty="0">
                <a:latin typeface="NikoshBAN" panose="02000000000000000000" pitchFamily="2" charset="0"/>
                <a:cs typeface="NikoshBAN" panose="02000000000000000000" pitchFamily="2" charset="0"/>
              </a:rPr>
              <a:t>Row) </a:t>
            </a:r>
            <a:r>
              <a:rPr lang="as-IN" sz="3200" b="1" dirty="0">
                <a:latin typeface="NikoshBAN" panose="02000000000000000000" pitchFamily="2" charset="0"/>
                <a:cs typeface="NikoshBAN" panose="02000000000000000000" pitchFamily="2" charset="0"/>
              </a:rPr>
              <a:t>ও কলাম (</a:t>
            </a:r>
            <a:r>
              <a:rPr lang="en-US" sz="3200" b="1" dirty="0">
                <a:latin typeface="NikoshBAN" panose="02000000000000000000" pitchFamily="2" charset="0"/>
                <a:cs typeface="NikoshBAN" panose="02000000000000000000" pitchFamily="2" charset="0"/>
              </a:rPr>
              <a:t>Column) </a:t>
            </a:r>
            <a:r>
              <a:rPr lang="as-IN" sz="3200" b="1" dirty="0">
                <a:latin typeface="NikoshBAN" panose="02000000000000000000" pitchFamily="2" charset="0"/>
                <a:cs typeface="NikoshBAN" panose="02000000000000000000" pitchFamily="2" charset="0"/>
              </a:rPr>
              <a:t>থাকে।</a:t>
            </a:r>
            <a:r>
              <a:rPr lang="as-IN" sz="3200" dirty="0">
                <a:latin typeface="NikoshBAN" panose="02000000000000000000" pitchFamily="2" charset="0"/>
                <a:cs typeface="NikoshBAN" panose="02000000000000000000" pitchFamily="2" charset="0"/>
              </a:rPr>
              <a:t> </a:t>
            </a:r>
            <a:r>
              <a:rPr lang="as-IN" sz="3200" b="1" dirty="0">
                <a:latin typeface="NikoshBAN" panose="02000000000000000000" pitchFamily="2" charset="0"/>
                <a:cs typeface="NikoshBAN" panose="02000000000000000000" pitchFamily="2" charset="0"/>
              </a:rPr>
              <a:t>প্রতিটি কলামের শিরোনাম একটি ইংরেজি বর্ণ (</a:t>
            </a:r>
            <a:r>
              <a:rPr lang="en-US" sz="3200" b="1" dirty="0">
                <a:latin typeface="NikoshBAN" panose="02000000000000000000" pitchFamily="2" charset="0"/>
                <a:cs typeface="NikoshBAN" panose="02000000000000000000" pitchFamily="2" charset="0"/>
              </a:rPr>
              <a:t>A, B, C...) </a:t>
            </a:r>
            <a:r>
              <a:rPr lang="as-IN" sz="3200" b="1" dirty="0">
                <a:latin typeface="NikoshBAN" panose="02000000000000000000" pitchFamily="2" charset="0"/>
                <a:cs typeface="NikoshBAN" panose="02000000000000000000" pitchFamily="2" charset="0"/>
              </a:rPr>
              <a:t>দিয়ে এবং প্রতিটি সারি সংখ্যা (1, 2, 3...) দিয়ে চিহ্নিত করা থাকে</a:t>
            </a:r>
            <a:r>
              <a:rPr lang="en-US" sz="3200" b="1" dirty="0">
                <a:latin typeface="NikoshBAN" panose="02000000000000000000" pitchFamily="2" charset="0"/>
                <a:cs typeface="NikoshBAN" panose="02000000000000000000" pitchFamily="2" charset="0"/>
              </a:rPr>
              <a:t>।</a:t>
            </a:r>
            <a:endParaRPr lang="as-IN" sz="3200" b="1" dirty="0">
              <a:latin typeface="NikoshBAN" panose="02000000000000000000" pitchFamily="2" charset="0"/>
              <a:cs typeface="NikoshBAN" panose="02000000000000000000" pitchFamily="2" charset="0"/>
            </a:endParaRPr>
          </a:p>
        </p:txBody>
      </p:sp>
      <p:sp>
        <p:nvSpPr>
          <p:cNvPr id="7" name="Rectangle 6"/>
          <p:cNvSpPr/>
          <p:nvPr/>
        </p:nvSpPr>
        <p:spPr>
          <a:xfrm>
            <a:off x="993873" y="138359"/>
            <a:ext cx="10280453" cy="769441"/>
          </a:xfrm>
          <a:prstGeom prst="rect">
            <a:avLst/>
          </a:prstGeom>
          <a:solidFill>
            <a:schemeClr val="accent5">
              <a:lumMod val="20000"/>
              <a:lumOff val="80000"/>
            </a:schemeClr>
          </a:solidFill>
          <a:ln w="28575">
            <a:solidFill>
              <a:schemeClr val="accent5">
                <a:lumMod val="75000"/>
              </a:schemeClr>
            </a:solidFill>
          </a:ln>
        </p:spPr>
        <p:txBody>
          <a:bodyPr wrap="square" lIns="91440" tIns="45720" rIns="91440" bIns="45720">
            <a:spAutoFit/>
          </a:bodyPr>
          <a:lstStyle/>
          <a:p>
            <a:pPr algn="ctr"/>
            <a:r>
              <a:rPr lang="en-US" altLang="en-US" sz="4400" dirty="0" smtClean="0">
                <a:ln w="0"/>
                <a:solidFill>
                  <a:schemeClr val="tx1">
                    <a:lumMod val="95000"/>
                    <a:lumOff val="5000"/>
                  </a:schemeClr>
                </a:solidFill>
                <a:effectLst>
                  <a:outerShdw blurRad="38100" dist="19050" dir="2700000" algn="tl" rotWithShape="0">
                    <a:schemeClr val="dk1">
                      <a:alpha val="40000"/>
                    </a:schemeClr>
                  </a:outerShdw>
                </a:effectLst>
                <a:latin typeface="NikoshBAN" pitchFamily="2" charset="0"/>
                <a:cs typeface="NikoshBAN" pitchFamily="2" charset="0"/>
              </a:rPr>
              <a:t>স্প্রেডশিট কী</a:t>
            </a:r>
            <a:r>
              <a:rPr lang="en-US" altLang="en-US" sz="4400" dirty="0">
                <a:ln w="0"/>
                <a:solidFill>
                  <a:schemeClr val="tx1">
                    <a:lumMod val="95000"/>
                    <a:lumOff val="5000"/>
                  </a:schemeClr>
                </a:solidFill>
                <a:effectLst>
                  <a:outerShdw blurRad="38100" dist="19050" dir="2700000" algn="tl" rotWithShape="0">
                    <a:schemeClr val="dk1">
                      <a:alpha val="40000"/>
                    </a:schemeClr>
                  </a:outerShdw>
                </a:effectLst>
                <a:latin typeface="NikoshBAN" pitchFamily="2" charset="0"/>
                <a:cs typeface="NikoshBAN" pitchFamily="2" charset="0"/>
              </a:rPr>
              <a:t>?</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1230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814" y="131184"/>
            <a:ext cx="11524574" cy="769441"/>
          </a:xfrm>
          <a:prstGeom prst="rect">
            <a:avLst/>
          </a:prstGeom>
          <a:solidFill>
            <a:schemeClr val="accent5">
              <a:lumMod val="20000"/>
              <a:lumOff val="80000"/>
            </a:schemeClr>
          </a:solidFill>
          <a:ln w="28575">
            <a:solidFill>
              <a:schemeClr val="accent5">
                <a:lumMod val="75000"/>
              </a:schemeClr>
            </a:solidFill>
          </a:ln>
        </p:spPr>
        <p:txBody>
          <a:bodyPr wrap="square" lIns="91440" tIns="45720" rIns="91440" bIns="45720">
            <a:spAutoFit/>
          </a:bodyPr>
          <a:lstStyle/>
          <a:p>
            <a:pPr algn="ctr"/>
            <a:r>
              <a:rPr lang="en-US" altLang="en-US" sz="4400" dirty="0" smtClean="0">
                <a:ln w="0"/>
                <a:solidFill>
                  <a:schemeClr val="tx1">
                    <a:lumMod val="95000"/>
                    <a:lumOff val="5000"/>
                  </a:schemeClr>
                </a:solidFill>
                <a:latin typeface="NikoshBAN" pitchFamily="2" charset="0"/>
                <a:cs typeface="NikoshBAN" pitchFamily="2" charset="0"/>
              </a:rPr>
              <a:t>স্প্রেডশিট এর ইতিহাস </a:t>
            </a:r>
            <a:r>
              <a:rPr lang="bn-IN" sz="4400" dirty="0" smtClean="0">
                <a:ln w="0"/>
                <a:solidFill>
                  <a:schemeClr val="tx1">
                    <a:lumMod val="95000"/>
                    <a:lumOff val="5000"/>
                  </a:schemeClr>
                </a:solidFill>
                <a:latin typeface="NikoshBAN" pitchFamily="2" charset="0"/>
                <a:cs typeface="NikoshBAN" pitchFamily="2" charset="0"/>
              </a:rPr>
              <a:t> </a:t>
            </a:r>
            <a:r>
              <a:rPr lang="bn-IN" sz="4400" dirty="0" smtClean="0">
                <a:ln w="0"/>
                <a:latin typeface="NikoshBAN" pitchFamily="2" charset="0"/>
                <a:cs typeface="NikoshBAN" pitchFamily="2" charset="0"/>
              </a:rPr>
              <a:t> </a:t>
            </a:r>
            <a:endParaRPr lang="en-US" sz="4400" b="0" cap="none" spc="0" dirty="0">
              <a:ln w="0"/>
              <a:solidFill>
                <a:schemeClr val="tx1"/>
              </a:solidFill>
            </a:endParaRPr>
          </a:p>
        </p:txBody>
      </p:sp>
      <p:sp>
        <p:nvSpPr>
          <p:cNvPr id="5" name="TextBox 4"/>
          <p:cNvSpPr txBox="1"/>
          <p:nvPr/>
        </p:nvSpPr>
        <p:spPr>
          <a:xfrm>
            <a:off x="371813" y="3899975"/>
            <a:ext cx="11524574" cy="2308324"/>
          </a:xfrm>
          <a:prstGeom prst="rect">
            <a:avLst/>
          </a:prstGeom>
          <a:solidFill>
            <a:schemeClr val="accent5">
              <a:lumMod val="20000"/>
              <a:lumOff val="80000"/>
            </a:schemeClr>
          </a:solidFill>
          <a:ln w="28575">
            <a:solidFill>
              <a:schemeClr val="accent5">
                <a:lumMod val="75000"/>
              </a:schemeClr>
            </a:solidFill>
          </a:ln>
        </p:spPr>
        <p:txBody>
          <a:bodyPr wrap="square" rtlCol="0">
            <a:spAutoFit/>
          </a:bodyPr>
          <a:lstStyle/>
          <a:p>
            <a:r>
              <a:rPr lang="en-US" sz="3600" dirty="0" smtClean="0">
                <a:latin typeface="NikoshBAN" panose="02000000000000000000" pitchFamily="2" charset="0"/>
                <a:cs typeface="NikoshBAN" panose="02000000000000000000" pitchFamily="2" charset="0"/>
              </a:rPr>
              <a:t>সত্তর দশকের শেষের দিকে অ্যাপল কোম্পানি সর্বপ্রথম ভিসিক্যালক স্প্রেডশিট সফটওয়্যার উদ্ভাবন করে। পরবর্তীকালে মাইক্রোসফট এক্রেল, ওপেন অফিস ক্যালক কেস্প্রেড নামের স্প্রেডশিট সফটওয়্যার উদ্ভাবিত হয়। বর্তমানে বহুল ব্যবহৃত ও জনপ্রিয় সফটওয়্যার হলো মাইক্রোসফট কোম্পানির এক্রেল।</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449424" y="892328"/>
            <a:ext cx="11944350" cy="584775"/>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বিভিন্ন স্প্রেডশিট সফটওয়্যারের আইকনঃ</a:t>
            </a:r>
            <a:endParaRPr lang="en-US" sz="3200" dirty="0">
              <a:latin typeface="NikoshBAN" panose="02000000000000000000" pitchFamily="2" charset="0"/>
              <a:cs typeface="NikoshBAN" panose="02000000000000000000" pitchFamily="2" charset="0"/>
            </a:endParaRPr>
          </a:p>
        </p:txBody>
      </p:sp>
      <p:pic>
        <p:nvPicPr>
          <p:cNvPr id="7" name="Picture 2" descr="E:\MOTIAR\D,contennt Picture 2\visicalc.jpg"/>
          <p:cNvPicPr>
            <a:picLocks noChangeAspect="1" noChangeArrowheads="1"/>
          </p:cNvPicPr>
          <p:nvPr/>
        </p:nvPicPr>
        <p:blipFill>
          <a:blip r:embed="rId2"/>
          <a:srcRect/>
          <a:stretch>
            <a:fillRect/>
          </a:stretch>
        </p:blipFill>
        <p:spPr bwMode="auto">
          <a:xfrm>
            <a:off x="1400433" y="1388024"/>
            <a:ext cx="2606209" cy="2057400"/>
          </a:xfrm>
          <a:prstGeom prst="rect">
            <a:avLst/>
          </a:prstGeom>
          <a:ln>
            <a:noFill/>
          </a:ln>
          <a:effectLst>
            <a:softEdge rad="112500"/>
          </a:effectLst>
        </p:spPr>
      </p:pic>
      <p:sp>
        <p:nvSpPr>
          <p:cNvPr id="8" name="Rectangle 7"/>
          <p:cNvSpPr/>
          <p:nvPr/>
        </p:nvSpPr>
        <p:spPr>
          <a:xfrm>
            <a:off x="4866674" y="1494211"/>
            <a:ext cx="2651522" cy="17682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3" descr="E:\MOTIAR\D,contennt Picture 2\Open office.jpg"/>
          <p:cNvPicPr>
            <a:picLocks noChangeAspect="1" noChangeArrowheads="1"/>
          </p:cNvPicPr>
          <p:nvPr/>
        </p:nvPicPr>
        <p:blipFill>
          <a:blip r:embed="rId4"/>
          <a:srcRect/>
          <a:stretch>
            <a:fillRect/>
          </a:stretch>
        </p:blipFill>
        <p:spPr bwMode="auto">
          <a:xfrm>
            <a:off x="8247507" y="1376132"/>
            <a:ext cx="2608729" cy="1971605"/>
          </a:xfrm>
          <a:prstGeom prst="rect">
            <a:avLst/>
          </a:prstGeom>
          <a:ln>
            <a:noFill/>
          </a:ln>
          <a:effectLst>
            <a:softEdge rad="112500"/>
          </a:effectLst>
        </p:spPr>
      </p:pic>
      <p:sp>
        <p:nvSpPr>
          <p:cNvPr id="10" name="Rounded Rectangle 9"/>
          <p:cNvSpPr/>
          <p:nvPr/>
        </p:nvSpPr>
        <p:spPr>
          <a:xfrm>
            <a:off x="7394329" y="3262507"/>
            <a:ext cx="3765176" cy="7620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a:defRPr/>
            </a:pPr>
            <a:r>
              <a:rPr lang="bn-IN"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‌ওপেন অফিস ক্যালক্‌</a:t>
            </a:r>
            <a:endParaRPr lang="en-US"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endParaRPr>
          </a:p>
        </p:txBody>
      </p:sp>
      <p:sp>
        <p:nvSpPr>
          <p:cNvPr id="11" name="Rounded Rectangle 10"/>
          <p:cNvSpPr/>
          <p:nvPr/>
        </p:nvSpPr>
        <p:spPr>
          <a:xfrm>
            <a:off x="4545326" y="3200241"/>
            <a:ext cx="2941544" cy="7620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fontAlgn="auto">
              <a:spcBef>
                <a:spcPts val="0"/>
              </a:spcBef>
              <a:spcAft>
                <a:spcPts val="0"/>
              </a:spcAft>
              <a:defRPr/>
            </a:pPr>
            <a:r>
              <a:rPr lang="en-US"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এক্সেল</a:t>
            </a:r>
          </a:p>
        </p:txBody>
      </p:sp>
      <p:sp>
        <p:nvSpPr>
          <p:cNvPr id="12" name="Rounded Rectangle 11"/>
          <p:cNvSpPr/>
          <p:nvPr/>
        </p:nvSpPr>
        <p:spPr>
          <a:xfrm>
            <a:off x="671482" y="3262507"/>
            <a:ext cx="3765176" cy="762000"/>
          </a:xfrm>
          <a:prstGeom prst="roundRect">
            <a:avLst/>
          </a:prstGeom>
          <a:noFill/>
          <a:ln>
            <a:noFill/>
          </a:ln>
          <a:scene3d>
            <a:camera prst="perspectiveRelaxedModerately"/>
            <a:lightRig rig="threePt" dir="t"/>
          </a:scene3d>
        </p:spPr>
        <p:style>
          <a:lnRef idx="3">
            <a:schemeClr val="lt1"/>
          </a:lnRef>
          <a:fillRef idx="1">
            <a:schemeClr val="dk1"/>
          </a:fillRef>
          <a:effectRef idx="1">
            <a:schemeClr val="dk1"/>
          </a:effectRef>
          <a:fontRef idx="minor">
            <a:schemeClr val="lt1"/>
          </a:fontRef>
        </p:style>
        <p:txBody>
          <a:bodyPr lIns="103733" tIns="51866" rIns="103733" bIns="51866" anchor="ctr"/>
          <a:lstStyle/>
          <a:p>
            <a:pPr algn="ctr">
              <a:defRPr/>
            </a:pPr>
            <a:r>
              <a:rPr lang="en-US" sz="3200" dirty="0" smtClean="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rPr>
              <a:t>ভিসিক্যালক</a:t>
            </a:r>
            <a:endParaRPr lang="en-US" sz="3200" dirty="0">
              <a:ln w="0"/>
              <a:solidFill>
                <a:schemeClr val="tx1"/>
              </a:solidFill>
              <a:effectLst>
                <a:outerShdw blurRad="38100" dist="19050" dir="2700000" algn="tl" rotWithShape="0">
                  <a:schemeClr val="dk1">
                    <a:alpha val="40000"/>
                  </a:schemeClr>
                </a:outerShdw>
              </a:effectLst>
              <a:latin typeface="NikoshLight" pitchFamily="2" charset="0"/>
              <a:cs typeface="NikoshLight" pitchFamily="2" charset="0"/>
            </a:endParaRPr>
          </a:p>
        </p:txBody>
      </p:sp>
    </p:spTree>
    <p:extLst>
      <p:ext uri="{BB962C8B-B14F-4D97-AF65-F5344CB8AC3E}">
        <p14:creationId xmlns:p14="http://schemas.microsoft.com/office/powerpoint/2010/main" val="2075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par>
                                <p:cTn id="20" presetID="5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0.70"/>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1468" y="3075057"/>
            <a:ext cx="9625263" cy="707886"/>
          </a:xfrm>
          <a:prstGeom prst="rect">
            <a:avLst/>
          </a:prstGeom>
          <a:solidFill>
            <a:schemeClr val="accent5">
              <a:lumMod val="20000"/>
              <a:lumOff val="80000"/>
            </a:schemeClr>
          </a:solidFill>
          <a:ln w="28575">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571500" indent="-571500" algn="ctr">
              <a:buFont typeface="Wingdings" panose="05000000000000000000" pitchFamily="2" charset="2"/>
              <a:buChar char="Ø"/>
            </a:pPr>
            <a:r>
              <a:rPr lang="en-US" sz="4000" dirty="0" smtClean="0">
                <a:solidFill>
                  <a:schemeClr val="tx1"/>
                </a:solidFill>
                <a:latin typeface="NikoshBAN" pitchFamily="2" charset="0"/>
                <a:cs typeface="NikoshBAN" pitchFamily="2" charset="0"/>
              </a:rPr>
              <a:t>স্প্রেডসিট কী? </a:t>
            </a:r>
            <a:endParaRPr lang="en-US" sz="4000" dirty="0">
              <a:solidFill>
                <a:schemeClr val="tx1"/>
              </a:solidFill>
              <a:latin typeface="NikoshBAN" pitchFamily="2" charset="0"/>
              <a:cs typeface="NikoshBAN" pitchFamily="2" charset="0"/>
            </a:endParaRPr>
          </a:p>
        </p:txBody>
      </p:sp>
      <p:sp>
        <p:nvSpPr>
          <p:cNvPr id="7" name="Cloud 6"/>
          <p:cNvSpPr/>
          <p:nvPr/>
        </p:nvSpPr>
        <p:spPr>
          <a:xfrm>
            <a:off x="3968415" y="226579"/>
            <a:ext cx="4331369" cy="1475873"/>
          </a:xfrm>
          <a:prstGeom prst="cloud">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anose="02000000000000000000" pitchFamily="2" charset="0"/>
                <a:cs typeface="NikoshBAN" panose="02000000000000000000" pitchFamily="2" charset="0"/>
              </a:rPr>
              <a:t>একক কাজ</a:t>
            </a:r>
            <a:endParaRPr lang="en-US" sz="4400" dirty="0">
              <a:solidFill>
                <a:schemeClr val="tx1"/>
              </a:solidFill>
              <a:latin typeface="NikoshBAN" panose="02000000000000000000" pitchFamily="2" charset="0"/>
              <a:cs typeface="NikoshBAN" panose="02000000000000000000" pitchFamily="2" charset="0"/>
            </a:endParaRPr>
          </a:p>
        </p:txBody>
      </p:sp>
      <p:sp>
        <p:nvSpPr>
          <p:cNvPr id="8" name="TextBox 7"/>
          <p:cNvSpPr txBox="1"/>
          <p:nvPr/>
        </p:nvSpPr>
        <p:spPr>
          <a:xfrm>
            <a:off x="9518983" y="513348"/>
            <a:ext cx="2352175" cy="584775"/>
          </a:xfrm>
          <a:prstGeom prst="rect">
            <a:avLst/>
          </a:prstGeom>
          <a:solidFill>
            <a:schemeClr val="accent5">
              <a:lumMod val="20000"/>
              <a:lumOff val="80000"/>
            </a:schemeClr>
          </a:solidFill>
          <a:ln>
            <a:solidFill>
              <a:schemeClr val="accent5">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সময়-২মিনিট</a:t>
            </a:r>
            <a:endParaRPr lang="en-US" sz="32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17744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508</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NikoshBAN</vt:lpstr>
      <vt:lpstr>NikoshLight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125</cp:revision>
  <dcterms:created xsi:type="dcterms:W3CDTF">2020-11-21T18:49:59Z</dcterms:created>
  <dcterms:modified xsi:type="dcterms:W3CDTF">2020-11-24T15:23:34Z</dcterms:modified>
</cp:coreProperties>
</file>