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75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67" r:id="rId14"/>
    <p:sldId id="268" r:id="rId15"/>
    <p:sldId id="271" r:id="rId16"/>
    <p:sldId id="269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DE9A2-2C8F-4538-8F4F-F25719276FB4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5CFF6-2932-4FD9-95E8-93F8BBD61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334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DE9A2-2C8F-4538-8F4F-F25719276FB4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5CFF6-2932-4FD9-95E8-93F8BBD61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008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DE9A2-2C8F-4538-8F4F-F25719276FB4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5CFF6-2932-4FD9-95E8-93F8BBD61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17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DE9A2-2C8F-4538-8F4F-F25719276FB4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5CFF6-2932-4FD9-95E8-93F8BBD61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24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DE9A2-2C8F-4538-8F4F-F25719276FB4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5CFF6-2932-4FD9-95E8-93F8BBD61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672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DE9A2-2C8F-4538-8F4F-F25719276FB4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5CFF6-2932-4FD9-95E8-93F8BBD61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635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DE9A2-2C8F-4538-8F4F-F25719276FB4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5CFF6-2932-4FD9-95E8-93F8BBD61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55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DE9A2-2C8F-4538-8F4F-F25719276FB4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5CFF6-2932-4FD9-95E8-93F8BBD61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01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DE9A2-2C8F-4538-8F4F-F25719276FB4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5CFF6-2932-4FD9-95E8-93F8BBD61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646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DE9A2-2C8F-4538-8F4F-F25719276FB4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5CFF6-2932-4FD9-95E8-93F8BBD61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931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DE9A2-2C8F-4538-8F4F-F25719276FB4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5CFF6-2932-4FD9-95E8-93F8BBD61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802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DE9A2-2C8F-4538-8F4F-F25719276FB4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5CFF6-2932-4FD9-95E8-93F8BBD61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671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85800"/>
            <a:ext cx="8461114" cy="563048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93377" y="4546937"/>
            <a:ext cx="8488823" cy="10156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hialkhanMJ" panose="00000400000000000000" pitchFamily="2" charset="0"/>
                <a:cs typeface="ArhialkhanMJ" panose="00000400000000000000" pitchFamily="2" charset="0"/>
              </a:rPr>
              <a:t>AvR‡Ki</a:t>
            </a:r>
            <a:r>
              <a:rPr lang="en-US" sz="6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hialkhanMJ" panose="00000400000000000000" pitchFamily="2" charset="0"/>
                <a:cs typeface="ArhialkhanMJ" panose="00000400000000000000" pitchFamily="2" charset="0"/>
              </a:rPr>
              <a:t> </a:t>
            </a:r>
            <a:r>
              <a:rPr lang="en-US" sz="6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hialkhanMJ" panose="00000400000000000000" pitchFamily="2" charset="0"/>
                <a:cs typeface="ArhialkhanMJ" panose="00000400000000000000" pitchFamily="2" charset="0"/>
              </a:rPr>
              <a:t>K¬v‡m</a:t>
            </a:r>
            <a:r>
              <a:rPr lang="en-US" sz="6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hialkhanMJ" panose="00000400000000000000" pitchFamily="2" charset="0"/>
                <a:cs typeface="ArhialkhanMJ" panose="00000400000000000000" pitchFamily="2" charset="0"/>
              </a:rPr>
              <a:t> </a:t>
            </a:r>
            <a:r>
              <a:rPr lang="en-US" sz="6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hialkhanMJ" panose="00000400000000000000" pitchFamily="2" charset="0"/>
                <a:cs typeface="ArhialkhanMJ" panose="00000400000000000000" pitchFamily="2" charset="0"/>
              </a:rPr>
              <a:t>mKj‡K</a:t>
            </a:r>
            <a:r>
              <a:rPr lang="en-US" sz="6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hialkhanMJ" panose="00000400000000000000" pitchFamily="2" charset="0"/>
                <a:cs typeface="ArhialkhanMJ" panose="00000400000000000000" pitchFamily="2" charset="0"/>
              </a:rPr>
              <a:t> ¯^</a:t>
            </a:r>
            <a:r>
              <a:rPr lang="en-US" sz="6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hialkhanMJ" panose="00000400000000000000" pitchFamily="2" charset="0"/>
                <a:cs typeface="ArhialkhanMJ" panose="00000400000000000000" pitchFamily="2" charset="0"/>
              </a:rPr>
              <a:t>vMZg</a:t>
            </a:r>
            <a:endParaRPr lang="en-US" sz="6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2193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381000" y="457200"/>
            <a:ext cx="8382000" cy="1295400"/>
          </a:xfrm>
          <a:prstGeom prst="ribbon">
            <a:avLst>
              <a:gd name="adj1" fmla="val 19875"/>
              <a:gd name="adj2" fmla="val 60579"/>
            </a:avLst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কোরবানীর পটভূমি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381000" y="4495800"/>
            <a:ext cx="8382000" cy="1905000"/>
          </a:xfrm>
          <a:prstGeom prst="round2DiagRect">
            <a:avLst>
              <a:gd name="adj1" fmla="val 29758"/>
              <a:gd name="adj2" fmla="val 0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আল্লাহ খুশি হয়ে বেহেশত থেকে একটি দু্ম্বা এনে ইসমাঈলের জায়গায় ছুরির নিচে শুইয়ে দিলেন। ইসমাঈল (আ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) এর পরিবর্তে দুম্বা কুরবানি হয়ে গেল। ত্যাগের এ ঘটনাকে চিরস্মরণীয় করে রাখার জন্য তখন হতেই কুরবানির প্রথা চালু হয়েছে।  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828800"/>
            <a:ext cx="4876800" cy="2576423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403975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eave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que 1"/>
          <p:cNvSpPr/>
          <p:nvPr/>
        </p:nvSpPr>
        <p:spPr>
          <a:xfrm>
            <a:off x="914400" y="533400"/>
            <a:ext cx="7086600" cy="1066800"/>
          </a:xfrm>
          <a:prstGeom prst="plaque">
            <a:avLst/>
          </a:prstGeom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1003">
            <a:schemeClr val="dk2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কোরবানীর বিধান </a:t>
            </a:r>
            <a:endParaRPr lang="en-US" sz="6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387" y="1648690"/>
            <a:ext cx="5662613" cy="31242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" name="Snip Diagonal Corner Rectangle 4"/>
          <p:cNvSpPr/>
          <p:nvPr/>
        </p:nvSpPr>
        <p:spPr>
          <a:xfrm>
            <a:off x="685800" y="4800600"/>
            <a:ext cx="7924800" cy="1371600"/>
          </a:xfrm>
          <a:prstGeom prst="snip2DiagRect">
            <a:avLst>
              <a:gd name="adj1" fmla="val 0"/>
              <a:gd name="adj2" fmla="val 39899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সামর্থবান মুসলঅমানের উপর আল্লাহর নামে হালাল পশু জবাই করে ওয়াজিব। এবং সুন্নাতে ইব্রাহিম (আঃ)। </a:t>
            </a: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আল্লাহর বাণীঃ </a:t>
            </a:r>
            <a:r>
              <a:rPr lang="ar-SA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فصل لربك وانحر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77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4201" y="685800"/>
            <a:ext cx="3098799" cy="190976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3" name="Round Diagonal Corner Rectangle 2"/>
          <p:cNvSpPr/>
          <p:nvPr/>
        </p:nvSpPr>
        <p:spPr>
          <a:xfrm>
            <a:off x="3962400" y="685800"/>
            <a:ext cx="3581400" cy="1752600"/>
          </a:xfrm>
          <a:prstGeom prst="round2Diag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nip and Round Single Corner Rectangle 3"/>
          <p:cNvSpPr/>
          <p:nvPr/>
        </p:nvSpPr>
        <p:spPr>
          <a:xfrm>
            <a:off x="381001" y="3276600"/>
            <a:ext cx="8382000" cy="2057400"/>
          </a:xfrm>
          <a:prstGeom prst="snipRound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কোরবানী করা জায়েজ আছে এমন ৫টি পশুর নাম লিখ।</a:t>
            </a:r>
          </a:p>
          <a:p>
            <a:pPr algn="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৩ মিনিট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23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6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685800" y="533400"/>
            <a:ext cx="7924800" cy="1066800"/>
          </a:xfrm>
          <a:prstGeom prst="wedgeRoundRectCallout">
            <a:avLst>
              <a:gd name="adj1" fmla="val -17337"/>
              <a:gd name="adj2" fmla="val 89773"/>
              <a:gd name="adj3" fmla="val 16667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কোরবানীর গুরত্ব ও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তাৎপর্য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-১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85800" y="2133600"/>
            <a:ext cx="7772400" cy="3962400"/>
          </a:xfrm>
          <a:prstGeom prst="roundRect">
            <a:avLst>
              <a:gd name="adj" fmla="val 25758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000" dirty="0" smtClean="0"/>
              <a:t>قال يا بني انى ارى فى المنام انى اضبحك فانظر ماذاترى- قال يا ابا افعل ماذا تأمر ستجدنى انشاء الله من الصابرين- (سورة الصافات- اياتة 102)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2044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and Round Single Corner Rectangle 1"/>
          <p:cNvSpPr/>
          <p:nvPr/>
        </p:nvSpPr>
        <p:spPr>
          <a:xfrm>
            <a:off x="685800" y="457200"/>
            <a:ext cx="7467600" cy="1066800"/>
          </a:xfrm>
          <a:prstGeom prst="snip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কোরবানীর গুরত্ব ও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তাৎপর্য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-২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381000" y="4953000"/>
            <a:ext cx="8229600" cy="1676400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ছেলের সাহসিকতাপূর্ণ উত্তর পেয়ে ইবরাহিম (আ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.)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খুশি হলেন এবং ইসমাঈলের গলায় ছুরি চালালেন। আল্লাহ কুরআনে বলেন, “তখন আমি তাকে আহবান করে বললামঃ হে ইবরাহিম! তুমি তো স্বপ্নাদেশ সত্যিই পালন করলে।” ( সুরা আস-সাফফাত, আয়াত ১০৪-১০৫)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169" y="1596242"/>
            <a:ext cx="6342831" cy="335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178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3400" y="152400"/>
            <a:ext cx="3352800" cy="258165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3" name="Oval 2"/>
          <p:cNvSpPr/>
          <p:nvPr/>
        </p:nvSpPr>
        <p:spPr>
          <a:xfrm>
            <a:off x="4343400" y="381000"/>
            <a:ext cx="3810000" cy="144780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দলগত কাজ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 Single Corner Rectangle 3"/>
          <p:cNvSpPr/>
          <p:nvPr/>
        </p:nvSpPr>
        <p:spPr>
          <a:xfrm>
            <a:off x="685800" y="3048000"/>
            <a:ext cx="7696200" cy="2209800"/>
          </a:xfrm>
          <a:prstGeom prst="round1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কোরবানীর নিয়মাবলী ব্যাখ্যা কর। </a:t>
            </a:r>
          </a:p>
          <a:p>
            <a:pPr algn="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৫ মিনিট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804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19200" y="685800"/>
            <a:ext cx="6629400" cy="9906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কোরবানীর ফজিলত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nip Diagonal Corner Rectangle 2"/>
          <p:cNvSpPr/>
          <p:nvPr/>
        </p:nvSpPr>
        <p:spPr>
          <a:xfrm>
            <a:off x="457200" y="2133600"/>
            <a:ext cx="8001000" cy="3962400"/>
          </a:xfrm>
          <a:prstGeom prst="snip2DiagRect">
            <a:avLst>
              <a:gd name="adj1" fmla="val 0"/>
              <a:gd name="adj2" fmla="val 32052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সাহাবাগণ নবী (সাঃ) কে জিজ্ঞাস করলেন, </a:t>
            </a:r>
          </a:p>
          <a:p>
            <a:pPr algn="ctr"/>
            <a:r>
              <a:rPr lang="bn-IN" sz="2800" dirty="0" smtClean="0"/>
              <a:t> </a:t>
            </a:r>
            <a:r>
              <a:rPr lang="ar-SA" sz="2800" dirty="0" smtClean="0"/>
              <a:t>قال اصحاب رسول الله صلى الله عليه وسلم فمالنا يا رسول الله؟ قال رسول الله صلى الله عليه وسلم لكل شعرة حسنة-</a:t>
            </a:r>
            <a:endParaRPr lang="bn-IN" sz="2800" dirty="0"/>
          </a:p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অর্থাৎ  কোরবানীতে আমাদের কি লাভ?  নবী (সাঃ) উত্তর দিলেন  কোরবানীর পশুর প্রতি পশমের বিনীময়ে সাওয়াব রয়েছে।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754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openDmnd">
          <a:fgClr>
            <a:schemeClr val="accent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05000" y="457200"/>
            <a:ext cx="4724400" cy="160020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85800" y="2362200"/>
            <a:ext cx="8001000" cy="3810000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১। কুরবানি কখন ক</a:t>
            </a:r>
            <a:r>
              <a:rPr lang="bn-IN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রতে</a:t>
            </a:r>
            <a:r>
              <a:rPr lang="bn-BD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হয়? </a:t>
            </a:r>
          </a:p>
          <a:p>
            <a:r>
              <a:rPr lang="bn-BD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২। কুরবানি </a:t>
            </a:r>
            <a:r>
              <a:rPr lang="bn-IN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বিধান কী?</a:t>
            </a:r>
            <a:endParaRPr lang="bn-BD" sz="40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৩। কুরবানির দুম্বাটি কোথা থেকে আ</a:t>
            </a:r>
            <a:r>
              <a:rPr lang="bn-IN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সলো</a:t>
            </a:r>
            <a:r>
              <a:rPr lang="bn-BD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bn-BD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৪।  ইবরাহিম (আ.) এর ছেলের নাম কী ছিল? 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9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8153400" cy="438164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3" name="Round Diagonal Corner Rectangle 2"/>
          <p:cNvSpPr/>
          <p:nvPr/>
        </p:nvSpPr>
        <p:spPr>
          <a:xfrm>
            <a:off x="457200" y="4953000"/>
            <a:ext cx="8229600" cy="1447800"/>
          </a:xfrm>
          <a:prstGeom prst="round2Diag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কোরআন, হাদিসের আলোকে কোরবানীর গুরত্ব ও ফাজিলত লিখে আনবে।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1143000" y="4038600"/>
            <a:ext cx="6324600" cy="685800"/>
          </a:xfrm>
          <a:prstGeom prst="round2Diag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 কাজ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256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eave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2971800"/>
            <a:ext cx="4983481" cy="1785104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bn-IN" sz="9600" b="1" dirty="0" smtClean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ar-SA" sz="9600" b="1" dirty="0" smtClean="0">
              <a:ln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400" b="1" dirty="0">
              <a:ln/>
              <a:blipFill>
                <a:blip r:embed="rId2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C:\Users\mr\Desktop\maria\Clipart_Rose_PNG_Pictur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6948484" y="1509712"/>
            <a:ext cx="1883791" cy="4129088"/>
          </a:xfrm>
          <a:prstGeom prst="rect">
            <a:avLst/>
          </a:prstGeom>
          <a:noFill/>
        </p:spPr>
      </p:pic>
      <p:pic>
        <p:nvPicPr>
          <p:cNvPr id="4" name="Picture 3" descr="C:\Users\mr\Desktop\maria\Clipart_Rose_PNG_Pictur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447800"/>
            <a:ext cx="1447800" cy="41290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461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66800" y="533400"/>
            <a:ext cx="6858000" cy="10668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886200" y="1908325"/>
            <a:ext cx="4876800" cy="3959075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এনামুল হক,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প্রভাষক (আরবি)</a:t>
            </a: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সাড়ে পাঁচানী হোসাইনীয়া ফাজিল মাদ্রাসা</a:t>
            </a: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মতলব উত্তর, চাঁদপুর</a:t>
            </a: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 ০১৮১৭৫১১১৬৫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31" y="1908324"/>
            <a:ext cx="3192804" cy="39590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39469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rgbClr val="00B05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66800" y="533400"/>
            <a:ext cx="6858000" cy="1066800"/>
          </a:xfrm>
          <a:prstGeom prst="roundRect">
            <a:avLst>
              <a:gd name="adj" fmla="val 50000"/>
            </a:avLst>
          </a:prstGeom>
          <a:ln w="57150">
            <a:solidFill>
              <a:srgbClr val="FF0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14400" y="2133600"/>
            <a:ext cx="7467600" cy="3962400"/>
          </a:xfrm>
          <a:prstGeom prst="roundRect">
            <a:avLst>
              <a:gd name="adj" fmla="val 50000"/>
            </a:avLst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শ্রে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ণিঃ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altLang="bn-BD" sz="6000" dirty="0" smtClean="0">
                <a:latin typeface="NikoshBAN" pitchFamily="2" charset="0"/>
                <a:cs typeface="NikoshBAN" pitchFamily="2" charset="0"/>
              </a:rPr>
              <a:t>৯ম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zh-CN" altLang="en-US" sz="6000" dirty="0" smtClean="0"/>
          </a:p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বিষয়ঃ আকাইদ</a:t>
            </a:r>
            <a:r>
              <a:rPr lang="en-US" altLang="bn-BD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altLang="en-US" sz="6000" dirty="0" smtClean="0">
                <a:latin typeface="NikoshBAN" pitchFamily="2" charset="0"/>
                <a:cs typeface="NikoshBAN" pitchFamily="2" charset="0"/>
              </a:rPr>
              <a:t>ও</a:t>
            </a:r>
            <a:r>
              <a:rPr lang="en-US" altLang="bn-BD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altLang="en-US" sz="6000" dirty="0" smtClean="0">
                <a:latin typeface="NikoshBAN" pitchFamily="2" charset="0"/>
                <a:cs typeface="NikoshBAN" pitchFamily="2" charset="0"/>
              </a:rPr>
              <a:t>ফিকহ</a:t>
            </a:r>
            <a:endParaRPr lang="bn-IN" altLang="en-US" sz="6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অধ্যায়ঃ ৫ম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zh-CN" altLang="en-US" sz="4800" dirty="0" smtClean="0"/>
          </a:p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সময়ঃ ৪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০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মিনিট </a:t>
            </a:r>
            <a:endParaRPr lang="bn-IN" sz="4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তারিখঃ ২৪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১১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২০২০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08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57237"/>
            <a:ext cx="3924300" cy="274796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833437"/>
            <a:ext cx="4333874" cy="267176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657600"/>
            <a:ext cx="3924300" cy="2667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733800"/>
            <a:ext cx="4318811" cy="263842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2190290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chemeClr val="bg1">
              <a:lumMod val="65000"/>
            </a:schemeClr>
          </a:fgClr>
          <a:bgClr>
            <a:schemeClr val="accent2">
              <a:lumMod val="40000"/>
              <a:lumOff val="6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00200" y="1066800"/>
            <a:ext cx="5486400" cy="990600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সো আমরা একটি ভিডিও দেখি</a:t>
            </a: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8930550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0125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Gr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1447800" y="609600"/>
            <a:ext cx="6553200" cy="2362200"/>
          </a:xfrm>
          <a:prstGeom prst="downArrowCallout">
            <a:avLst>
              <a:gd name="adj1" fmla="val 21481"/>
              <a:gd name="adj2" fmla="val 53153"/>
              <a:gd name="adj3" fmla="val 31452"/>
              <a:gd name="adj4" fmla="val 60871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 পাঠ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0" y="3611940"/>
            <a:ext cx="6096000" cy="156966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9600" b="1" spc="50" dirty="0" smtClean="0">
                <a:ln w="11430">
                  <a:solidFill>
                    <a:srgbClr val="00B0F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কোরবানী</a:t>
            </a:r>
            <a:endParaRPr lang="en-US" sz="9600" b="1" spc="50" dirty="0">
              <a:ln w="11430">
                <a:solidFill>
                  <a:srgbClr val="00B0F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6974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1295400" y="304800"/>
            <a:ext cx="6172200" cy="1371600"/>
          </a:xfrm>
          <a:prstGeom prst="wedgeRoundRectCallout">
            <a:avLst>
              <a:gd name="adj1" fmla="val -34525"/>
              <a:gd name="adj2" fmla="val 78661"/>
              <a:gd name="adj3" fmla="val 16667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381000" y="2133600"/>
            <a:ext cx="8229600" cy="4343400"/>
          </a:xfrm>
          <a:prstGeom prst="frame">
            <a:avLst>
              <a:gd name="adj1" fmla="val 8034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2743200"/>
            <a:ext cx="7162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শিক্ষার্থীরা--- </a:t>
            </a:r>
            <a:br>
              <a:rPr lang="bn-BD" sz="3600" dirty="0" smtClean="0">
                <a:latin typeface="NikoshBAN" pitchFamily="2" charset="0"/>
                <a:cs typeface="NikoshBAN" pitchFamily="2" charset="0"/>
              </a:rPr>
            </a:b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১। কুরবানি কী তা বলতে পারবে</a:t>
            </a:r>
            <a:br>
              <a:rPr lang="bn-BD" sz="3600" dirty="0" smtClean="0">
                <a:latin typeface="NikoshBAN" pitchFamily="2" charset="0"/>
                <a:cs typeface="NikoshBAN" pitchFamily="2" charset="0"/>
              </a:rPr>
            </a:b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২। কুরবানির গুরুত্ব ও  তাৎপর্য বর্ণনা করতে পারবে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৩। কুরবানির বিধিবিধান বর্ণনা করতে পারবে</a:t>
            </a:r>
            <a:br>
              <a:rPr lang="bn-BD" sz="3600" dirty="0" smtClean="0">
                <a:latin typeface="NikoshBAN" pitchFamily="2" charset="0"/>
                <a:cs typeface="NikoshBAN" pitchFamily="2" charset="0"/>
              </a:rPr>
            </a:b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৪। কুরবানির পটভূমি বিশ্লেষণ করতে পারবে </a:t>
            </a:r>
          </a:p>
        </p:txBody>
      </p:sp>
    </p:spTree>
    <p:extLst>
      <p:ext uri="{BB962C8B-B14F-4D97-AF65-F5344CB8AC3E}">
        <p14:creationId xmlns:p14="http://schemas.microsoft.com/office/powerpoint/2010/main" val="228279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2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533400"/>
            <a:ext cx="4669869" cy="132343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n-IN" sz="8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কোরবানী কী?</a:t>
            </a:r>
            <a:endParaRPr lang="en-US" sz="8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Vertical Scroll 2"/>
          <p:cNvSpPr/>
          <p:nvPr/>
        </p:nvSpPr>
        <p:spPr>
          <a:xfrm>
            <a:off x="990600" y="1981201"/>
            <a:ext cx="6858000" cy="4343400"/>
          </a:xfrm>
          <a:prstGeom prst="verticalScroll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কুরবানি শব্দের অর্থ—</a:t>
            </a:r>
          </a:p>
          <a:p>
            <a:r>
              <a:rPr lang="bn-BD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ত্যাগ, </a:t>
            </a:r>
            <a:r>
              <a:rPr lang="bn-IN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উ</a:t>
            </a:r>
            <a:r>
              <a:rPr lang="bn-BD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ৎ</a:t>
            </a:r>
            <a:r>
              <a:rPr lang="bn-IN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bn-BD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র্গ, নৈকট্য লাভ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bn-BD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রক্ত প্রবাহিত করা ইত্যাদি।</a:t>
            </a:r>
          </a:p>
        </p:txBody>
      </p:sp>
    </p:spTree>
    <p:extLst>
      <p:ext uri="{BB962C8B-B14F-4D97-AF65-F5344CB8AC3E}">
        <p14:creationId xmlns:p14="http://schemas.microsoft.com/office/powerpoint/2010/main" val="3832855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33400"/>
            <a:ext cx="7807928" cy="43434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3" name="Rounded Rectangle 2"/>
          <p:cNvSpPr/>
          <p:nvPr/>
        </p:nvSpPr>
        <p:spPr>
          <a:xfrm>
            <a:off x="609600" y="4953000"/>
            <a:ext cx="7884128" cy="1295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যিলহজ মাসের ১০, ১১, ১২ তারিখ আল্লাহর নৈকট্য লাভের জন্য </a:t>
            </a:r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হালাল</a:t>
            </a:r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পশু জবাই করা</a:t>
            </a:r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ই</a:t>
            </a:r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কুরবানি</a:t>
            </a:r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236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382</Words>
  <Application>Microsoft Office PowerPoint</Application>
  <PresentationFormat>On-screen Show (4:3)</PresentationFormat>
  <Paragraphs>49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20</cp:revision>
  <dcterms:created xsi:type="dcterms:W3CDTF">2020-11-24T15:40:47Z</dcterms:created>
  <dcterms:modified xsi:type="dcterms:W3CDTF">2020-11-25T05:27:04Z</dcterms:modified>
</cp:coreProperties>
</file>