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76" r:id="rId4"/>
    <p:sldId id="273" r:id="rId5"/>
    <p:sldId id="267" r:id="rId6"/>
    <p:sldId id="264" r:id="rId7"/>
    <p:sldId id="269" r:id="rId8"/>
    <p:sldId id="274" r:id="rId9"/>
    <p:sldId id="265" r:id="rId10"/>
    <p:sldId id="266" r:id="rId11"/>
    <p:sldId id="275" r:id="rId12"/>
    <p:sldId id="268" r:id="rId13"/>
    <p:sldId id="286" r:id="rId14"/>
    <p:sldId id="281" r:id="rId15"/>
    <p:sldId id="282" r:id="rId16"/>
    <p:sldId id="285" r:id="rId17"/>
    <p:sldId id="284" r:id="rId18"/>
    <p:sldId id="283" r:id="rId19"/>
    <p:sldId id="290" r:id="rId20"/>
    <p:sldId id="288" r:id="rId21"/>
    <p:sldId id="271" r:id="rId22"/>
    <p:sldId id="280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99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8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67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5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147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5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29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813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2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14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49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1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554092" cy="47984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4" y="1752600"/>
            <a:ext cx="39624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8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</a:rPr>
              <a:t>নাগরিক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</a:rPr>
              <a:t>অধিকার</a:t>
            </a:r>
            <a:br>
              <a:rPr lang="bn-BD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1905000"/>
            <a:ext cx="3176586" cy="2552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14487"/>
            <a:ext cx="3352800" cy="295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66900"/>
            <a:ext cx="2105025" cy="217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H="1" flipV="1">
            <a:off x="1981200" y="5657166"/>
            <a:ext cx="48006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s-IN" sz="4000" dirty="0" smtClean="0"/>
              <a:t>আইনগত অধিকার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4252912" y="4191000"/>
            <a:ext cx="623888" cy="125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3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9812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bn-BD" sz="3600" dirty="0" smtClean="0"/>
              <a:t>চিত্রের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সাহায্যে অধিকারের শ্রেণিবিভাগ দেখান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হলো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আমরা দেখব নাগরিকরা রাষ্ট্রে কি কি ধরনের অধিকার  ভোগ করে থাকে রেখা </a:t>
            </a:r>
            <a:r>
              <a:rPr lang="bn-BD" dirty="0" smtClean="0">
                <a:solidFill>
                  <a:srgbClr val="FF0000"/>
                </a:solidFill>
              </a:rPr>
              <a:t>চিত্রের মাধ্যমে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রেখাচিত্রের সাহায্য অধিকারের শ্রেণীবিভাগ </a:t>
            </a:r>
            <a:r>
              <a:rPr lang="bn-BD" sz="2400" smtClean="0">
                <a:solidFill>
                  <a:srgbClr val="FF0000"/>
                </a:solidFill>
              </a:rPr>
              <a:t>দেখানো হল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" y="1524000"/>
            <a:ext cx="8229600" cy="470916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767841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অধিকারের শ্রেণীবিভাগ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137173"/>
            <a:ext cx="152400" cy="2250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24384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533400" y="2438400"/>
            <a:ext cx="45719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3058495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আইনগত 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153400" y="2438400"/>
            <a:ext cx="45719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59" y="2880973"/>
            <a:ext cx="18059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নৈতিক 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4001589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275" y="4525832"/>
            <a:ext cx="11359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আইনগত 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5800" y="4001589"/>
            <a:ext cx="45719" cy="2656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92681" y="4134394"/>
            <a:ext cx="45719" cy="2529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4525833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অর্থনৈতিক 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688081" y="4134394"/>
            <a:ext cx="45719" cy="2529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4572000"/>
            <a:ext cx="1371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রাজনৈতিক </a:t>
            </a:r>
            <a:r>
              <a:rPr lang="bn-BD" dirty="0" smtClean="0">
                <a:solidFill>
                  <a:srgbClr val="FF0000"/>
                </a:solidFill>
              </a:rPr>
              <a:t>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059681" y="4134394"/>
            <a:ext cx="45719" cy="2529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4626928"/>
            <a:ext cx="121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সাংস্কৃতিক 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dirty="0" smtClean="0">
                <a:solidFill>
                  <a:srgbClr val="FF0000"/>
                </a:solidFill>
              </a:rPr>
              <a:t>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553200" y="4065145"/>
            <a:ext cx="45719" cy="3914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659868"/>
            <a:ext cx="1097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ধর্মীয় অধিকার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9067800" y="4001589"/>
            <a:ext cx="45719" cy="259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1900" y="4659868"/>
            <a:ext cx="12573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ব্যক্তিগত অধিকার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7467600" y="3427827"/>
            <a:ext cx="114300" cy="4583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71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18" grpId="0" animBg="1"/>
      <p:bldP spid="21" grpId="0" animBg="1"/>
      <p:bldP spid="23" grpId="0" animBg="1"/>
      <p:bldP spid="25" grpId="0" animBg="1"/>
      <p:bldP spid="27" grpId="0" animBg="1"/>
      <p:bldP spid="27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সামাজিক অধিকার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1693437"/>
            <a:ext cx="2466975" cy="20594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196215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93437"/>
            <a:ext cx="2934169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92794"/>
            <a:ext cx="3162769" cy="199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3886200"/>
            <a:ext cx="4953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পরিবার গঠনের অধিকার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05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রাজনৈতিক অধিকার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28575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31" y="4053624"/>
            <a:ext cx="2619375" cy="227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26289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2466975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505200"/>
            <a:ext cx="5638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নির্বাচনে অংশগ্রহনের অধিকার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32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অধিকার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628900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1"/>
            <a:ext cx="2819400" cy="169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92788"/>
            <a:ext cx="2314575" cy="2054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429000"/>
            <a:ext cx="5638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ন্যায্য মুজুরি লাভের অধিকার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31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bn-BD" dirty="0" smtClean="0"/>
              <a:t>সাংস্কৃতিক অধিকার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771775" cy="1647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572000"/>
            <a:ext cx="36576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38380"/>
            <a:ext cx="32004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9062"/>
            <a:ext cx="3267075" cy="1666875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810000" y="2286000"/>
            <a:ext cx="15240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3529885" y="5133975"/>
            <a:ext cx="1752600" cy="590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65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ব্যাক্তিক অধিকার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4962"/>
            <a:ext cx="2895600" cy="2281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04197"/>
            <a:ext cx="355758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1523999"/>
            <a:ext cx="3533775" cy="2438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3429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3962400"/>
            <a:ext cx="3810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খ্যাতি লাভের অধিকার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4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ধর্মীয় অধিকার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4681336"/>
            <a:ext cx="2809875" cy="1628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1524000"/>
            <a:ext cx="26765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26670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5924"/>
            <a:ext cx="2628900" cy="2124076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6858000" y="3810000"/>
            <a:ext cx="484632" cy="6080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1219200" y="3886200"/>
            <a:ext cx="40005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859768"/>
            <a:ext cx="4343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ধর্মীয় অধিকার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214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অধিকার বলতে কি বোঝ?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২।অধিকার ভোগের বিনিময়ে   নাগরিককে কি পালন করতে হয়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14350" indent="-5143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বিষয়ঃপৌরনীতি ও সুশাসন । </a:t>
            </a:r>
          </a:p>
          <a:p>
            <a:pPr marL="514350" indent="-514350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লুৎফুর রহমান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ইসঃ ইতিহাস, 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রাজাবাড়ি ইসলামিয়া আলিম মাদ্রাসা ,গাজিপুর।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OpenCamera\MYXJ_20170415132332_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752600"/>
            <a:ext cx="2565400" cy="1904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1"/>
            <a:ext cx="7772400" cy="3276600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রাষ্ট্রে গণতান্ত্রিক অধিকার সংক্ষণের উপায় সমূহ কি কি ?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1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১।অধিকার প্রথমত কয় প্রকার ?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২।অধিকারের সংজ্ঞা দাও 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৩।নাগরিকের কর্তব্য সমূহ কি কি?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অধিকার ও কর্তব্যের সম্পক্ক   কি?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বাড়ীর 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2800" dirty="0" smtClean="0"/>
              <a:t>১</a:t>
            </a:r>
            <a:r>
              <a:rPr lang="bn-BD" sz="2800" dirty="0" smtClean="0">
                <a:solidFill>
                  <a:srgbClr val="FF0000"/>
                </a:solidFill>
              </a:rPr>
              <a:t>। উদ্দীপকটি পড় এবং প্রশ্নগুলোর উত্তর দাও</a:t>
            </a:r>
            <a:r>
              <a:rPr lang="bn-BD" sz="2800" dirty="0" smtClean="0"/>
              <a:t>।</a:t>
            </a:r>
          </a:p>
          <a:p>
            <a:pPr marL="0" indent="0">
              <a:buNone/>
            </a:pPr>
            <a:r>
              <a:rPr lang="bn-BD" sz="1800" dirty="0" smtClean="0">
                <a:solidFill>
                  <a:srgbClr val="7030A0"/>
                </a:solidFill>
              </a:rPr>
              <a:t>সুমন স্টুডেন্ট ভিসায় জাপানে গেছে।সে সেখানে নিজ দেশের ন্যায় সব ধরনের</a:t>
            </a:r>
          </a:p>
          <a:p>
            <a:pPr marL="0" indent="0">
              <a:buNone/>
            </a:pPr>
            <a:r>
              <a:rPr lang="bn-BD" sz="1800" dirty="0" smtClean="0">
                <a:solidFill>
                  <a:srgbClr val="7030A0"/>
                </a:solidFill>
              </a:rPr>
              <a:t>সু্যোগ –সুবিধা পায় না।কিছু দিন আগে সে ছুটি কাটাতে দেশে এসেছে।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তার গ্রামে ইউনিয়ন পরিষদ নির্বাচন হচ্ছে। সে এখানে ভোট দিতে পারবে।সে তার অধিকার ও সম্পর্কে খুবই সচেতন। সুমন জানে যে,একজন নাগরিককে অধিকার ভোগের পাশাপাশি কিছু কর্তব্য ও দায়িত্ব পালন হয়।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ক।অধিকার বলতে কী বুঝ?..............................১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খ।রাজানৈতিক অধিকার কাকে বলে .....................২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গ।একজন নাগরিক হিসাবে রাষ্ট্রের প্রতি সুমনের কর্তব্য কী কী হওয়া উচিত বলে মনে  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কর............৩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নাগরিককে অধিকার ভোগের পাশাপাশি কিছু কর্তব্য ও দায়িত্ব পালন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হয়’সুমনের এই অনুভূতির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 কর........................৪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551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BD" dirty="0" smtClean="0"/>
              <a:t>পাঠ সমাপ্তি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তোমাদের সুসাস্থ্য কামনা করছি</a:t>
            </a:r>
          </a:p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           ধন্যবাদ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1432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16002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48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663762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9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81000"/>
            <a:ext cx="86868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সবাইকে ফুলের 			শুভেচ্ছা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219200"/>
          </a:xfrm>
        </p:spPr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দুটির মধ্যে কোন ছবিটি নাগরিকের অধিকার কোন্‌টি কর্তব্যর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35814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1295400" y="1676400"/>
            <a:ext cx="838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543800" y="9906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962400" y="3886200"/>
            <a:ext cx="1143000" cy="762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1727"/>
            <a:ext cx="3562350" cy="205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48" y="1981200"/>
            <a:ext cx="3329702" cy="2057400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>
            <a:off x="6781800" y="3962400"/>
            <a:ext cx="484632" cy="6080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16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rgbClr val="00B0F0"/>
                </a:solidFill>
              </a:rPr>
              <a:t>রাষ্ট্রে নাগরিকের কর্তব্য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1566"/>
            <a:ext cx="3657599" cy="2666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74075"/>
            <a:ext cx="3470366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2743200" cy="18288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362200"/>
            <a:ext cx="3429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109357" y="1641566"/>
            <a:ext cx="12954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7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71999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নাগরিক অধিকার ও কর্তব্য</a:t>
            </a:r>
          </a:p>
        </p:txBody>
      </p:sp>
    </p:spTree>
    <p:extLst>
      <p:ext uri="{BB962C8B-B14F-4D97-AF65-F5344CB8AC3E}">
        <p14:creationId xmlns="" xmlns:p14="http://schemas.microsoft.com/office/powerpoint/2010/main" val="20251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bn-BD" dirty="0" smtClean="0"/>
              <a:t>শিখন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sz="2400" dirty="0" smtClean="0">
                <a:latin typeface="NikoshBAN"/>
              </a:rPr>
              <a:t>নাগরিক অধিকারের ধারণা ব্যাখা করতে পারবে</a:t>
            </a:r>
          </a:p>
          <a:p>
            <a:r>
              <a:rPr lang="bn-BD" sz="2400" dirty="0">
                <a:latin typeface="NikoshBAN"/>
              </a:rPr>
              <a:t>নাগরিক </a:t>
            </a:r>
            <a:r>
              <a:rPr lang="bn-BD" sz="2400" dirty="0" smtClean="0">
                <a:latin typeface="NikoshBAN"/>
              </a:rPr>
              <a:t>অধিকারের শ্রেণীবিভাগ </a:t>
            </a:r>
            <a:r>
              <a:rPr lang="bn-BD" sz="2400" dirty="0">
                <a:latin typeface="NikoshBAN"/>
              </a:rPr>
              <a:t>ব</a:t>
            </a:r>
            <a:r>
              <a:rPr lang="bn-BD" sz="2400" dirty="0" smtClean="0">
                <a:latin typeface="NikoshBAN"/>
              </a:rPr>
              <a:t>র্ণনা করতে পারবে</a:t>
            </a:r>
          </a:p>
          <a:p>
            <a:r>
              <a:rPr lang="bn-BD" sz="2400" dirty="0" smtClean="0">
                <a:latin typeface="NikoshBAN"/>
              </a:rPr>
              <a:t>কর্তব্যর ধারণা বাখ্যা করতে পারবে</a:t>
            </a:r>
          </a:p>
          <a:p>
            <a:r>
              <a:rPr lang="bn-BD" sz="2400" dirty="0" smtClean="0">
                <a:latin typeface="NikoshBAN"/>
              </a:rPr>
              <a:t>নাগরিক দায়িত্ব ও কর্তব্য পালনে আগ্রহী হবে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132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অধিকার ও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কর্তব্য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রাষ্ট্রে নাগরিকের অধিকার ও কর্তব্যর  কয়েকটি ছবি দেখব</a:t>
            </a:r>
          </a:p>
          <a:p>
            <a:pPr marL="137160" indent="0">
              <a:buNone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3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6"/>
                </a:solidFill>
              </a:rPr>
              <a:t>নাগরিক অধিকার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048000" cy="24999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2971800" cy="25815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33800" y="2976425"/>
            <a:ext cx="1905000" cy="147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181600"/>
            <a:ext cx="5791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নৈতিক অধিকার</a:t>
            </a:r>
            <a:endParaRPr lang="en-US" sz="3600" dirty="0"/>
          </a:p>
        </p:txBody>
      </p:sp>
      <p:sp>
        <p:nvSpPr>
          <p:cNvPr id="10" name="Down Arrow 9"/>
          <p:cNvSpPr/>
          <p:nvPr/>
        </p:nvSpPr>
        <p:spPr>
          <a:xfrm>
            <a:off x="4343400" y="3276600"/>
            <a:ext cx="38861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1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362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   স্বাগতম</vt:lpstr>
      <vt:lpstr>পরিচিতি</vt:lpstr>
      <vt:lpstr>Slide 3</vt:lpstr>
      <vt:lpstr>ছবি দুটির মধ্যে কোন ছবিটি নাগরিকের অধিকার কোন্‌টি কর্তব্যর </vt:lpstr>
      <vt:lpstr>রাষ্ট্রে নাগরিকের কর্তব্য</vt:lpstr>
      <vt:lpstr>পাঠ ঘোষণা</vt:lpstr>
      <vt:lpstr>শিখন ফল</vt:lpstr>
      <vt:lpstr>অধিকার ও কর্তব্য</vt:lpstr>
      <vt:lpstr>নাগরিক অধিকার</vt:lpstr>
      <vt:lpstr>নাগরিক অধিকার </vt:lpstr>
      <vt:lpstr> রেখাচিত্রের সাহায্যে অধিকারের শ্রেণিবিভাগ দেখান  হলো </vt:lpstr>
      <vt:lpstr>রেখাচিত্রের সাহায্য অধিকারের শ্রেণীবিভাগ দেখানো হল </vt:lpstr>
      <vt:lpstr>সামাজিক অধিকার</vt:lpstr>
      <vt:lpstr>রাজনৈতিক অধিকার</vt:lpstr>
      <vt:lpstr>অর্থনৈতিক অধিকার</vt:lpstr>
      <vt:lpstr>সাংস্কৃতিক অধিকার</vt:lpstr>
      <vt:lpstr>ব্যাক্তিক অধিকার</vt:lpstr>
      <vt:lpstr>ধর্মীয় অধিকার</vt:lpstr>
      <vt:lpstr>একক কাজ</vt:lpstr>
      <vt:lpstr>দলীয় কাজ</vt:lpstr>
      <vt:lpstr>মূল্যায়ন</vt:lpstr>
      <vt:lpstr>বাড়ীর কাজ</vt:lpstr>
      <vt:lpstr>পাঠ সমাপ্তি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compac</dc:creator>
  <cp:lastModifiedBy>TCS</cp:lastModifiedBy>
  <cp:revision>218</cp:revision>
  <dcterms:created xsi:type="dcterms:W3CDTF">2006-08-16T00:00:00Z</dcterms:created>
  <dcterms:modified xsi:type="dcterms:W3CDTF">2020-11-22T05:20:23Z</dcterms:modified>
</cp:coreProperties>
</file>