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1" r:id="rId6"/>
    <p:sldId id="260" r:id="rId7"/>
    <p:sldId id="261" r:id="rId8"/>
    <p:sldId id="262" r:id="rId9"/>
    <p:sldId id="263" r:id="rId10"/>
    <p:sldId id="264" r:id="rId11"/>
    <p:sldId id="265" r:id="rId12"/>
    <p:sldId id="266" r:id="rId13"/>
    <p:sldId id="269" r:id="rId14"/>
    <p:sldId id="270" r:id="rId15"/>
    <p:sldId id="267" r:id="rId16"/>
    <p:sldId id="26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11/25/2020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6" name="Rectangle 5"/>
          <p:cNvSpPr/>
          <p:nvPr/>
        </p:nvSpPr>
        <p:spPr>
          <a:xfrm>
            <a:off x="2033517" y="499532"/>
            <a:ext cx="2251880" cy="2434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3517" y="499531"/>
            <a:ext cx="2251880" cy="2434737"/>
          </a:xfrm>
          <a:prstGeom prst="rect">
            <a:avLst/>
          </a:prstGeom>
        </p:spPr>
      </p:pic>
    </p:spTree>
    <p:extLst>
      <p:ext uri="{BB962C8B-B14F-4D97-AF65-F5344CB8AC3E}">
        <p14:creationId xmlns:p14="http://schemas.microsoft.com/office/powerpoint/2010/main" val="32290590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56097"/>
            <a:ext cx="12192000" cy="5274859"/>
          </a:xfrm>
          <a:prstGeom prst="rect">
            <a:avLst/>
          </a:prstGeom>
        </p:spPr>
      </p:pic>
      <p:sp>
        <p:nvSpPr>
          <p:cNvPr id="3" name="Rectangle 2"/>
          <p:cNvSpPr/>
          <p:nvPr/>
        </p:nvSpPr>
        <p:spPr>
          <a:xfrm>
            <a:off x="2988860" y="736979"/>
            <a:ext cx="5390867" cy="955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5400" dirty="0" smtClean="0">
                <a:solidFill>
                  <a:schemeClr val="accent2">
                    <a:lumMod val="75000"/>
                  </a:schemeClr>
                </a:solidFill>
              </a:rPr>
              <a:t>ام تقرأ القران</a:t>
            </a:r>
            <a:endParaRPr lang="en-US" sz="5400" dirty="0">
              <a:solidFill>
                <a:schemeClr val="accent2">
                  <a:lumMod val="75000"/>
                </a:schemeClr>
              </a:solidFill>
            </a:endParaRPr>
          </a:p>
        </p:txBody>
      </p:sp>
      <p:sp>
        <p:nvSpPr>
          <p:cNvPr id="4" name="Oval 3"/>
          <p:cNvSpPr/>
          <p:nvPr/>
        </p:nvSpPr>
        <p:spPr>
          <a:xfrm>
            <a:off x="2988860" y="68239"/>
            <a:ext cx="4585647" cy="668740"/>
          </a:xfrm>
          <a:prstGeom prst="ellipse">
            <a:avLst/>
          </a:prstGeom>
          <a:solidFill>
            <a:schemeClr val="accent2">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rgbClr val="00B0F0"/>
                </a:solidFill>
              </a:rPr>
              <a:t>হাদিস</a:t>
            </a:r>
            <a:r>
              <a:rPr lang="en-US" sz="2400" dirty="0" smtClean="0">
                <a:solidFill>
                  <a:srgbClr val="00B0F0"/>
                </a:solidFill>
              </a:rPr>
              <a:t> </a:t>
            </a:r>
            <a:r>
              <a:rPr lang="en-US" sz="2400" dirty="0" err="1" smtClean="0">
                <a:solidFill>
                  <a:srgbClr val="00B0F0"/>
                </a:solidFill>
              </a:rPr>
              <a:t>সংশ্লিষ্ট</a:t>
            </a:r>
            <a:r>
              <a:rPr lang="en-US" sz="2400" dirty="0" smtClean="0">
                <a:solidFill>
                  <a:srgbClr val="00B0F0"/>
                </a:solidFill>
              </a:rPr>
              <a:t> </a:t>
            </a:r>
            <a:r>
              <a:rPr lang="en-US" sz="2400" dirty="0" err="1" smtClean="0">
                <a:solidFill>
                  <a:srgbClr val="00B0F0"/>
                </a:solidFill>
              </a:rPr>
              <a:t>প্রশ্নোত্তর</a:t>
            </a:r>
            <a:endParaRPr lang="en-US" sz="2400" dirty="0">
              <a:solidFill>
                <a:srgbClr val="00B0F0"/>
              </a:solidFill>
            </a:endParaRPr>
          </a:p>
        </p:txBody>
      </p:sp>
    </p:spTree>
    <p:extLst>
      <p:ext uri="{BB962C8B-B14F-4D97-AF65-F5344CB8AC3E}">
        <p14:creationId xmlns:p14="http://schemas.microsoft.com/office/powerpoint/2010/main" val="3417911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6537" y="545910"/>
            <a:ext cx="6878472" cy="584775"/>
          </a:xfrm>
          <a:prstGeom prst="rect">
            <a:avLst/>
          </a:prstGeom>
          <a:noFill/>
        </p:spPr>
        <p:txBody>
          <a:bodyPr wrap="square" rtlCol="0">
            <a:spAutoFit/>
          </a:bodyPr>
          <a:lstStyle/>
          <a:p>
            <a:r>
              <a:rPr lang="en-US" sz="3200" dirty="0" smtClean="0"/>
              <a:t>                         </a:t>
            </a:r>
            <a:r>
              <a:rPr lang="ar-DZ" sz="3200" dirty="0" smtClean="0">
                <a:solidFill>
                  <a:schemeClr val="accent2">
                    <a:lumMod val="75000"/>
                  </a:schemeClr>
                </a:solidFill>
              </a:rPr>
              <a:t>مزاح</a:t>
            </a:r>
            <a:r>
              <a:rPr lang="en-US" sz="3200" dirty="0" err="1" smtClean="0">
                <a:solidFill>
                  <a:schemeClr val="accent2">
                    <a:lumMod val="75000"/>
                  </a:schemeClr>
                </a:solidFill>
              </a:rPr>
              <a:t>এর</a:t>
            </a:r>
            <a:r>
              <a:rPr lang="en-US" sz="3200" dirty="0" smtClean="0">
                <a:solidFill>
                  <a:schemeClr val="accent2">
                    <a:lumMod val="75000"/>
                  </a:schemeClr>
                </a:solidFill>
              </a:rPr>
              <a:t> </a:t>
            </a:r>
            <a:r>
              <a:rPr lang="en-US" sz="3200" dirty="0" err="1" smtClean="0">
                <a:solidFill>
                  <a:schemeClr val="accent2">
                    <a:lumMod val="75000"/>
                  </a:schemeClr>
                </a:solidFill>
              </a:rPr>
              <a:t>পরিচয়</a:t>
            </a:r>
            <a:r>
              <a:rPr lang="en-US" sz="3200" dirty="0" smtClean="0">
                <a:solidFill>
                  <a:schemeClr val="accent2">
                    <a:lumMod val="75000"/>
                  </a:schemeClr>
                </a:solidFill>
              </a:rPr>
              <a:t> </a:t>
            </a:r>
            <a:r>
              <a:rPr lang="en-US" sz="3200" dirty="0" err="1" smtClean="0">
                <a:solidFill>
                  <a:schemeClr val="accent2">
                    <a:lumMod val="75000"/>
                  </a:schemeClr>
                </a:solidFill>
              </a:rPr>
              <a:t>দাও</a:t>
            </a:r>
            <a:endParaRPr lang="en-US" sz="3200" dirty="0">
              <a:solidFill>
                <a:schemeClr val="accent2">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0" y="1276066"/>
            <a:ext cx="12096466" cy="5581934"/>
          </a:xfrm>
          <a:prstGeom prst="rect">
            <a:avLst/>
          </a:prstGeom>
        </p:spPr>
      </p:pic>
    </p:spTree>
    <p:extLst>
      <p:ext uri="{BB962C8B-B14F-4D97-AF65-F5344CB8AC3E}">
        <p14:creationId xmlns:p14="http://schemas.microsoft.com/office/powerpoint/2010/main" val="12750717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35021" y="300251"/>
            <a:ext cx="3166281" cy="646331"/>
          </a:xfrm>
          <a:prstGeom prst="rect">
            <a:avLst/>
          </a:prstGeom>
          <a:noFill/>
        </p:spPr>
        <p:txBody>
          <a:bodyPr wrap="square" rtlCol="0">
            <a:spAutoFit/>
          </a:bodyPr>
          <a:lstStyle/>
          <a:p>
            <a:r>
              <a:rPr lang="en-US" sz="3600" dirty="0"/>
              <a:t> </a:t>
            </a:r>
            <a:r>
              <a:rPr lang="en-US" sz="3600" dirty="0" err="1" smtClean="0">
                <a:solidFill>
                  <a:schemeClr val="accent2">
                    <a:lumMod val="75000"/>
                  </a:schemeClr>
                </a:solidFill>
              </a:rPr>
              <a:t>এর</a:t>
            </a:r>
            <a:r>
              <a:rPr lang="en-US" sz="3600" dirty="0" smtClean="0">
                <a:solidFill>
                  <a:schemeClr val="accent2">
                    <a:lumMod val="75000"/>
                  </a:schemeClr>
                </a:solidFill>
              </a:rPr>
              <a:t> </a:t>
            </a:r>
            <a:r>
              <a:rPr lang="en-US" sz="3600" dirty="0" err="1" smtClean="0">
                <a:solidFill>
                  <a:schemeClr val="accent2">
                    <a:lumMod val="75000"/>
                  </a:schemeClr>
                </a:solidFill>
              </a:rPr>
              <a:t>বিধান</a:t>
            </a:r>
            <a:r>
              <a:rPr lang="ar-DZ" sz="3600" dirty="0" smtClean="0">
                <a:solidFill>
                  <a:schemeClr val="accent2">
                    <a:lumMod val="75000"/>
                  </a:schemeClr>
                </a:solidFill>
              </a:rPr>
              <a:t>مزاح </a:t>
            </a:r>
            <a:endParaRPr lang="en-US" sz="3600" dirty="0">
              <a:solidFill>
                <a:schemeClr val="accent2">
                  <a:lumMod val="75000"/>
                </a:schemeClr>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19116"/>
            <a:ext cx="12192000" cy="5738883"/>
          </a:xfrm>
          <a:prstGeom prst="rect">
            <a:avLst/>
          </a:prstGeom>
        </p:spPr>
      </p:pic>
    </p:spTree>
    <p:extLst>
      <p:ext uri="{BB962C8B-B14F-4D97-AF65-F5344CB8AC3E}">
        <p14:creationId xmlns:p14="http://schemas.microsoft.com/office/powerpoint/2010/main" val="9088427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974609" y="204716"/>
            <a:ext cx="3507474" cy="12282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latin typeface="Kalpurush" panose="02000600000000000000" pitchFamily="2" charset="0"/>
                <a:cs typeface="Kalpurush" panose="02000600000000000000" pitchFamily="2" charset="0"/>
              </a:rPr>
              <a:t>একক কাজ</a:t>
            </a:r>
            <a:endParaRPr lang="en-US" sz="4800" dirty="0">
              <a:latin typeface="Kalpurush" panose="02000600000000000000" pitchFamily="2" charset="0"/>
              <a:cs typeface="Kalpurush" panose="02000600000000000000" pitchFamily="2" charset="0"/>
            </a:endParaRPr>
          </a:p>
        </p:txBody>
      </p:sp>
      <p:sp>
        <p:nvSpPr>
          <p:cNvPr id="3" name="Oval 2"/>
          <p:cNvSpPr/>
          <p:nvPr/>
        </p:nvSpPr>
        <p:spPr>
          <a:xfrm>
            <a:off x="5343098" y="2101755"/>
            <a:ext cx="3138985" cy="1241946"/>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rgbClr val="FFFF00"/>
                </a:solidFill>
              </a:rPr>
              <a:t>তারকীব কর</a:t>
            </a:r>
            <a:endParaRPr lang="en-US" sz="2800" dirty="0">
              <a:solidFill>
                <a:srgbClr val="FFFF00"/>
              </a:solidFill>
            </a:endParaRPr>
          </a:p>
        </p:txBody>
      </p:sp>
      <p:sp>
        <p:nvSpPr>
          <p:cNvPr id="4" name="TextBox 3"/>
          <p:cNvSpPr txBox="1"/>
          <p:nvPr/>
        </p:nvSpPr>
        <p:spPr>
          <a:xfrm>
            <a:off x="3521121" y="4380931"/>
            <a:ext cx="6782938" cy="1107996"/>
          </a:xfrm>
          <a:prstGeom prst="rect">
            <a:avLst/>
          </a:prstGeom>
          <a:noFill/>
        </p:spPr>
        <p:txBody>
          <a:bodyPr wrap="square" rtlCol="0">
            <a:spAutoFit/>
          </a:bodyPr>
          <a:lstStyle/>
          <a:p>
            <a:r>
              <a:rPr lang="ar-DZ" sz="6600" dirty="0" smtClean="0"/>
              <a:t>لآتدخل الجنة عجوز</a:t>
            </a:r>
            <a:endParaRPr lang="en-US" sz="6600" dirty="0"/>
          </a:p>
        </p:txBody>
      </p:sp>
    </p:spTree>
    <p:extLst>
      <p:ext uri="{BB962C8B-B14F-4D97-AF65-F5344CB8AC3E}">
        <p14:creationId xmlns:p14="http://schemas.microsoft.com/office/powerpoint/2010/main" val="32130094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384645" y="395785"/>
            <a:ext cx="4694830" cy="144666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600" dirty="0" smtClean="0">
                <a:latin typeface="Kalpurush" panose="02000600000000000000" pitchFamily="2" charset="0"/>
                <a:cs typeface="Kalpurush" panose="02000600000000000000" pitchFamily="2" charset="0"/>
              </a:rPr>
              <a:t>জোড়ায় কাজ</a:t>
            </a:r>
            <a:endParaRPr lang="en-US" sz="6600" dirty="0">
              <a:latin typeface="Kalpurush" panose="02000600000000000000" pitchFamily="2" charset="0"/>
              <a:cs typeface="Kalpurush" panose="02000600000000000000" pitchFamily="2" charset="0"/>
            </a:endParaRPr>
          </a:p>
        </p:txBody>
      </p:sp>
      <p:sp>
        <p:nvSpPr>
          <p:cNvPr id="3" name="TextBox 2"/>
          <p:cNvSpPr txBox="1"/>
          <p:nvPr/>
        </p:nvSpPr>
        <p:spPr>
          <a:xfrm>
            <a:off x="2934269" y="2756848"/>
            <a:ext cx="6032310" cy="1200329"/>
          </a:xfrm>
          <a:prstGeom prst="rect">
            <a:avLst/>
          </a:prstGeom>
          <a:noFill/>
          <a:ln>
            <a:solidFill>
              <a:schemeClr val="accent2">
                <a:lumMod val="75000"/>
              </a:schemeClr>
            </a:solidFill>
          </a:ln>
        </p:spPr>
        <p:txBody>
          <a:bodyPr wrap="square" rtlCol="0">
            <a:spAutoFit/>
          </a:bodyPr>
          <a:lstStyle/>
          <a:p>
            <a:pPr marL="285750" indent="-285750">
              <a:buFont typeface="Arial" panose="020B0604020202020204" pitchFamily="34" charset="0"/>
              <a:buChar char="•"/>
            </a:pPr>
            <a:r>
              <a:rPr lang="bn-IN" sz="3600" dirty="0" smtClean="0">
                <a:solidFill>
                  <a:srgbClr val="002060"/>
                </a:solidFill>
              </a:rPr>
              <a:t>হজরত আনাস ইবনে মালেক (রাঃ) এর জীবনী লেখ।</a:t>
            </a:r>
            <a:endParaRPr lang="en-US" sz="3600" dirty="0">
              <a:solidFill>
                <a:srgbClr val="002060"/>
              </a:solidFill>
            </a:endParaRPr>
          </a:p>
        </p:txBody>
      </p:sp>
    </p:spTree>
    <p:extLst>
      <p:ext uri="{BB962C8B-B14F-4D97-AF65-F5344CB8AC3E}">
        <p14:creationId xmlns:p14="http://schemas.microsoft.com/office/powerpoint/2010/main" val="18983116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5462" y="1801505"/>
            <a:ext cx="5227093" cy="830997"/>
          </a:xfrm>
          <a:prstGeom prst="rect">
            <a:avLst/>
          </a:prstGeom>
          <a:solidFill>
            <a:schemeClr val="accent6">
              <a:lumMod val="60000"/>
              <a:lumOff val="40000"/>
            </a:schemeClr>
          </a:solidFill>
        </p:spPr>
        <p:txBody>
          <a:bodyPr wrap="square" rtlCol="0">
            <a:spAutoFit/>
          </a:bodyPr>
          <a:lstStyle/>
          <a:p>
            <a:pPr algn="ctr"/>
            <a:r>
              <a:rPr lang="bn-IN" sz="4800" dirty="0" smtClean="0">
                <a:solidFill>
                  <a:schemeClr val="accent1">
                    <a:lumMod val="60000"/>
                    <a:lumOff val="40000"/>
                  </a:schemeClr>
                </a:solidFill>
                <a:latin typeface="NikoshBAN" panose="02000000000000000000" pitchFamily="2" charset="0"/>
                <a:cs typeface="NikoshBAN" panose="02000000000000000000" pitchFamily="2" charset="0"/>
              </a:rPr>
              <a:t>তাহকীক কর</a:t>
            </a:r>
            <a:endParaRPr lang="en-US" sz="4800" dirty="0">
              <a:solidFill>
                <a:schemeClr val="accent1">
                  <a:lumMod val="60000"/>
                  <a:lumOff val="40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3384644" y="3534770"/>
            <a:ext cx="5786651" cy="1200329"/>
          </a:xfrm>
          <a:prstGeom prst="rect">
            <a:avLst/>
          </a:prstGeom>
          <a:noFill/>
        </p:spPr>
        <p:txBody>
          <a:bodyPr wrap="square" rtlCol="0">
            <a:spAutoFit/>
          </a:bodyPr>
          <a:lstStyle/>
          <a:p>
            <a:pPr algn="ctr"/>
            <a:r>
              <a:rPr lang="bn-IN" sz="3600" dirty="0" smtClean="0">
                <a:solidFill>
                  <a:schemeClr val="accent6">
                    <a:lumMod val="75000"/>
                  </a:schemeClr>
                </a:solidFill>
              </a:rPr>
              <a:t>     </a:t>
            </a:r>
            <a:r>
              <a:rPr lang="ar-DZ" sz="3600" dirty="0" smtClean="0">
                <a:solidFill>
                  <a:schemeClr val="accent6">
                    <a:lumMod val="75000"/>
                  </a:schemeClr>
                </a:solidFill>
              </a:rPr>
              <a:t> </a:t>
            </a:r>
            <a:r>
              <a:rPr lang="bn-IN" sz="3600" dirty="0" smtClean="0">
                <a:solidFill>
                  <a:schemeClr val="accent6">
                    <a:lumMod val="75000"/>
                  </a:schemeClr>
                </a:solidFill>
              </a:rPr>
              <a:t>-</a:t>
            </a:r>
            <a:r>
              <a:rPr lang="ar-DZ" sz="3600" dirty="0" smtClean="0">
                <a:solidFill>
                  <a:schemeClr val="accent6">
                    <a:lumMod val="75000"/>
                  </a:schemeClr>
                </a:solidFill>
              </a:rPr>
              <a:t>  ابكار</a:t>
            </a:r>
            <a:r>
              <a:rPr lang="bn-IN" sz="3600" dirty="0" smtClean="0">
                <a:solidFill>
                  <a:schemeClr val="accent6">
                    <a:lumMod val="75000"/>
                  </a:schemeClr>
                </a:solidFill>
              </a:rPr>
              <a:t>-</a:t>
            </a:r>
            <a:r>
              <a:rPr lang="ar-DZ" sz="3600" dirty="0" smtClean="0">
                <a:solidFill>
                  <a:schemeClr val="accent6">
                    <a:lumMod val="75000"/>
                  </a:schemeClr>
                </a:solidFill>
              </a:rPr>
              <a:t>  تدخل </a:t>
            </a:r>
            <a:r>
              <a:rPr lang="bn-IN" sz="3600" dirty="0" smtClean="0">
                <a:solidFill>
                  <a:schemeClr val="accent6">
                    <a:lumMod val="75000"/>
                  </a:schemeClr>
                </a:solidFill>
              </a:rPr>
              <a:t>-</a:t>
            </a:r>
            <a:r>
              <a:rPr lang="ar-DZ" sz="3600" dirty="0" smtClean="0">
                <a:solidFill>
                  <a:schemeClr val="accent6">
                    <a:lumMod val="75000"/>
                  </a:schemeClr>
                </a:solidFill>
              </a:rPr>
              <a:t>كانت    تقرأ </a:t>
            </a:r>
            <a:r>
              <a:rPr lang="en-US" sz="3600" dirty="0" smtClean="0">
                <a:solidFill>
                  <a:schemeClr val="accent6">
                    <a:lumMod val="75000"/>
                  </a:schemeClr>
                </a:solidFill>
              </a:rPr>
              <a:t>-</a:t>
            </a:r>
            <a:r>
              <a:rPr lang="ar-DZ" sz="3600" dirty="0" smtClean="0">
                <a:solidFill>
                  <a:schemeClr val="accent6">
                    <a:lumMod val="75000"/>
                  </a:schemeClr>
                </a:solidFill>
              </a:rPr>
              <a:t> عجوز</a:t>
            </a:r>
            <a:r>
              <a:rPr lang="bn-IN" sz="3600" dirty="0" smtClean="0">
                <a:solidFill>
                  <a:schemeClr val="accent6">
                    <a:lumMod val="75000"/>
                  </a:schemeClr>
                </a:solidFill>
              </a:rPr>
              <a:t>-</a:t>
            </a:r>
            <a:r>
              <a:rPr lang="ar-DZ" sz="3600" dirty="0" smtClean="0">
                <a:solidFill>
                  <a:schemeClr val="accent6">
                    <a:lumMod val="75000"/>
                  </a:schemeClr>
                </a:solidFill>
              </a:rPr>
              <a:t>  الجنة  </a:t>
            </a:r>
            <a:endParaRPr lang="en-US" sz="3600" dirty="0">
              <a:solidFill>
                <a:schemeClr val="accent6">
                  <a:lumMod val="75000"/>
                </a:schemeClr>
              </a:solidFill>
            </a:endParaRPr>
          </a:p>
        </p:txBody>
      </p:sp>
      <p:sp>
        <p:nvSpPr>
          <p:cNvPr id="4" name="TextBox 3"/>
          <p:cNvSpPr txBox="1"/>
          <p:nvPr/>
        </p:nvSpPr>
        <p:spPr>
          <a:xfrm>
            <a:off x="3766782" y="313899"/>
            <a:ext cx="4462818" cy="1107996"/>
          </a:xfrm>
          <a:prstGeom prst="rect">
            <a:avLst/>
          </a:prstGeom>
          <a:noFill/>
        </p:spPr>
        <p:txBody>
          <a:bodyPr wrap="square" rtlCol="0">
            <a:spAutoFit/>
          </a:bodyPr>
          <a:lstStyle/>
          <a:p>
            <a:pPr algn="ctr"/>
            <a:r>
              <a:rPr lang="en-US" sz="6600" dirty="0" err="1" smtClean="0">
                <a:solidFill>
                  <a:schemeClr val="accent2">
                    <a:lumMod val="60000"/>
                    <a:lumOff val="40000"/>
                  </a:schemeClr>
                </a:solidFill>
                <a:latin typeface="NikoshBAN" panose="02000000000000000000" pitchFamily="2" charset="0"/>
                <a:cs typeface="NikoshBAN" panose="02000000000000000000" pitchFamily="2" charset="0"/>
              </a:rPr>
              <a:t>বাড়ির</a:t>
            </a:r>
            <a:r>
              <a:rPr lang="en-US" sz="6600" dirty="0" smtClean="0">
                <a:solidFill>
                  <a:schemeClr val="accent2">
                    <a:lumMod val="60000"/>
                    <a:lumOff val="40000"/>
                  </a:schemeClr>
                </a:solidFill>
                <a:latin typeface="NikoshBAN" panose="02000000000000000000" pitchFamily="2" charset="0"/>
                <a:cs typeface="NikoshBAN" panose="02000000000000000000" pitchFamily="2" charset="0"/>
              </a:rPr>
              <a:t> </a:t>
            </a:r>
            <a:r>
              <a:rPr lang="en-US" sz="6600" dirty="0" err="1" smtClean="0">
                <a:solidFill>
                  <a:schemeClr val="accent2">
                    <a:lumMod val="60000"/>
                    <a:lumOff val="40000"/>
                  </a:schemeClr>
                </a:solidFill>
                <a:latin typeface="NikoshBAN" panose="02000000000000000000" pitchFamily="2" charset="0"/>
                <a:cs typeface="NikoshBAN" panose="02000000000000000000" pitchFamily="2" charset="0"/>
              </a:rPr>
              <a:t>কাজ</a:t>
            </a:r>
            <a:endParaRPr lang="en-US" sz="6600" dirty="0">
              <a:solidFill>
                <a:schemeClr val="accent2">
                  <a:lumMod val="60000"/>
                  <a:lumOff val="4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595270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20872" y="341194"/>
            <a:ext cx="5240741" cy="923330"/>
          </a:xfrm>
          <a:prstGeom prst="rect">
            <a:avLst/>
          </a:prstGeom>
          <a:solidFill>
            <a:schemeClr val="accent5">
              <a:lumMod val="75000"/>
            </a:schemeClr>
          </a:solidFill>
          <a:ln>
            <a:solidFill>
              <a:srgbClr val="7030A0"/>
            </a:solidFill>
          </a:ln>
        </p:spPr>
        <p:txBody>
          <a:bodyPr wrap="square" rtlCol="0">
            <a:spAutoFit/>
          </a:bodyPr>
          <a:lstStyle/>
          <a:p>
            <a:pPr algn="ctr"/>
            <a:r>
              <a:rPr lang="bn-IN" sz="5400" dirty="0" smtClean="0">
                <a:solidFill>
                  <a:schemeClr val="accent2">
                    <a:lumMod val="75000"/>
                  </a:schemeClr>
                </a:solidFill>
                <a:latin typeface="NikoshBAN" panose="02000000000000000000" pitchFamily="2" charset="0"/>
                <a:cs typeface="NikoshBAN" panose="02000000000000000000" pitchFamily="2" charset="0"/>
              </a:rPr>
              <a:t>সবাইকে ধন্যবাদ</a:t>
            </a:r>
            <a:endParaRPr lang="en-US" sz="2800" dirty="0">
              <a:solidFill>
                <a:schemeClr val="accent2">
                  <a:lumMod val="75000"/>
                </a:schemeClr>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64524"/>
            <a:ext cx="11764370" cy="5593476"/>
          </a:xfrm>
          <a:prstGeom prst="rect">
            <a:avLst/>
          </a:prstGeom>
        </p:spPr>
      </p:pic>
    </p:spTree>
    <p:extLst>
      <p:ext uri="{BB962C8B-B14F-4D97-AF65-F5344CB8AC3E}">
        <p14:creationId xmlns:p14="http://schemas.microsoft.com/office/powerpoint/2010/main" val="9555210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706954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2879678"/>
          </a:xfrm>
          <a:prstGeom prst="rect">
            <a:avLst/>
          </a:prstGeom>
        </p:spPr>
      </p:pic>
    </p:spTree>
    <p:extLst>
      <p:ext uri="{BB962C8B-B14F-4D97-AF65-F5344CB8AC3E}">
        <p14:creationId xmlns:p14="http://schemas.microsoft.com/office/powerpoint/2010/main" val="29489488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6321184" y="0"/>
            <a:ext cx="3020705" cy="4244454"/>
          </a:xfrm>
          <a:prstGeom prst="ellipse">
            <a:avLst/>
          </a:prstGeom>
          <a:solidFill>
            <a:schemeClr val="accent6">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0" y="27296"/>
            <a:ext cx="5404513" cy="5923129"/>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smtClean="0">
                <a:latin typeface="NikoshBAN" panose="02000000000000000000" pitchFamily="2" charset="0"/>
                <a:cs typeface="NikoshBAN" panose="02000000000000000000" pitchFamily="2" charset="0"/>
              </a:rPr>
              <a:t>দিলর</a:t>
            </a:r>
            <a:r>
              <a:rPr lang="bn-IN" sz="4800" dirty="0" smtClean="0">
                <a:latin typeface="NikoshBAN" panose="02000000000000000000" pitchFamily="2" charset="0"/>
                <a:cs typeface="NikoshBAN" panose="02000000000000000000" pitchFamily="2" charset="0"/>
              </a:rPr>
              <a:t>ুবা</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আক্তার</a:t>
            </a:r>
            <a:r>
              <a:rPr lang="en-US" sz="4800" dirty="0" smtClean="0">
                <a:latin typeface="NikoshBAN" panose="02000000000000000000" pitchFamily="2" charset="0"/>
                <a:cs typeface="NikoshBAN" panose="02000000000000000000" pitchFamily="2" charset="0"/>
              </a:rPr>
              <a:t>।</a:t>
            </a:r>
          </a:p>
          <a:p>
            <a:pPr algn="ctr"/>
            <a:r>
              <a:rPr lang="en-US" sz="4800" dirty="0" err="1" smtClean="0">
                <a:latin typeface="NikoshBAN" panose="02000000000000000000" pitchFamily="2" charset="0"/>
                <a:cs typeface="NikoshBAN" panose="02000000000000000000" pitchFamily="2" charset="0"/>
              </a:rPr>
              <a:t>সহকারী</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শিক্ষক</a:t>
            </a:r>
            <a:r>
              <a:rPr lang="en-US" sz="4800" dirty="0" smtClean="0">
                <a:latin typeface="NikoshBAN" panose="02000000000000000000" pitchFamily="2" charset="0"/>
                <a:cs typeface="NikoshBAN" panose="02000000000000000000" pitchFamily="2" charset="0"/>
              </a:rPr>
              <a:t> ।</a:t>
            </a:r>
          </a:p>
          <a:p>
            <a:pPr algn="ctr"/>
            <a:r>
              <a:rPr lang="en-US" sz="4800" dirty="0" err="1" smtClean="0">
                <a:latin typeface="NikoshBAN" panose="02000000000000000000" pitchFamily="2" charset="0"/>
                <a:cs typeface="NikoshBAN" panose="02000000000000000000" pitchFamily="2" charset="0"/>
              </a:rPr>
              <a:t>বড়ৈকান্দি</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বাহরুল</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উলুম</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দাখিল</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মাদরাসা</a:t>
            </a:r>
            <a:r>
              <a:rPr lang="en-US" sz="4800" dirty="0" smtClean="0">
                <a:latin typeface="NikoshBAN" panose="02000000000000000000" pitchFamily="2" charset="0"/>
                <a:cs typeface="NikoshBAN" panose="02000000000000000000" pitchFamily="2" charset="0"/>
              </a:rPr>
              <a:t> ।</a:t>
            </a:r>
          </a:p>
          <a:p>
            <a:pPr algn="ctr"/>
            <a:r>
              <a:rPr lang="en-US" sz="4800" dirty="0" err="1" smtClean="0">
                <a:latin typeface="NikoshBAN" panose="02000000000000000000" pitchFamily="2" charset="0"/>
                <a:cs typeface="NikoshBAN" panose="02000000000000000000" pitchFamily="2" charset="0"/>
              </a:rPr>
              <a:t>কেরানীগঞ্জ,ঢাকা</a:t>
            </a:r>
            <a:r>
              <a:rPr lang="en-US" sz="4800" dirty="0" smtClean="0">
                <a:latin typeface="NikoshBAN" panose="02000000000000000000" pitchFamily="2" charset="0"/>
                <a:cs typeface="NikoshBAN" panose="02000000000000000000" pitchFamily="2" charset="0"/>
              </a:rPr>
              <a:t>।</a:t>
            </a:r>
          </a:p>
          <a:p>
            <a:pPr algn="ctr"/>
            <a:r>
              <a:rPr lang="en-US" sz="4800" dirty="0" smtClean="0">
                <a:latin typeface="NikoshBAN" panose="02000000000000000000" pitchFamily="2" charset="0"/>
                <a:cs typeface="NikoshBAN" panose="02000000000000000000" pitchFamily="2" charset="0"/>
              </a:rPr>
              <a:t>০১৭৭৭৮০৩৯৫৬</a:t>
            </a:r>
            <a:endParaRPr lang="en-US" sz="4800"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1185" y="13648"/>
            <a:ext cx="3020705" cy="4435522"/>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1672" y="300251"/>
            <a:ext cx="2433850" cy="3234519"/>
          </a:xfrm>
          <a:prstGeom prst="rect">
            <a:avLst/>
          </a:prstGeom>
        </p:spPr>
      </p:pic>
    </p:spTree>
    <p:extLst>
      <p:ext uri="{BB962C8B-B14F-4D97-AF65-F5344CB8AC3E}">
        <p14:creationId xmlns:p14="http://schemas.microsoft.com/office/powerpoint/2010/main" val="5654377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77922" y="163773"/>
            <a:ext cx="3330054" cy="769441"/>
          </a:xfrm>
          <a:prstGeom prst="rect">
            <a:avLst/>
          </a:prstGeom>
          <a:noFill/>
        </p:spPr>
        <p:txBody>
          <a:bodyPr wrap="square" rtlCol="0">
            <a:spAutoFit/>
          </a:bodyPr>
          <a:lstStyle/>
          <a:p>
            <a:pPr algn="ctr"/>
            <a:r>
              <a:rPr lang="bn-IN" sz="4400" dirty="0" smtClean="0"/>
              <a:t>শিখন ফল</a:t>
            </a:r>
            <a:endParaRPr lang="en-US" sz="4400" dirty="0"/>
          </a:p>
        </p:txBody>
      </p:sp>
      <p:sp>
        <p:nvSpPr>
          <p:cNvPr id="5" name="TextBox 4"/>
          <p:cNvSpPr txBox="1"/>
          <p:nvPr/>
        </p:nvSpPr>
        <p:spPr>
          <a:xfrm>
            <a:off x="996286" y="1201003"/>
            <a:ext cx="7670041" cy="5016758"/>
          </a:xfrm>
          <a:prstGeom prst="rect">
            <a:avLst/>
          </a:prstGeom>
          <a:noFill/>
        </p:spPr>
        <p:txBody>
          <a:bodyPr wrap="square" rtlCol="0">
            <a:spAutoFit/>
          </a:bodyPr>
          <a:lstStyle/>
          <a:p>
            <a:r>
              <a:rPr lang="bn-IN" sz="4000" dirty="0" smtClean="0"/>
              <a:t>এই পাঠ শেষে শিক্ষার্থীরা.........</a:t>
            </a:r>
          </a:p>
          <a:p>
            <a:r>
              <a:rPr lang="bn-IN" sz="4000" dirty="0" smtClean="0"/>
              <a:t>হাদিসের সঠিক উচ্চারন করতে পারবে।</a:t>
            </a:r>
          </a:p>
          <a:p>
            <a:r>
              <a:rPr lang="bn-IN" sz="4000" dirty="0" smtClean="0"/>
              <a:t>হাদিসের অনুবাদ করতে পারবে।</a:t>
            </a:r>
          </a:p>
          <a:p>
            <a:r>
              <a:rPr lang="ar-DZ" sz="4000" dirty="0" smtClean="0"/>
              <a:t>لا تدخل الجنة عجوز</a:t>
            </a:r>
            <a:r>
              <a:rPr lang="en-US" sz="4000" dirty="0" smtClean="0"/>
              <a:t> </a:t>
            </a:r>
            <a:r>
              <a:rPr lang="en-US" sz="4000" dirty="0" err="1" smtClean="0"/>
              <a:t>এর</a:t>
            </a:r>
            <a:r>
              <a:rPr lang="en-US" sz="4000" dirty="0" smtClean="0"/>
              <a:t> </a:t>
            </a:r>
            <a:r>
              <a:rPr lang="en-US" sz="4000" dirty="0" err="1" smtClean="0"/>
              <a:t>ব্যখ্যা</a:t>
            </a:r>
            <a:r>
              <a:rPr lang="en-US" sz="4000" dirty="0" smtClean="0"/>
              <a:t> </a:t>
            </a:r>
            <a:r>
              <a:rPr lang="en-US" sz="4000" dirty="0" err="1" smtClean="0"/>
              <a:t>করতে</a:t>
            </a:r>
            <a:r>
              <a:rPr lang="en-US" sz="4000" dirty="0" smtClean="0"/>
              <a:t> </a:t>
            </a:r>
            <a:r>
              <a:rPr lang="en-US" sz="4000" dirty="0" err="1" smtClean="0"/>
              <a:t>পারবে</a:t>
            </a:r>
            <a:r>
              <a:rPr lang="en-US" sz="4000" dirty="0" smtClean="0"/>
              <a:t>।</a:t>
            </a:r>
          </a:p>
          <a:p>
            <a:endParaRPr lang="en-US" sz="4000" dirty="0"/>
          </a:p>
          <a:p>
            <a:r>
              <a:rPr lang="en-US" sz="4000" dirty="0" err="1" smtClean="0"/>
              <a:t>তাহকীক</a:t>
            </a:r>
            <a:r>
              <a:rPr lang="en-US" sz="4000" dirty="0" smtClean="0"/>
              <a:t> </a:t>
            </a:r>
            <a:r>
              <a:rPr lang="en-US" sz="4000" dirty="0" err="1" smtClean="0"/>
              <a:t>করতে</a:t>
            </a:r>
            <a:r>
              <a:rPr lang="en-US" sz="4000" dirty="0" smtClean="0"/>
              <a:t> </a:t>
            </a:r>
            <a:r>
              <a:rPr lang="en-US" sz="4000" dirty="0" err="1" smtClean="0"/>
              <a:t>পারবে</a:t>
            </a:r>
            <a:r>
              <a:rPr lang="en-US" sz="4000" dirty="0" smtClean="0"/>
              <a:t>।</a:t>
            </a:r>
            <a:endParaRPr lang="en-US" sz="4000" dirty="0"/>
          </a:p>
        </p:txBody>
      </p:sp>
    </p:spTree>
    <p:extLst>
      <p:ext uri="{BB962C8B-B14F-4D97-AF65-F5344CB8AC3E}">
        <p14:creationId xmlns:p14="http://schemas.microsoft.com/office/powerpoint/2010/main" val="32891899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43952" y="368490"/>
            <a:ext cx="4503761" cy="928047"/>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t>চল দুটি ছবি দেখি</a:t>
            </a:r>
            <a:endParaRPr lang="en-US" sz="4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40265"/>
            <a:ext cx="5668370" cy="5417736"/>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8370" y="1296537"/>
            <a:ext cx="6523630" cy="5657850"/>
          </a:xfrm>
          <a:prstGeom prst="rect">
            <a:avLst/>
          </a:prstGeom>
        </p:spPr>
      </p:pic>
    </p:spTree>
    <p:extLst>
      <p:ext uri="{BB962C8B-B14F-4D97-AF65-F5344CB8AC3E}">
        <p14:creationId xmlns:p14="http://schemas.microsoft.com/office/powerpoint/2010/main" val="14564513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43703" y="0"/>
            <a:ext cx="3930554" cy="769441"/>
          </a:xfrm>
          <a:prstGeom prst="rect">
            <a:avLst/>
          </a:prstGeom>
          <a:solidFill>
            <a:schemeClr val="accent2">
              <a:lumMod val="75000"/>
            </a:schemeClr>
          </a:solidFill>
        </p:spPr>
        <p:txBody>
          <a:bodyPr wrap="square" rtlCol="0">
            <a:spAutoFit/>
          </a:bodyPr>
          <a:lstStyle/>
          <a:p>
            <a:r>
              <a:rPr lang="bn-IN" sz="4400" dirty="0" smtClean="0"/>
              <a:t>আজকের পাঠ</a:t>
            </a:r>
            <a:endParaRPr lang="en-US" sz="4400" dirty="0"/>
          </a:p>
        </p:txBody>
      </p:sp>
      <p:sp>
        <p:nvSpPr>
          <p:cNvPr id="3" name="TextBox 2"/>
          <p:cNvSpPr txBox="1"/>
          <p:nvPr/>
        </p:nvSpPr>
        <p:spPr>
          <a:xfrm>
            <a:off x="2456597" y="4080681"/>
            <a:ext cx="6769289" cy="769441"/>
          </a:xfrm>
          <a:prstGeom prst="rect">
            <a:avLst/>
          </a:prstGeom>
          <a:solidFill>
            <a:schemeClr val="accent6">
              <a:lumMod val="60000"/>
              <a:lumOff val="40000"/>
            </a:schemeClr>
          </a:solidFill>
        </p:spPr>
        <p:txBody>
          <a:bodyPr wrap="square" rtlCol="0">
            <a:spAutoFit/>
          </a:bodyPr>
          <a:lstStyle/>
          <a:p>
            <a:r>
              <a:rPr lang="bn-IN" sz="4400" dirty="0" smtClean="0"/>
              <a:t>কৌতুক সংক্রান্ত অধ্যায়</a:t>
            </a:r>
            <a:endParaRPr lang="en-US" sz="4400" dirty="0"/>
          </a:p>
        </p:txBody>
      </p:sp>
      <p:sp>
        <p:nvSpPr>
          <p:cNvPr id="4" name="Rectangle 3"/>
          <p:cNvSpPr/>
          <p:nvPr/>
        </p:nvSpPr>
        <p:spPr>
          <a:xfrm>
            <a:off x="2852382" y="1610436"/>
            <a:ext cx="5691117" cy="17742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9600" dirty="0" smtClean="0"/>
              <a:t>باب المزاح</a:t>
            </a:r>
            <a:endParaRPr lang="en-US" sz="9600" dirty="0"/>
          </a:p>
        </p:txBody>
      </p:sp>
    </p:spTree>
    <p:extLst>
      <p:ext uri="{BB962C8B-B14F-4D97-AF65-F5344CB8AC3E}">
        <p14:creationId xmlns:p14="http://schemas.microsoft.com/office/powerpoint/2010/main" val="4391322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4094329" y="0"/>
            <a:ext cx="4067033" cy="9826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800" dirty="0" smtClean="0"/>
              <a:t>الحدىث</a:t>
            </a:r>
            <a:endParaRPr lang="en-US" sz="4800" dirty="0"/>
          </a:p>
        </p:txBody>
      </p:sp>
      <p:sp>
        <p:nvSpPr>
          <p:cNvPr id="4" name="TextBox 3"/>
          <p:cNvSpPr txBox="1"/>
          <p:nvPr/>
        </p:nvSpPr>
        <p:spPr>
          <a:xfrm>
            <a:off x="955343" y="1405720"/>
            <a:ext cx="8256896" cy="5509200"/>
          </a:xfrm>
          <a:prstGeom prst="rect">
            <a:avLst/>
          </a:prstGeom>
          <a:noFill/>
        </p:spPr>
        <p:txBody>
          <a:bodyPr wrap="square" rtlCol="0">
            <a:spAutoFit/>
          </a:bodyPr>
          <a:lstStyle/>
          <a:p>
            <a:r>
              <a:rPr lang="ar-DZ" sz="4400" dirty="0" smtClean="0"/>
              <a:t>عن أنس رضى الله عنه عن النبى صلى الله علىه  وسلم قال لامرأة </a:t>
            </a:r>
          </a:p>
          <a:p>
            <a:r>
              <a:rPr lang="ar-DZ" sz="4400" dirty="0" smtClean="0"/>
              <a:t>عجوز أنه لآ تدخل الجنة عجوز فقالت وما لهن وكانت تقرأ القران فقال لها أما تقرءىن القران انا أنشأنهن أنشاء فجعلنهن أبكارا</a:t>
            </a:r>
          </a:p>
          <a:p>
            <a:r>
              <a:rPr lang="ar-DZ" sz="3200" dirty="0" smtClean="0"/>
              <a:t>رواه رزىن وفى شرح السنه بلفظ المصابىح </a:t>
            </a:r>
          </a:p>
          <a:p>
            <a:endParaRPr lang="en-US" sz="4400" dirty="0"/>
          </a:p>
        </p:txBody>
      </p:sp>
    </p:spTree>
    <p:extLst>
      <p:ext uri="{BB962C8B-B14F-4D97-AF65-F5344CB8AC3E}">
        <p14:creationId xmlns:p14="http://schemas.microsoft.com/office/powerpoint/2010/main" val="18141981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11940" y="395785"/>
            <a:ext cx="3971499" cy="707886"/>
          </a:xfrm>
          <a:prstGeom prst="rect">
            <a:avLst/>
          </a:prstGeom>
          <a:solidFill>
            <a:schemeClr val="accent2">
              <a:lumMod val="60000"/>
              <a:lumOff val="40000"/>
            </a:schemeClr>
          </a:solidFill>
          <a:ln>
            <a:solidFill>
              <a:srgbClr val="FF0000"/>
            </a:solidFill>
          </a:ln>
        </p:spPr>
        <p:txBody>
          <a:bodyPr wrap="square" rtlCol="0">
            <a:spAutoFit/>
          </a:bodyPr>
          <a:lstStyle/>
          <a:p>
            <a:pPr algn="ctr"/>
            <a:r>
              <a:rPr lang="bn-IN" sz="4000" dirty="0" smtClean="0">
                <a:latin typeface="NikoshBAN" panose="02000000000000000000" pitchFamily="2" charset="0"/>
                <a:cs typeface="NikoshBAN" panose="02000000000000000000" pitchFamily="2" charset="0"/>
              </a:rPr>
              <a:t>হাদিসের অনুবাদ</a:t>
            </a:r>
            <a:endParaRPr lang="en-US" sz="4000" dirty="0">
              <a:latin typeface="NikoshBAN" panose="02000000000000000000" pitchFamily="2" charset="0"/>
              <a:cs typeface="NikoshBAN" panose="02000000000000000000" pitchFamily="2" charset="0"/>
            </a:endParaRPr>
          </a:p>
        </p:txBody>
      </p:sp>
      <p:sp>
        <p:nvSpPr>
          <p:cNvPr id="4" name="TextBox 3"/>
          <p:cNvSpPr txBox="1"/>
          <p:nvPr/>
        </p:nvSpPr>
        <p:spPr>
          <a:xfrm>
            <a:off x="968991" y="1815152"/>
            <a:ext cx="9676263" cy="4031873"/>
          </a:xfrm>
          <a:prstGeom prst="rect">
            <a:avLst/>
          </a:prstGeom>
          <a:noFill/>
        </p:spPr>
        <p:txBody>
          <a:bodyPr wrap="square" rtlCol="0">
            <a:spAutoFit/>
          </a:bodyPr>
          <a:lstStyle/>
          <a:p>
            <a:r>
              <a:rPr lang="bn-IN" sz="3200" dirty="0" smtClean="0">
                <a:solidFill>
                  <a:schemeClr val="accent2">
                    <a:lumMod val="75000"/>
                  </a:schemeClr>
                </a:solidFill>
                <a:latin typeface="NikoshBAN" panose="02000000000000000000" pitchFamily="2" charset="0"/>
                <a:cs typeface="NikoshBAN" panose="02000000000000000000" pitchFamily="2" charset="0"/>
              </a:rPr>
              <a:t>হজরত আনাস (রাঃ) হজরত নবি করিম (সাঃ) হতে বর্ণনা করেন।একদা তিনি</a:t>
            </a:r>
          </a:p>
          <a:p>
            <a:r>
              <a:rPr lang="bn-IN" sz="3200" dirty="0" smtClean="0">
                <a:solidFill>
                  <a:schemeClr val="accent2">
                    <a:lumMod val="75000"/>
                  </a:schemeClr>
                </a:solidFill>
                <a:latin typeface="NikoshBAN" panose="02000000000000000000" pitchFamily="2" charset="0"/>
                <a:cs typeface="NikoshBAN" panose="02000000000000000000" pitchFamily="2" charset="0"/>
              </a:rPr>
              <a:t>এক বৃদ্বা মহিলাকে কৌতুক করে বললেন ,কোন বৃদ্বা মহিলা জান্নাতে প্রবেশ করবে না।” বৃদ্বা আরয করল,কি কারণে তারা জান্নাতে যাবেন না? অথচ বৃদ্বা মহিলাটি কুরাআন পাঠ করত। হজরত নবি করিম (সাঃ) তাকে বললেন,তুমি কি কুরানের  এ আয়াত পাঠ করনি?</a:t>
            </a:r>
            <a:r>
              <a:rPr lang="ar-DZ" sz="3200" dirty="0" smtClean="0">
                <a:solidFill>
                  <a:schemeClr val="accent2">
                    <a:lumMod val="75000"/>
                  </a:schemeClr>
                </a:solidFill>
                <a:latin typeface="Arial" panose="020B0604020202020204" pitchFamily="34" charset="0"/>
                <a:cs typeface="Arial" panose="020B0604020202020204" pitchFamily="34" charset="0"/>
              </a:rPr>
              <a:t>انا انشائ فجعلهن ابكارا</a:t>
            </a:r>
            <a:r>
              <a:rPr lang="bn-IN" sz="3200" dirty="0" smtClean="0">
                <a:solidFill>
                  <a:schemeClr val="accent2">
                    <a:lumMod val="75000"/>
                  </a:schemeClr>
                </a:solidFill>
                <a:latin typeface="Arial" panose="020B0604020202020204" pitchFamily="34" charset="0"/>
                <a:cs typeface="NikoshBAN" panose="02000000000000000000" pitchFamily="2" charset="0"/>
              </a:rPr>
              <a:t> </a:t>
            </a:r>
            <a:r>
              <a:rPr lang="ar-DZ" sz="3200" dirty="0" smtClean="0">
                <a:solidFill>
                  <a:schemeClr val="accent2">
                    <a:lumMod val="75000"/>
                  </a:schemeClr>
                </a:solidFill>
                <a:latin typeface="Arial" panose="020B0604020202020204" pitchFamily="34" charset="0"/>
                <a:cs typeface="NikoshBAN" panose="02000000000000000000" pitchFamily="2" charset="0"/>
              </a:rPr>
              <a:t> </a:t>
            </a:r>
            <a:r>
              <a:rPr lang="en-US" sz="3200" dirty="0" smtClean="0">
                <a:solidFill>
                  <a:schemeClr val="accent2">
                    <a:lumMod val="75000"/>
                  </a:schemeClr>
                </a:solidFill>
                <a:latin typeface="NikoshBAN" panose="02000000000000000000" pitchFamily="2" charset="0"/>
                <a:cs typeface="NikoshBAN" panose="02000000000000000000" pitchFamily="2" charset="0"/>
              </a:rPr>
              <a:t>(</a:t>
            </a:r>
            <a:r>
              <a:rPr lang="en-US" sz="3200" dirty="0" err="1" smtClean="0">
                <a:solidFill>
                  <a:schemeClr val="accent2">
                    <a:lumMod val="75000"/>
                  </a:schemeClr>
                </a:solidFill>
                <a:latin typeface="NikoshBAN" panose="02000000000000000000" pitchFamily="2" charset="0"/>
                <a:cs typeface="NikoshBAN" panose="02000000000000000000" pitchFamily="2" charset="0"/>
              </a:rPr>
              <a:t>নিশ্চয়ই</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আমরা</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মহিলাদেরকে</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পুনরায়</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সৃষ্টি</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করবো</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এবং</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তাদেরকে</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কুমারী</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বানাব</a:t>
            </a:r>
            <a:r>
              <a:rPr lang="en-US" sz="3200" dirty="0" smtClean="0">
                <a:solidFill>
                  <a:schemeClr val="accent2">
                    <a:lumMod val="75000"/>
                  </a:schemeClr>
                </a:solidFill>
                <a:latin typeface="NikoshBAN" panose="02000000000000000000" pitchFamily="2" charset="0"/>
                <a:cs typeface="NikoshBAN" panose="02000000000000000000" pitchFamily="2" charset="0"/>
              </a:rPr>
              <a:t>।)</a:t>
            </a:r>
          </a:p>
          <a:p>
            <a:r>
              <a:rPr lang="en-US" sz="3200" dirty="0" smtClean="0">
                <a:solidFill>
                  <a:schemeClr val="accent2">
                    <a:lumMod val="75000"/>
                  </a:schemeClr>
                </a:solidFill>
                <a:latin typeface="NikoshBAN" panose="02000000000000000000" pitchFamily="2" charset="0"/>
                <a:cs typeface="NikoshBAN" panose="02000000000000000000" pitchFamily="2" charset="0"/>
              </a:rPr>
              <a:t>(</a:t>
            </a:r>
            <a:r>
              <a:rPr lang="en-US" sz="3200" dirty="0" err="1" smtClean="0">
                <a:solidFill>
                  <a:schemeClr val="accent2">
                    <a:lumMod val="75000"/>
                  </a:schemeClr>
                </a:solidFill>
                <a:latin typeface="NikoshBAN" panose="02000000000000000000" pitchFamily="2" charset="0"/>
                <a:cs typeface="NikoshBAN" panose="02000000000000000000" pitchFamily="2" charset="0"/>
              </a:rPr>
              <a:t>ইমাম</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রাজিন</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হাদিসটি</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বর্ণনা</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করেছেন।আর</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শরহে</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সুন্নাহ</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কিতাবে</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মাসাবিহ</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এর</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ইবারতে</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হাদিসটি</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বর্ণিত</a:t>
            </a:r>
            <a:r>
              <a:rPr lang="en-US" sz="3200" dirty="0" smtClean="0">
                <a:solidFill>
                  <a:schemeClr val="accent2">
                    <a:lumMod val="75000"/>
                  </a:schemeClr>
                </a:solidFill>
                <a:latin typeface="NikoshBAN" panose="02000000000000000000" pitchFamily="2" charset="0"/>
                <a:cs typeface="NikoshBAN" panose="02000000000000000000" pitchFamily="2" charset="0"/>
              </a:rPr>
              <a:t> </a:t>
            </a:r>
            <a:r>
              <a:rPr lang="en-US" sz="3200" dirty="0" err="1" smtClean="0">
                <a:solidFill>
                  <a:schemeClr val="accent2">
                    <a:lumMod val="75000"/>
                  </a:schemeClr>
                </a:solidFill>
                <a:latin typeface="NikoshBAN" panose="02000000000000000000" pitchFamily="2" charset="0"/>
                <a:cs typeface="NikoshBAN" panose="02000000000000000000" pitchFamily="2" charset="0"/>
              </a:rPr>
              <a:t>হয়েছে</a:t>
            </a:r>
            <a:r>
              <a:rPr lang="en-US" sz="3200" dirty="0" smtClean="0">
                <a:solidFill>
                  <a:schemeClr val="accent2">
                    <a:lumMod val="75000"/>
                  </a:schemeClr>
                </a:solidFill>
                <a:latin typeface="NikoshBAN" panose="02000000000000000000" pitchFamily="2" charset="0"/>
                <a:cs typeface="NikoshBAN" panose="02000000000000000000" pitchFamily="2" charset="0"/>
              </a:rPr>
              <a:t>।)</a:t>
            </a:r>
            <a:endParaRPr lang="en-US" sz="3200" dirty="0">
              <a:solidFill>
                <a:schemeClr val="accent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93408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33015"/>
            <a:ext cx="12192000" cy="5424985"/>
          </a:xfrm>
          <a:prstGeom prst="rect">
            <a:avLst/>
          </a:prstGeom>
        </p:spPr>
      </p:pic>
      <p:sp>
        <p:nvSpPr>
          <p:cNvPr id="3" name="TextBox 2"/>
          <p:cNvSpPr txBox="1"/>
          <p:nvPr/>
        </p:nvSpPr>
        <p:spPr>
          <a:xfrm>
            <a:off x="1433014" y="0"/>
            <a:ext cx="8625386" cy="1323439"/>
          </a:xfrm>
          <a:prstGeom prst="rect">
            <a:avLst/>
          </a:prstGeom>
          <a:noFill/>
        </p:spPr>
        <p:txBody>
          <a:bodyPr wrap="square" rtlCol="0">
            <a:spAutoFit/>
          </a:bodyPr>
          <a:lstStyle/>
          <a:p>
            <a:pPr algn="ctr"/>
            <a:r>
              <a:rPr lang="ar-DZ" sz="4000" dirty="0" smtClean="0">
                <a:solidFill>
                  <a:srgbClr val="FF0000"/>
                </a:solidFill>
              </a:rPr>
              <a:t>لا تدخل الجنة عجوز</a:t>
            </a:r>
            <a:endParaRPr lang="bn-IN" sz="4000" dirty="0" smtClean="0">
              <a:solidFill>
                <a:srgbClr val="FF0000"/>
              </a:solidFill>
            </a:endParaRPr>
          </a:p>
          <a:p>
            <a:pPr algn="ctr"/>
            <a:r>
              <a:rPr lang="bn-IN" sz="4000" dirty="0" smtClean="0">
                <a:solidFill>
                  <a:srgbClr val="FF0000"/>
                </a:solidFill>
              </a:rPr>
              <a:t>এর ব্যাখ্যাঃ-</a:t>
            </a:r>
            <a:endParaRPr lang="en-US" sz="4000" dirty="0">
              <a:solidFill>
                <a:srgbClr val="FF0000"/>
              </a:solidFill>
            </a:endParaRPr>
          </a:p>
        </p:txBody>
      </p:sp>
    </p:spTree>
    <p:extLst>
      <p:ext uri="{BB962C8B-B14F-4D97-AF65-F5344CB8AC3E}">
        <p14:creationId xmlns:p14="http://schemas.microsoft.com/office/powerpoint/2010/main" val="35987946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325</TotalTime>
  <Words>258</Words>
  <Application>Microsoft Office PowerPoint</Application>
  <PresentationFormat>Widescreen</PresentationFormat>
  <Paragraphs>39</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Century Gothic</vt:lpstr>
      <vt:lpstr>Kalpurush</vt:lpstr>
      <vt:lpstr>NikoshBAN</vt:lpstr>
      <vt:lpstr>Tahoma</vt:lpstr>
      <vt:lpstr>Vrinda</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43</cp:revision>
  <dcterms:created xsi:type="dcterms:W3CDTF">2020-11-19T15:00:57Z</dcterms:created>
  <dcterms:modified xsi:type="dcterms:W3CDTF">2020-11-25T14:20:39Z</dcterms:modified>
</cp:coreProperties>
</file>