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65" r:id="rId2"/>
    <p:sldId id="263" r:id="rId3"/>
    <p:sldId id="256" r:id="rId4"/>
    <p:sldId id="257" r:id="rId5"/>
    <p:sldId id="273" r:id="rId6"/>
    <p:sldId id="261" r:id="rId7"/>
    <p:sldId id="264" r:id="rId8"/>
    <p:sldId id="259" r:id="rId9"/>
    <p:sldId id="267" r:id="rId10"/>
    <p:sldId id="266" r:id="rId11"/>
    <p:sldId id="268" r:id="rId12"/>
    <p:sldId id="269" r:id="rId13"/>
    <p:sldId id="274" r:id="rId14"/>
    <p:sldId id="275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3" d="100"/>
          <a:sy n="73" d="100"/>
        </p:scale>
        <p:origin x="378" y="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C13BF0F-0FAF-4359-AC1F-15E800445ADD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1FCC77D-B517-46C4-99D1-BF5ED07FE3E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5867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BF0F-0FAF-4359-AC1F-15E800445ADD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CC77D-B517-46C4-99D1-BF5ED07FE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67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BF0F-0FAF-4359-AC1F-15E800445ADD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CC77D-B517-46C4-99D1-BF5ED07FE3E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8607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BF0F-0FAF-4359-AC1F-15E800445ADD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CC77D-B517-46C4-99D1-BF5ED07FE3E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9419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BF0F-0FAF-4359-AC1F-15E800445ADD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CC77D-B517-46C4-99D1-BF5ED07FE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574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BF0F-0FAF-4359-AC1F-15E800445ADD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CC77D-B517-46C4-99D1-BF5ED07FE3E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221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BF0F-0FAF-4359-AC1F-15E800445ADD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CC77D-B517-46C4-99D1-BF5ED07FE3E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889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BF0F-0FAF-4359-AC1F-15E800445ADD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CC77D-B517-46C4-99D1-BF5ED07FE3E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514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BF0F-0FAF-4359-AC1F-15E800445ADD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CC77D-B517-46C4-99D1-BF5ED07FE3E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009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BF0F-0FAF-4359-AC1F-15E800445ADD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CC77D-B517-46C4-99D1-BF5ED07FE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2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BF0F-0FAF-4359-AC1F-15E800445ADD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CC77D-B517-46C4-99D1-BF5ED07FE3E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032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BF0F-0FAF-4359-AC1F-15E800445ADD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CC77D-B517-46C4-99D1-BF5ED07FE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67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BF0F-0FAF-4359-AC1F-15E800445ADD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CC77D-B517-46C4-99D1-BF5ED07FE3EB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402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BF0F-0FAF-4359-AC1F-15E800445ADD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CC77D-B517-46C4-99D1-BF5ED07FE3E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742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BF0F-0FAF-4359-AC1F-15E800445ADD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CC77D-B517-46C4-99D1-BF5ED07FE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67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BF0F-0FAF-4359-AC1F-15E800445ADD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CC77D-B517-46C4-99D1-BF5ED07FE3E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3674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BF0F-0FAF-4359-AC1F-15E800445ADD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CC77D-B517-46C4-99D1-BF5ED07FE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028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C13BF0F-0FAF-4359-AC1F-15E800445ADD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1FCC77D-B517-46C4-99D1-BF5ED07FE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544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007193"/>
            <a:ext cx="5894613" cy="41445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87829"/>
            <a:ext cx="12191999" cy="1200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as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21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326" y="431074"/>
            <a:ext cx="11220994" cy="640927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ব্যাসঃ</a:t>
            </a:r>
            <a:r>
              <a:rPr lang="en-US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কেন্দ্রগামী</a:t>
            </a:r>
            <a:r>
              <a:rPr lang="en-US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ব্যাস</a:t>
            </a:r>
            <a:r>
              <a:rPr lang="en-US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 algn="ctr"/>
            <a:endParaRPr lang="en-US" sz="7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জ্যাঃ</a:t>
            </a:r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যেকোনো</a:t>
            </a:r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বিন্দুর</a:t>
            </a:r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সংযোজক</a:t>
            </a:r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রেখাংশ</a:t>
            </a:r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জ্যা</a:t>
            </a:r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 </a:t>
            </a:r>
          </a:p>
          <a:p>
            <a:pPr algn="ctr"/>
            <a:endParaRPr lang="en-US" sz="5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98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177" y="1645920"/>
            <a:ext cx="80467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ব্যাসার্ধঃ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ব্যাসের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অর্ধেক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ব্যাসার্ধ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9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200400" y="1175657"/>
            <a:ext cx="5355771" cy="138466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416629" y="3997234"/>
            <a:ext cx="1907177" cy="1489166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5" idx="1"/>
          </p:cNvCxnSpPr>
          <p:nvPr/>
        </p:nvCxnSpPr>
        <p:spPr>
          <a:xfrm>
            <a:off x="2695929" y="4215317"/>
            <a:ext cx="471819" cy="127108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0"/>
            <a:endCxn id="5" idx="4"/>
          </p:cNvCxnSpPr>
          <p:nvPr/>
        </p:nvCxnSpPr>
        <p:spPr>
          <a:xfrm>
            <a:off x="3370218" y="3997234"/>
            <a:ext cx="0" cy="1489166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5" idx="6"/>
          </p:cNvCxnSpPr>
          <p:nvPr/>
        </p:nvCxnSpPr>
        <p:spPr>
          <a:xfrm flipV="1">
            <a:off x="3370218" y="4741817"/>
            <a:ext cx="953588" cy="1306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3200400" y="4611188"/>
            <a:ext cx="372289" cy="28738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087291" y="3997234"/>
            <a:ext cx="50814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81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548640" y="600892"/>
                <a:ext cx="1082910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solidFill>
                      <a:srgbClr val="FF0000"/>
                    </a:solidFill>
                  </a:rPr>
                  <a:t>* 10 </a:t>
                </a:r>
                <a:r>
                  <a:rPr lang="en-US" sz="4400" dirty="0" err="1" smtClean="0">
                    <a:solidFill>
                      <a:srgbClr val="FF0000"/>
                    </a:solidFill>
                  </a:rPr>
                  <a:t>সেঃমিঃ</a:t>
                </a:r>
                <a:r>
                  <a:rPr lang="en-US" sz="4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rgbClr val="FF0000"/>
                    </a:solidFill>
                  </a:rPr>
                  <a:t>ব্যাসের</a:t>
                </a:r>
                <a:r>
                  <a:rPr lang="en-US" sz="4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rgbClr val="FF0000"/>
                    </a:solidFill>
                  </a:rPr>
                  <a:t>বৃত্তের</a:t>
                </a:r>
                <a:r>
                  <a:rPr lang="en-US" sz="4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rgbClr val="FF0000"/>
                    </a:solidFill>
                  </a:rPr>
                  <a:t>পরিধি</a:t>
                </a:r>
                <a:r>
                  <a:rPr lang="en-US" sz="4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rgbClr val="FF0000"/>
                    </a:solidFill>
                  </a:rPr>
                  <a:t>কত</a:t>
                </a:r>
                <a:r>
                  <a:rPr lang="en-US" sz="4400" dirty="0" smtClean="0">
                    <a:solidFill>
                      <a:srgbClr val="FF0000"/>
                    </a:solidFill>
                  </a:rPr>
                  <a:t> ? (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𝞟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1416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) </m:t>
                    </m:r>
                  </m:oMath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" y="600892"/>
                <a:ext cx="10829109" cy="769441"/>
              </a:xfrm>
              <a:prstGeom prst="rect">
                <a:avLst/>
              </a:prstGeom>
              <a:blipFill rotWithShape="0">
                <a:blip r:embed="rId2"/>
                <a:stretch>
                  <a:fillRect l="-2252" t="-23810" b="-4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783771" y="1606731"/>
                <a:ext cx="9601200" cy="4656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00B0F0"/>
                    </a:solidFill>
                  </a:rPr>
                  <a:t>সমাধানঃ </a:t>
                </a:r>
                <a:r>
                  <a:rPr lang="en-US" sz="4000" dirty="0" err="1" smtClean="0">
                    <a:solidFill>
                      <a:srgbClr val="00B0F0"/>
                    </a:solidFill>
                  </a:rPr>
                  <a:t>ধরি</a:t>
                </a:r>
                <a:r>
                  <a:rPr lang="en-US" sz="4000" dirty="0" smtClean="0">
                    <a:solidFill>
                      <a:srgbClr val="00B0F0"/>
                    </a:solidFill>
                  </a:rPr>
                  <a:t>, </a:t>
                </a:r>
                <a:r>
                  <a:rPr lang="en-US" sz="4000" dirty="0" err="1" smtClean="0">
                    <a:solidFill>
                      <a:srgbClr val="00B0F0"/>
                    </a:solidFill>
                  </a:rPr>
                  <a:t>বৃত্তের</a:t>
                </a:r>
                <a:r>
                  <a:rPr lang="en-US" sz="4000" dirty="0" smtClean="0">
                    <a:solidFill>
                      <a:srgbClr val="00B0F0"/>
                    </a:solidFill>
                  </a:rPr>
                  <a:t> </a:t>
                </a:r>
                <a:r>
                  <a:rPr lang="en-US" sz="4000" dirty="0" err="1" smtClean="0">
                    <a:solidFill>
                      <a:srgbClr val="00B0F0"/>
                    </a:solidFill>
                  </a:rPr>
                  <a:t>ব্যাস</a:t>
                </a:r>
                <a:r>
                  <a:rPr lang="en-US" sz="4000" dirty="0" smtClean="0">
                    <a:solidFill>
                      <a:srgbClr val="00B0F0"/>
                    </a:solidFill>
                  </a:rPr>
                  <a:t> , 2r = 1o cm </a:t>
                </a:r>
              </a:p>
              <a:p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4000" dirty="0" smtClean="0">
                    <a:solidFill>
                      <a:srgbClr val="00B0F0"/>
                    </a:solidFill>
                  </a:rPr>
                  <a:t> </a:t>
                </a:r>
                <a:r>
                  <a:rPr lang="en-US" sz="4000" dirty="0" err="1">
                    <a:solidFill>
                      <a:srgbClr val="00B0F0"/>
                    </a:solidFill>
                  </a:rPr>
                  <a:t>বৃত্তের</a:t>
                </a:r>
                <a:r>
                  <a:rPr lang="en-US" sz="4000" dirty="0">
                    <a:solidFill>
                      <a:srgbClr val="00B0F0"/>
                    </a:solidFill>
                  </a:rPr>
                  <a:t> </a:t>
                </a:r>
                <a:r>
                  <a:rPr lang="en-US" sz="4000" dirty="0" err="1" smtClean="0">
                    <a:solidFill>
                      <a:srgbClr val="00B0F0"/>
                    </a:solidFill>
                  </a:rPr>
                  <a:t>ব্যাসার্ধ</a:t>
                </a:r>
                <a:r>
                  <a:rPr lang="en-US" sz="4000" dirty="0" smtClean="0">
                    <a:solidFill>
                      <a:srgbClr val="00B0F0"/>
                    </a:solidFill>
                  </a:rPr>
                  <a:t>, 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 smtClean="0">
                    <a:solidFill>
                      <a:srgbClr val="00B0F0"/>
                    </a:solidFill>
                  </a:rPr>
                  <a:t> cm </a:t>
                </a:r>
              </a:p>
              <a:p>
                <a:r>
                  <a:rPr lang="en-US" sz="4000" dirty="0">
                    <a:solidFill>
                      <a:srgbClr val="00B0F0"/>
                    </a:solidFill>
                  </a:rPr>
                  <a:t> </a:t>
                </a:r>
                <a:r>
                  <a:rPr lang="en-US" sz="4000" dirty="0" smtClean="0">
                    <a:solidFill>
                      <a:srgbClr val="00B0F0"/>
                    </a:solidFill>
                  </a:rPr>
                  <a:t>                     = 5 cm  </a:t>
                </a:r>
              </a:p>
              <a:p>
                <a:r>
                  <a:rPr lang="en-US" sz="4000" dirty="0" err="1" smtClean="0">
                    <a:solidFill>
                      <a:srgbClr val="00B0F0"/>
                    </a:solidFill>
                  </a:rPr>
                  <a:t>আমরা</a:t>
                </a:r>
                <a:r>
                  <a:rPr lang="en-US" sz="4000" dirty="0" smtClean="0">
                    <a:solidFill>
                      <a:srgbClr val="00B0F0"/>
                    </a:solidFill>
                  </a:rPr>
                  <a:t> </a:t>
                </a:r>
                <a:r>
                  <a:rPr lang="en-US" sz="4000" dirty="0" err="1" smtClean="0">
                    <a:solidFill>
                      <a:srgbClr val="00B0F0"/>
                    </a:solidFill>
                  </a:rPr>
                  <a:t>জানি</a:t>
                </a:r>
                <a:r>
                  <a:rPr lang="en-US" sz="4000" dirty="0" smtClean="0">
                    <a:solidFill>
                      <a:srgbClr val="00B0F0"/>
                    </a:solidFill>
                  </a:rPr>
                  <a:t> , </a:t>
                </a:r>
              </a:p>
              <a:p>
                <a:r>
                  <a:rPr lang="en-US" sz="4000" dirty="0" err="1" smtClean="0">
                    <a:solidFill>
                      <a:srgbClr val="00B0F0"/>
                    </a:solidFill>
                  </a:rPr>
                  <a:t>বৃত্তের</a:t>
                </a:r>
                <a:r>
                  <a:rPr lang="en-US" sz="4000" dirty="0" smtClean="0">
                    <a:solidFill>
                      <a:srgbClr val="00B0F0"/>
                    </a:solidFill>
                  </a:rPr>
                  <a:t> </a:t>
                </a:r>
                <a:r>
                  <a:rPr lang="en-US" sz="4000" dirty="0" err="1" smtClean="0">
                    <a:solidFill>
                      <a:srgbClr val="00B0F0"/>
                    </a:solidFill>
                  </a:rPr>
                  <a:t>পরিধি</a:t>
                </a:r>
                <a:r>
                  <a:rPr lang="en-US" sz="4000" dirty="0" smtClean="0">
                    <a:solidFill>
                      <a:srgbClr val="00B0F0"/>
                    </a:solidFill>
                  </a:rPr>
                  <a:t>, = 2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𝞟</m:t>
                    </m:r>
                  </m:oMath>
                </a14:m>
                <a:r>
                  <a:rPr lang="en-US" sz="4000" dirty="0" smtClean="0">
                    <a:solidFill>
                      <a:srgbClr val="00B0F0"/>
                    </a:solidFill>
                  </a:rPr>
                  <a:t>r </a:t>
                </a:r>
              </a:p>
              <a:p>
                <a:r>
                  <a:rPr lang="en-US" sz="4000" dirty="0">
                    <a:solidFill>
                      <a:srgbClr val="00B0F0"/>
                    </a:solidFill>
                  </a:rPr>
                  <a:t> </a:t>
                </a:r>
                <a:r>
                  <a:rPr lang="en-US" sz="4000" dirty="0" smtClean="0">
                    <a:solidFill>
                      <a:srgbClr val="00B0F0"/>
                    </a:solidFill>
                  </a:rPr>
                  <a:t>              = 2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4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4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4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1416</m:t>
                    </m:r>
                    <m:r>
                      <a:rPr lang="en-US" sz="4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4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sz="4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  <m:r>
                      <a:rPr lang="en-US" sz="4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000" b="0" i="1" dirty="0" smtClean="0">
                  <a:solidFill>
                    <a:srgbClr val="00B0F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4000" b="0" dirty="0" smtClean="0">
                    <a:solidFill>
                      <a:srgbClr val="00B0F0"/>
                    </a:solidFill>
                    <a:ea typeface="Cambria Math" panose="02040503050406030204" pitchFamily="18" charset="0"/>
                  </a:rPr>
                  <a:t>               =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31</m:t>
                    </m:r>
                    <m:r>
                      <a:rPr lang="en-US" sz="4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4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en-US" sz="4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  <m:r>
                      <a:rPr lang="en-US" sz="4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প্রায়</m:t>
                        </m:r>
                        <m:r>
                          <a:rPr lang="en-US" sz="4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4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00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771" y="1606731"/>
                <a:ext cx="9601200" cy="4656146"/>
              </a:xfrm>
              <a:prstGeom prst="rect">
                <a:avLst/>
              </a:prstGeom>
              <a:blipFill rotWithShape="0">
                <a:blip r:embed="rId3"/>
                <a:stretch>
                  <a:fillRect l="-2286" t="-3670" b="-4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1563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4034" y="2834640"/>
            <a:ext cx="99408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8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14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cm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ব্যাসার্ধের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ব্যাস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13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cm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ব্যাস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690949" y="1162594"/>
            <a:ext cx="6113417" cy="142385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925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757646" y="849086"/>
            <a:ext cx="10358845" cy="432380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</a:rPr>
              <a:t>মূল্যয়নঃ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4800" dirty="0" smtClean="0"/>
              <a:t>১। </a:t>
            </a:r>
            <a:r>
              <a:rPr lang="en-US" sz="4800" dirty="0" err="1" smtClean="0"/>
              <a:t>বৃত্ত</a:t>
            </a:r>
            <a:r>
              <a:rPr lang="en-US" sz="4800" dirty="0" smtClean="0"/>
              <a:t> </a:t>
            </a:r>
            <a:r>
              <a:rPr lang="en-US" sz="4800" dirty="0" err="1" smtClean="0"/>
              <a:t>কাকে</a:t>
            </a:r>
            <a:r>
              <a:rPr lang="en-US" sz="4800" dirty="0" smtClean="0"/>
              <a:t> </a:t>
            </a:r>
            <a:r>
              <a:rPr lang="en-US" sz="4800" dirty="0" err="1" smtClean="0"/>
              <a:t>বলে</a:t>
            </a:r>
            <a:r>
              <a:rPr lang="en-US" sz="4800" dirty="0" smtClean="0"/>
              <a:t> ? </a:t>
            </a:r>
          </a:p>
          <a:p>
            <a:pPr algn="ctr"/>
            <a:r>
              <a:rPr lang="en-US" sz="4800" dirty="0" smtClean="0">
                <a:solidFill>
                  <a:srgbClr val="FFFF00"/>
                </a:solidFill>
              </a:rPr>
              <a:t>২। </a:t>
            </a:r>
            <a:r>
              <a:rPr lang="en-US" sz="4800" dirty="0" err="1" smtClean="0">
                <a:solidFill>
                  <a:srgbClr val="FFFF00"/>
                </a:solidFill>
              </a:rPr>
              <a:t>ব্যাস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</a:rPr>
              <a:t>কাকে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</a:rPr>
              <a:t>বলে</a:t>
            </a:r>
            <a:r>
              <a:rPr lang="en-US" sz="4800" dirty="0" smtClean="0">
                <a:solidFill>
                  <a:srgbClr val="FFFF00"/>
                </a:solidFill>
              </a:rPr>
              <a:t> ? </a:t>
            </a:r>
          </a:p>
          <a:p>
            <a:pPr algn="ctr"/>
            <a:r>
              <a:rPr lang="en-US" sz="4800" dirty="0" smtClean="0">
                <a:solidFill>
                  <a:srgbClr val="00B0F0"/>
                </a:solidFill>
              </a:rPr>
              <a:t>৩।বৃত্তের </a:t>
            </a:r>
            <a:r>
              <a:rPr lang="en-US" sz="4800" dirty="0" err="1" smtClean="0">
                <a:solidFill>
                  <a:srgbClr val="00B0F0"/>
                </a:solidFill>
              </a:rPr>
              <a:t>পরিসীমা</a:t>
            </a:r>
            <a:r>
              <a:rPr lang="en-US" sz="4800" dirty="0" smtClean="0">
                <a:solidFill>
                  <a:srgbClr val="00B0F0"/>
                </a:solidFill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</a:rPr>
              <a:t>কাকে</a:t>
            </a:r>
            <a:r>
              <a:rPr lang="en-US" sz="4800" dirty="0" smtClean="0">
                <a:solidFill>
                  <a:srgbClr val="00B0F0"/>
                </a:solidFill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</a:rPr>
              <a:t>বলে</a:t>
            </a:r>
            <a:r>
              <a:rPr lang="en-US" sz="4800" dirty="0" smtClean="0">
                <a:solidFill>
                  <a:srgbClr val="00B0F0"/>
                </a:solidFill>
              </a:rPr>
              <a:t> ? </a:t>
            </a:r>
            <a:endParaRPr lang="en-US" sz="4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42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22961" y="992777"/>
            <a:ext cx="10332720" cy="449362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rgbClr val="FF0000"/>
                </a:solidFill>
              </a:rPr>
              <a:t>বাড়ির</a:t>
            </a:r>
            <a:r>
              <a:rPr lang="en-US" sz="8800" dirty="0" smtClean="0">
                <a:solidFill>
                  <a:srgbClr val="FF0000"/>
                </a:solidFill>
              </a:rPr>
              <a:t> </a:t>
            </a:r>
            <a:r>
              <a:rPr lang="en-US" sz="8800" dirty="0" err="1" smtClean="0">
                <a:solidFill>
                  <a:srgbClr val="FF0000"/>
                </a:solidFill>
              </a:rPr>
              <a:t>কাজঃ</a:t>
            </a:r>
            <a:r>
              <a:rPr lang="en-US" sz="88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8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বৃত্তের</a:t>
            </a:r>
            <a:r>
              <a:rPr lang="en-US" sz="8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8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ক্ষেত্রফল</a:t>
            </a:r>
            <a:r>
              <a:rPr lang="en-US" sz="8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8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নির্ণয়</a:t>
            </a:r>
            <a:r>
              <a:rPr lang="en-US" sz="8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8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কর</a:t>
            </a:r>
            <a:r>
              <a:rPr lang="en-US" sz="8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।</a:t>
            </a:r>
            <a:endParaRPr lang="en-US" sz="8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15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0891" y="3670663"/>
            <a:ext cx="11077303" cy="193899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00B0F0"/>
                </a:solidFill>
              </a:rPr>
              <a:t>সবাই</a:t>
            </a:r>
            <a:r>
              <a:rPr lang="en-US" sz="6000" dirty="0">
                <a:solidFill>
                  <a:srgbClr val="00B0F0"/>
                </a:solidFill>
              </a:rPr>
              <a:t> </a:t>
            </a:r>
            <a:r>
              <a:rPr lang="en-US" sz="6000" dirty="0" err="1">
                <a:solidFill>
                  <a:srgbClr val="00B0F0"/>
                </a:solidFill>
              </a:rPr>
              <a:t>ঘরে</a:t>
            </a:r>
            <a:r>
              <a:rPr lang="en-US" sz="6000" dirty="0">
                <a:solidFill>
                  <a:srgbClr val="00B0F0"/>
                </a:solidFill>
              </a:rPr>
              <a:t> </a:t>
            </a:r>
            <a:r>
              <a:rPr lang="en-US" sz="6000" dirty="0" err="1">
                <a:solidFill>
                  <a:srgbClr val="00B0F0"/>
                </a:solidFill>
              </a:rPr>
              <a:t>থাকুন</a:t>
            </a:r>
            <a:r>
              <a:rPr lang="en-US" sz="6000" dirty="0">
                <a:solidFill>
                  <a:srgbClr val="00B0F0"/>
                </a:solidFill>
              </a:rPr>
              <a:t> ,</a:t>
            </a:r>
            <a:r>
              <a:rPr lang="en-US" sz="6000" dirty="0" err="1">
                <a:solidFill>
                  <a:srgbClr val="00B0F0"/>
                </a:solidFill>
              </a:rPr>
              <a:t>সুস্থ</a:t>
            </a:r>
            <a:r>
              <a:rPr lang="en-US" sz="6000" dirty="0">
                <a:solidFill>
                  <a:srgbClr val="00B0F0"/>
                </a:solidFill>
              </a:rPr>
              <a:t> </a:t>
            </a:r>
            <a:r>
              <a:rPr lang="en-US" sz="6000" dirty="0" err="1">
                <a:solidFill>
                  <a:srgbClr val="00B0F0"/>
                </a:solidFill>
              </a:rPr>
              <a:t>থাকুন</a:t>
            </a:r>
            <a:r>
              <a:rPr lang="en-US" sz="6000" dirty="0">
                <a:solidFill>
                  <a:srgbClr val="00B0F0"/>
                </a:solidFill>
              </a:rPr>
              <a:t> </a:t>
            </a:r>
          </a:p>
          <a:p>
            <a:pPr algn="ctr"/>
            <a:r>
              <a:rPr lang="en-US" sz="6000" dirty="0" err="1">
                <a:solidFill>
                  <a:srgbClr val="00B0F0"/>
                </a:solidFill>
              </a:rPr>
              <a:t>আল্লাহ</a:t>
            </a:r>
            <a:r>
              <a:rPr lang="en-US" sz="6000" dirty="0">
                <a:solidFill>
                  <a:srgbClr val="00B0F0"/>
                </a:solidFill>
              </a:rPr>
              <a:t> </a:t>
            </a:r>
            <a:r>
              <a:rPr lang="en-US" sz="6000" dirty="0" err="1">
                <a:solidFill>
                  <a:srgbClr val="00B0F0"/>
                </a:solidFill>
              </a:rPr>
              <a:t>হাফেজ</a:t>
            </a:r>
            <a:r>
              <a:rPr lang="en-US" sz="6000" dirty="0">
                <a:solidFill>
                  <a:srgbClr val="00B0F0"/>
                </a:solidFill>
              </a:rPr>
              <a:t> 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392" y="708116"/>
            <a:ext cx="3267124" cy="266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3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60043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3079376"/>
            <a:ext cx="12192000" cy="452431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bn-BD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 </a:t>
            </a:r>
            <a:r>
              <a:rPr lang="en-US" sz="7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গোলাম</a:t>
            </a:r>
            <a:r>
              <a:rPr lang="en-US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মোস্তফা</a:t>
            </a:r>
            <a:r>
              <a:rPr lang="en-US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  <a:br>
              <a:rPr lang="bn-BD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7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ঝিনুক</a:t>
            </a:r>
            <a:r>
              <a:rPr lang="en-US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বালিকা বিদ্যালয়</a:t>
            </a:r>
            <a:r>
              <a:rPr lang="en-US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7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চুয়াডাংগা</a:t>
            </a:r>
            <a:r>
              <a:rPr lang="en-US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7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চুয়াডাংগা</a:t>
            </a:r>
            <a:r>
              <a:rPr lang="en-US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34931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12" y="407613"/>
            <a:ext cx="2133600" cy="2143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884" y="407612"/>
            <a:ext cx="2143125" cy="21431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24" y="3700462"/>
            <a:ext cx="2619375" cy="17430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58153" y="2837329"/>
            <a:ext cx="23128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</a:rPr>
              <a:t>চাকা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680882" y="5862918"/>
            <a:ext cx="1317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B0F0"/>
                </a:solidFill>
              </a:rPr>
              <a:t>চাকা</a:t>
            </a:r>
            <a:endParaRPr lang="en-US" sz="4000" dirty="0">
              <a:solidFill>
                <a:srgbClr val="00B0F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72119" y="2470054"/>
            <a:ext cx="29317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দেওয়াল</a:t>
            </a:r>
            <a:r>
              <a:rPr lang="en-US" sz="4400" dirty="0" smtClean="0"/>
              <a:t> </a:t>
            </a:r>
            <a:r>
              <a:rPr lang="en-US" sz="4400" dirty="0" err="1" smtClean="0"/>
              <a:t>ঘড়ি</a:t>
            </a:r>
            <a:endParaRPr lang="en-US" sz="44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119" y="3649632"/>
            <a:ext cx="2143125" cy="214312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066314" y="6090557"/>
            <a:ext cx="2637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দেওয়াল</a:t>
            </a:r>
            <a:r>
              <a:rPr lang="en-US" sz="4000" dirty="0" smtClean="0"/>
              <a:t> </a:t>
            </a:r>
            <a:r>
              <a:rPr lang="en-US" sz="4000" dirty="0" err="1" smtClean="0"/>
              <a:t>ঘড়ি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1066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1" y="-587828"/>
            <a:ext cx="11609614" cy="184665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00B050"/>
                </a:solidFill>
              </a:rPr>
              <a:t> </a:t>
            </a:r>
            <a:r>
              <a:rPr lang="en-US" sz="9600" dirty="0" err="1" smtClean="0">
                <a:solidFill>
                  <a:srgbClr val="FF0000"/>
                </a:solidFill>
              </a:rPr>
              <a:t>আজকের</a:t>
            </a:r>
            <a:r>
              <a:rPr lang="en-US" sz="9600" dirty="0" smtClean="0">
                <a:solidFill>
                  <a:srgbClr val="FF0000"/>
                </a:solidFill>
              </a:rPr>
              <a:t> </a:t>
            </a:r>
            <a:r>
              <a:rPr lang="en-US" sz="9600" dirty="0" err="1" smtClean="0">
                <a:solidFill>
                  <a:srgbClr val="FF0000"/>
                </a:solidFill>
              </a:rPr>
              <a:t>পাঠ</a:t>
            </a:r>
            <a:r>
              <a:rPr lang="en-US" sz="9600" dirty="0" smtClean="0">
                <a:solidFill>
                  <a:srgbClr val="FF0000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228600" y="1923801"/>
            <a:ext cx="10107386" cy="4444341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rgbClr val="0070C0"/>
                </a:solidFill>
              </a:rPr>
              <a:t>বৃত্ত</a:t>
            </a:r>
            <a:r>
              <a:rPr lang="en-US" sz="9600" dirty="0" smtClean="0">
                <a:solidFill>
                  <a:srgbClr val="00B050"/>
                </a:solidFill>
              </a:rPr>
              <a:t> </a:t>
            </a:r>
          </a:p>
          <a:p>
            <a:pPr algn="ctr"/>
            <a:r>
              <a:rPr lang="en-US" sz="9600" dirty="0" err="1" smtClean="0">
                <a:solidFill>
                  <a:srgbClr val="FF0000"/>
                </a:solidFill>
              </a:rPr>
              <a:t>শ্রেণিঃ</a:t>
            </a:r>
            <a:r>
              <a:rPr lang="en-US" sz="9600" dirty="0" smtClean="0">
                <a:solidFill>
                  <a:srgbClr val="FF0000"/>
                </a:solidFill>
              </a:rPr>
              <a:t> ৮ম </a:t>
            </a:r>
          </a:p>
          <a:p>
            <a:pPr algn="ctr"/>
            <a:r>
              <a:rPr lang="en-US" sz="9600" dirty="0" err="1" smtClean="0">
                <a:solidFill>
                  <a:srgbClr val="00B050"/>
                </a:solidFill>
              </a:rPr>
              <a:t>বিষয়ঃগণিত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7736" y="4145971"/>
            <a:ext cx="7609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57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8537" y="2991394"/>
            <a:ext cx="952282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১।বৃত্ত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২।বৃত্তের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পরিধির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সংঙ্গা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৩।বৃত্তের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 smtClean="0"/>
              <a:t>।</a:t>
            </a: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383280" y="966651"/>
            <a:ext cx="5146766" cy="1698172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শিক্ষণ</a:t>
            </a:r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11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63121" y="1056805"/>
            <a:ext cx="4721902" cy="454202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1682142">
            <a:off x="2125454" y="641307"/>
            <a:ext cx="11592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 smtClean="0">
                <a:solidFill>
                  <a:srgbClr val="00B050"/>
                </a:solidFill>
              </a:rPr>
              <a:t>পরিধি</a:t>
            </a:r>
            <a:endParaRPr lang="en-US" sz="4800" dirty="0"/>
          </a:p>
        </p:txBody>
      </p:sp>
      <p:sp>
        <p:nvSpPr>
          <p:cNvPr id="5" name="Oval 4"/>
          <p:cNvSpPr/>
          <p:nvPr/>
        </p:nvSpPr>
        <p:spPr>
          <a:xfrm>
            <a:off x="5096655" y="3028012"/>
            <a:ext cx="254833" cy="29980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08545" y="3327815"/>
            <a:ext cx="10310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solidFill>
                  <a:srgbClr val="0070C0"/>
                </a:solidFill>
              </a:rPr>
              <a:t>কেন্দ্র</a:t>
            </a:r>
            <a:endParaRPr lang="en-US" sz="4400" dirty="0">
              <a:solidFill>
                <a:srgbClr val="0070C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893309" y="3117954"/>
            <a:ext cx="4691714" cy="11992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700966" y="2529988"/>
            <a:ext cx="1007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ব্যাস</a:t>
            </a:r>
            <a:endParaRPr lang="en-US" sz="4000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5209238" y="1439056"/>
            <a:ext cx="1206552" cy="1782763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 rot="18114214">
            <a:off x="4972199" y="1657689"/>
            <a:ext cx="12025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/>
              <a:t>ব্যাসার্ধ</a:t>
            </a:r>
            <a:endParaRPr lang="en-US" sz="4400" dirty="0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4212237" y="3810000"/>
            <a:ext cx="3280763" cy="1519004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573485" y="4589319"/>
            <a:ext cx="7473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/>
              <a:t>জ্যা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9259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/>
      <p:bldP spid="9" grpId="0"/>
      <p:bldP spid="11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0"/>
            <a:ext cx="5323114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95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4105" y="524656"/>
            <a:ext cx="95937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</a:rPr>
              <a:t>বৃত্তঃ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নির্দিষ্ট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কোনো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বিন্দু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কে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কেন্দ্র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করে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সর্বদা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সমান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দূরত্ব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বজায়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রেখে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যে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বক্ররেখা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ঘুরে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আসে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তাকে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বৃত্ত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বলে</a:t>
            </a:r>
            <a:r>
              <a:rPr lang="en-US" sz="6000" dirty="0">
                <a:solidFill>
                  <a:srgbClr val="FF0000"/>
                </a:solidFill>
              </a:rPr>
              <a:t>।</a:t>
            </a:r>
            <a:r>
              <a:rPr lang="en-US" sz="6000" dirty="0" smtClean="0">
                <a:solidFill>
                  <a:srgbClr val="FF0000"/>
                </a:solidFill>
              </a:rPr>
              <a:t>  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58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4663" y="1267097"/>
            <a:ext cx="1004533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পরিধিঃ</a:t>
            </a:r>
            <a:r>
              <a:rPr lang="en-US" sz="6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6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6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6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6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r>
              <a:rPr lang="en-US" sz="6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6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পরিসীমা</a:t>
            </a:r>
            <a:r>
              <a:rPr lang="en-US" sz="6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6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6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12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232</TotalTime>
  <Words>213</Words>
  <Application>Microsoft Office PowerPoint</Application>
  <PresentationFormat>Widescreen</PresentationFormat>
  <Paragraphs>48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Aharoni</vt:lpstr>
      <vt:lpstr>Arial</vt:lpstr>
      <vt:lpstr>Cambria Math</vt:lpstr>
      <vt:lpstr>Garamond</vt:lpstr>
      <vt:lpstr>NikoshBAN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uitrce</dc:creator>
  <cp:lastModifiedBy>uitrce</cp:lastModifiedBy>
  <cp:revision>29</cp:revision>
  <dcterms:created xsi:type="dcterms:W3CDTF">2020-11-24T08:34:11Z</dcterms:created>
  <dcterms:modified xsi:type="dcterms:W3CDTF">2020-11-25T08:34:39Z</dcterms:modified>
</cp:coreProperties>
</file>