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 id="2147483720" r:id="rId3"/>
    <p:sldMasterId id="2147483761" r:id="rId4"/>
    <p:sldMasterId id="2147483790" r:id="rId5"/>
    <p:sldMasterId id="2147483814" r:id="rId6"/>
    <p:sldMasterId id="2147483826" r:id="rId7"/>
  </p:sldMasterIdLst>
  <p:sldIdLst>
    <p:sldId id="256" r:id="rId8"/>
    <p:sldId id="257" r:id="rId9"/>
    <p:sldId id="258" r:id="rId10"/>
    <p:sldId id="259" r:id="rId11"/>
    <p:sldId id="260" r:id="rId12"/>
    <p:sldId id="261" r:id="rId13"/>
    <p:sldId id="269" r:id="rId14"/>
    <p:sldId id="268" r:id="rId15"/>
    <p:sldId id="264" r:id="rId16"/>
    <p:sldId id="265" r:id="rId17"/>
    <p:sldId id="266"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2"/>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CCFF66"/>
    <a:srgbClr val="33CCFF"/>
    <a:srgbClr val="4ADE46"/>
    <a:srgbClr val="FF00FF"/>
    <a:srgbClr val="FFFFCC"/>
    <a:srgbClr val="0099CC"/>
    <a:srgbClr val="8AFEED"/>
    <a:srgbClr val="FFA58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936"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24531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27255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79885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13146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3414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3272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0337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4347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17940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18988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586983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11/25/2020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11/25/2020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11/25/2020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11/25/2020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11/25/2020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11/25/2020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11/25/2020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11/25/2020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7420267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11/25/2020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11/25/2020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25000">
              <a:schemeClr val="accent4">
                <a:lumMod val="75000"/>
              </a:schemeClr>
            </a:gs>
            <a:gs pos="50000">
              <a:srgbClr val="CC00FF"/>
            </a:gs>
            <a:gs pos="75000">
              <a:srgbClr val="8AFEED"/>
            </a:gs>
            <a:gs pos="100000">
              <a:schemeClr val="accent1">
                <a:lumMod val="75000"/>
              </a:schemeClr>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2438400" y="1143000"/>
            <a:ext cx="4267200" cy="1323439"/>
          </a:xfrm>
          <a:prstGeom prst="rect">
            <a:avLst/>
          </a:prstGeom>
          <a:scene3d>
            <a:camera prst="orthographicFront"/>
            <a:lightRig rig="threePt" dir="t"/>
          </a:scene3d>
          <a:sp3d>
            <a:bevelT w="114300" prst="hardEdge"/>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8000" dirty="0" err="1" smtClean="0">
                <a:solidFill>
                  <a:srgbClr val="002060"/>
                </a:solidFill>
                <a:latin typeface="NikoshBAN" pitchFamily="2" charset="0"/>
                <a:cs typeface="NikoshBAN" pitchFamily="2" charset="0"/>
              </a:rPr>
              <a:t>স্বাগতম</a:t>
            </a:r>
            <a:endParaRPr lang="en-US" sz="8000" dirty="0">
              <a:solidFill>
                <a:srgbClr val="002060"/>
              </a:solidFill>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663189"/>
            <a:ext cx="4267200" cy="32804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000" accel="50000" decel="50000" autoRev="1" fill="hold">
                                          <p:stCondLst>
                                            <p:cond delay="0"/>
                                          </p:stCondLst>
                                        </p:cTn>
                                        <p:tgtEl>
                                          <p:spTgt spid="3">
                                            <p:txEl>
                                              <p:charRg st="4294967295" end="4294967295"/>
                                            </p:txEl>
                                          </p:spTgt>
                                        </p:tgtEl>
                                        <p:attrNameLst>
                                          <p:attrName>ppt_x</p:attrName>
                                          <p:attrName>ppt_y</p:attrName>
                                        </p:attrNameLst>
                                      </p:cBhvr>
                                    </p:animMotion>
                                    <p:animRot by="1500000">
                                      <p:cBhvr>
                                        <p:cTn id="7" dur="500" fill="hold">
                                          <p:stCondLst>
                                            <p:cond delay="0"/>
                                          </p:stCondLst>
                                        </p:cTn>
                                        <p:tgtEl>
                                          <p:spTgt spid="3">
                                            <p:txEl>
                                              <p:charRg st="4294967295" end="4294967295"/>
                                            </p:txEl>
                                          </p:spTgt>
                                        </p:tgtEl>
                                        <p:attrNameLst>
                                          <p:attrName>r</p:attrName>
                                        </p:attrNameLst>
                                      </p:cBhvr>
                                    </p:animRot>
                                    <p:animRot by="-1500000">
                                      <p:cBhvr>
                                        <p:cTn id="8" dur="500" fill="hold">
                                          <p:stCondLst>
                                            <p:cond delay="500"/>
                                          </p:stCondLst>
                                        </p:cTn>
                                        <p:tgtEl>
                                          <p:spTgt spid="3">
                                            <p:txEl>
                                              <p:charRg st="4294967295" end="4294967295"/>
                                            </p:txEl>
                                          </p:spTgt>
                                        </p:tgtEl>
                                        <p:attrNameLst>
                                          <p:attrName>r</p:attrName>
                                        </p:attrNameLst>
                                      </p:cBhvr>
                                    </p:animRot>
                                    <p:animRot by="-1500000">
                                      <p:cBhvr>
                                        <p:cTn id="9" dur="500" fill="hold">
                                          <p:stCondLst>
                                            <p:cond delay="1000"/>
                                          </p:stCondLst>
                                        </p:cTn>
                                        <p:tgtEl>
                                          <p:spTgt spid="3">
                                            <p:txEl>
                                              <p:charRg st="4294967295" end="4294967295"/>
                                            </p:txEl>
                                          </p:spTgt>
                                        </p:tgtEl>
                                        <p:attrNameLst>
                                          <p:attrName>r</p:attrName>
                                        </p:attrNameLst>
                                      </p:cBhvr>
                                    </p:animRot>
                                    <p:animRot by="1500000">
                                      <p:cBhvr>
                                        <p:cTn id="10" dur="500" fill="hold">
                                          <p:stCondLst>
                                            <p:cond delay="1500"/>
                                          </p:stCondLst>
                                        </p:cTn>
                                        <p:tgtEl>
                                          <p:spTgt spid="3">
                                            <p:txEl>
                                              <p:charRg st="4294967295" end="4294967295"/>
                                            </p:txEl>
                                          </p:spTgt>
                                        </p:tgtEl>
                                        <p:attrNameLst>
                                          <p:attrName>r</p:attrName>
                                        </p:attrNameLst>
                                      </p:cBhvr>
                                    </p:animRot>
                                  </p:childTnLst>
                                </p:cTn>
                              </p:par>
                            </p:childTnLst>
                          </p:cTn>
                        </p:par>
                        <p:par>
                          <p:cTn id="11" fill="hold">
                            <p:stCondLst>
                              <p:cond delay="3200"/>
                            </p:stCondLst>
                            <p:childTnLst>
                              <p:par>
                                <p:cTn id="12" presetID="45"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2438400" cy="10668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6700" dirty="0" err="1" smtClean="0">
                <a:solidFill>
                  <a:srgbClr val="FF0000"/>
                </a:solidFill>
                <a:latin typeface="NikoshBAN" pitchFamily="2" charset="0"/>
                <a:cs typeface="NikoshBAN" pitchFamily="2" charset="0"/>
              </a:rPr>
              <a:t>মূল্যায়ন</a:t>
            </a:r>
            <a:endParaRPr lang="en-US" dirty="0">
              <a:solidFill>
                <a:srgbClr val="FF0000"/>
              </a:solidFill>
            </a:endParaRPr>
          </a:p>
        </p:txBody>
      </p:sp>
      <p:sp>
        <p:nvSpPr>
          <p:cNvPr id="3" name="Content Placeholder 2"/>
          <p:cNvSpPr>
            <a:spLocks noGrp="1"/>
          </p:cNvSpPr>
          <p:nvPr>
            <p:ph idx="1"/>
          </p:nvPr>
        </p:nvSpPr>
        <p:spPr>
          <a:xfrm>
            <a:off x="1295400" y="2057400"/>
            <a:ext cx="6629400" cy="335280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scene3d>
            <a:camera prst="orthographicFront"/>
            <a:lightRig rig="threePt" dir="t"/>
          </a:scene3d>
          <a:sp3d>
            <a:bevelT/>
          </a:sp3d>
        </p:spPr>
        <p:txBody>
          <a:bodyPr>
            <a:normAutofit/>
          </a:bodyPr>
          <a:lstStyle/>
          <a:p>
            <a:pPr>
              <a:buNone/>
            </a:pPr>
            <a:r>
              <a:rPr lang="bn-BD" sz="4800" dirty="0" smtClean="0">
                <a:latin typeface="NikoshBAN" pitchFamily="2" charset="0"/>
                <a:cs typeface="NikoshBAN" pitchFamily="2" charset="0"/>
              </a:rPr>
              <a:t>১। </a:t>
            </a:r>
            <a:r>
              <a:rPr lang="en-US" sz="4800" dirty="0" err="1" smtClean="0">
                <a:latin typeface="NikoshBAN" pitchFamily="2" charset="0"/>
                <a:cs typeface="NikoshBAN" pitchFamily="2" charset="0"/>
              </a:rPr>
              <a:t>মৃৎক্ষার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ধাতু</a:t>
            </a:r>
            <a:r>
              <a:rPr lang="bn-BD" sz="4800" dirty="0" smtClean="0">
                <a:latin typeface="NikoshBAN" pitchFamily="2" charset="0"/>
                <a:cs typeface="NikoshBAN" pitchFamily="2" charset="0"/>
              </a:rPr>
              <a:t> কী?</a:t>
            </a:r>
          </a:p>
          <a:p>
            <a:pPr>
              <a:buNone/>
            </a:pPr>
            <a:r>
              <a:rPr lang="bn-BD" sz="4800" dirty="0" smtClean="0">
                <a:latin typeface="NikoshBAN" pitchFamily="2" charset="0"/>
                <a:cs typeface="NikoshBAN" pitchFamily="2" charset="0"/>
              </a:rPr>
              <a:t>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ক্ষার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ধাতুগুলোর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উৎস</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a:t>
            </a:r>
            <a:r>
              <a:rPr lang="en-US" sz="4800" dirty="0" smtClean="0">
                <a:latin typeface="NikoshBAN" pitchFamily="2" charset="0"/>
                <a:cs typeface="NikoshBAN" pitchFamily="2" charset="0"/>
              </a:rPr>
              <a:t>?</a:t>
            </a:r>
            <a:endParaRPr lang="bn-BD" sz="4800" dirty="0" smtClean="0">
              <a:latin typeface="NikoshBAN" pitchFamily="2" charset="0"/>
              <a:cs typeface="NikoshBAN" pitchFamily="2" charset="0"/>
            </a:endParaRPr>
          </a:p>
          <a:p>
            <a:pPr>
              <a:buNone/>
            </a:pPr>
            <a:r>
              <a:rPr lang="bn-BD" sz="4800" dirty="0" smtClean="0">
                <a:latin typeface="NikoshBAN" pitchFamily="2" charset="0"/>
                <a:cs typeface="NikoshBAN" pitchFamily="2" charset="0"/>
              </a:rPr>
              <a:t>৩।</a:t>
            </a:r>
            <a:r>
              <a:rPr lang="en-US" sz="4800" dirty="0" smtClean="0">
                <a:latin typeface="NikoshBAN" pitchFamily="2" charset="0"/>
                <a:cs typeface="NikoshBAN" pitchFamily="2" charset="0"/>
              </a:rPr>
              <a:t> s </a:t>
            </a:r>
            <a:r>
              <a:rPr lang="bn-BD" sz="4800" dirty="0" smtClean="0">
                <a:latin typeface="NikoshBAN" pitchFamily="2" charset="0"/>
                <a:cs typeface="NikoshBAN" pitchFamily="2" charset="0"/>
              </a:rPr>
              <a:t>ব্লক মৌল</a:t>
            </a:r>
            <a:r>
              <a:rPr lang="en-US" sz="4800" dirty="0" smtClean="0">
                <a:latin typeface="NikoshBAN" pitchFamily="2" charset="0"/>
                <a:cs typeface="NikoshBAN" pitchFamily="2" charset="0"/>
              </a:rPr>
              <a:t>  </a:t>
            </a:r>
            <a:r>
              <a:rPr lang="as-IN" sz="4800" dirty="0" smtClean="0">
                <a:latin typeface="NikoshBAN" pitchFamily="2" charset="0"/>
                <a:cs typeface="NikoshBAN" pitchFamily="2" charset="0"/>
              </a:rPr>
              <a:t>কী</a:t>
            </a:r>
            <a:r>
              <a:rPr lang="as-IN" sz="4800" dirty="0">
                <a:latin typeface="NikoshBAN" pitchFamily="2" charset="0"/>
                <a:cs typeface="NikoshBAN" pitchFamily="2" charset="0"/>
              </a:rPr>
              <a:t>?</a:t>
            </a:r>
            <a:endParaRPr lang="bn-BD" dirty="0">
              <a:latin typeface="NikoshBAN" pitchFamily="2" charset="0"/>
              <a:cs typeface="NikoshBAN"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500" accel="50000" decel="50000" autoRev="1" fill="hold">
                                          <p:stCondLst>
                                            <p:cond delay="0"/>
                                          </p:stCondLst>
                                        </p:cTn>
                                        <p:tgtEl>
                                          <p:spTgt spid="2">
                                            <p:txEl>
                                              <p:charRg st="4294967295" end="4294967295"/>
                                            </p:txEl>
                                          </p:spTgt>
                                        </p:tgtEl>
                                        <p:attrNameLst>
                                          <p:attrName>ppt_x</p:attrName>
                                          <p:attrName>ppt_y</p:attrName>
                                        </p:attrNameLst>
                                      </p:cBhvr>
                                    </p:animMotion>
                                    <p:animRot by="1500000">
                                      <p:cBhvr>
                                        <p:cTn id="7" dur="750" fill="hold">
                                          <p:stCondLst>
                                            <p:cond delay="0"/>
                                          </p:stCondLst>
                                        </p:cTn>
                                        <p:tgtEl>
                                          <p:spTgt spid="2">
                                            <p:txEl>
                                              <p:charRg st="4294967295" end="4294967295"/>
                                            </p:txEl>
                                          </p:spTgt>
                                        </p:tgtEl>
                                        <p:attrNameLst>
                                          <p:attrName>r</p:attrName>
                                        </p:attrNameLst>
                                      </p:cBhvr>
                                    </p:animRot>
                                    <p:animRot by="-1500000">
                                      <p:cBhvr>
                                        <p:cTn id="8" dur="750" fill="hold">
                                          <p:stCondLst>
                                            <p:cond delay="750"/>
                                          </p:stCondLst>
                                        </p:cTn>
                                        <p:tgtEl>
                                          <p:spTgt spid="2">
                                            <p:txEl>
                                              <p:charRg st="4294967295" end="4294967295"/>
                                            </p:txEl>
                                          </p:spTgt>
                                        </p:tgtEl>
                                        <p:attrNameLst>
                                          <p:attrName>r</p:attrName>
                                        </p:attrNameLst>
                                      </p:cBhvr>
                                    </p:animRot>
                                    <p:animRot by="-1500000">
                                      <p:cBhvr>
                                        <p:cTn id="9" dur="750" fill="hold">
                                          <p:stCondLst>
                                            <p:cond delay="1500"/>
                                          </p:stCondLst>
                                        </p:cTn>
                                        <p:tgtEl>
                                          <p:spTgt spid="2">
                                            <p:txEl>
                                              <p:charRg st="4294967295" end="4294967295"/>
                                            </p:txEl>
                                          </p:spTgt>
                                        </p:tgtEl>
                                        <p:attrNameLst>
                                          <p:attrName>r</p:attrName>
                                        </p:attrNameLst>
                                      </p:cBhvr>
                                    </p:animRot>
                                    <p:animRot by="1500000">
                                      <p:cBhvr>
                                        <p:cTn id="10" dur="750" fill="hold">
                                          <p:stCondLst>
                                            <p:cond delay="2250"/>
                                          </p:stCondLst>
                                        </p:cTn>
                                        <p:tgtEl>
                                          <p:spTgt spid="2">
                                            <p:txEl>
                                              <p:charRg st="4294967295" end="429496729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685800"/>
            <a:ext cx="2667000" cy="838200"/>
          </a:xfrm>
        </p:spPr>
        <p:style>
          <a:lnRef idx="0">
            <a:schemeClr val="accent6"/>
          </a:lnRef>
          <a:fillRef idx="3">
            <a:schemeClr val="accent6"/>
          </a:fillRef>
          <a:effectRef idx="3">
            <a:schemeClr val="accent6"/>
          </a:effectRef>
          <a:fontRef idx="minor">
            <a:schemeClr val="lt1"/>
          </a:fontRef>
        </p:style>
        <p:txBody>
          <a:bodyPr/>
          <a:lstStyle/>
          <a:p>
            <a:pPr algn="ctr"/>
            <a:r>
              <a:rPr lang="en-US" sz="4400" dirty="0" err="1" smtClean="0">
                <a:ln>
                  <a:solidFill>
                    <a:schemeClr val="tx1"/>
                  </a:solidFill>
                </a:ln>
                <a:solidFill>
                  <a:srgbClr val="FFFF00"/>
                </a:solidFill>
                <a:effectLst/>
                <a:latin typeface="NikoshBAN" pitchFamily="2" charset="0"/>
                <a:cs typeface="NikoshBAN" pitchFamily="2" charset="0"/>
              </a:rPr>
              <a:t>বাড়ির</a:t>
            </a:r>
            <a:r>
              <a:rPr lang="en-US" sz="4400" dirty="0" smtClean="0">
                <a:ln>
                  <a:solidFill>
                    <a:schemeClr val="tx1"/>
                  </a:solidFill>
                </a:ln>
                <a:solidFill>
                  <a:srgbClr val="FFFF00"/>
                </a:solidFill>
                <a:effectLst/>
                <a:latin typeface="NikoshBAN" pitchFamily="2" charset="0"/>
                <a:cs typeface="NikoshBAN" pitchFamily="2" charset="0"/>
              </a:rPr>
              <a:t> </a:t>
            </a:r>
            <a:r>
              <a:rPr lang="en-US" sz="4400" dirty="0" err="1" smtClean="0">
                <a:ln>
                  <a:solidFill>
                    <a:schemeClr val="tx1"/>
                  </a:solidFill>
                </a:ln>
                <a:solidFill>
                  <a:srgbClr val="FFFF00"/>
                </a:solidFill>
                <a:effectLst/>
                <a:latin typeface="NikoshBAN" pitchFamily="2" charset="0"/>
                <a:cs typeface="NikoshBAN" pitchFamily="2" charset="0"/>
              </a:rPr>
              <a:t>কাজ</a:t>
            </a:r>
            <a:endParaRPr lang="en-US" dirty="0">
              <a:ln>
                <a:solidFill>
                  <a:schemeClr val="tx1"/>
                </a:solidFill>
              </a:ln>
              <a:solidFill>
                <a:srgbClr val="FFFF00"/>
              </a:solidFill>
              <a:effectLst/>
            </a:endParaRPr>
          </a:p>
        </p:txBody>
      </p:sp>
      <p:sp>
        <p:nvSpPr>
          <p:cNvPr id="3" name="Content Placeholder 2"/>
          <p:cNvSpPr>
            <a:spLocks noGrp="1"/>
          </p:cNvSpPr>
          <p:nvPr>
            <p:ph idx="1"/>
          </p:nvPr>
        </p:nvSpPr>
        <p:spPr>
          <a:xfrm>
            <a:off x="381000" y="2133600"/>
            <a:ext cx="8229600" cy="1981200"/>
          </a:xfrm>
        </p:spPr>
        <p:txBody>
          <a:bodyPr>
            <a:normAutofit fontScale="92500"/>
          </a:bodyPr>
          <a:lstStyle/>
          <a:p>
            <a:pPr>
              <a:buNone/>
            </a:pPr>
            <a:r>
              <a:rPr lang="bn-BD" sz="4800" dirty="0" smtClean="0">
                <a:latin typeface="NikoshBAN" panose="02000000000000000000" pitchFamily="2" charset="0"/>
                <a:cs typeface="NikoshBAN" panose="02000000000000000000" pitchFamily="2" charset="0"/>
              </a:rPr>
              <a:t>ক্ষার ধাতু </a:t>
            </a:r>
            <a:r>
              <a:rPr lang="en-US" sz="4800" dirty="0" smtClean="0">
                <a:latin typeface="NikoshBAN" panose="02000000000000000000" pitchFamily="2" charset="0"/>
                <a:cs typeface="NikoshBAN" panose="02000000000000000000" pitchFamily="2" charset="0"/>
              </a:rPr>
              <a:t>ও </a:t>
            </a:r>
            <a:r>
              <a:rPr lang="en-US" sz="4800" dirty="0" err="1" smtClean="0">
                <a:latin typeface="NikoshBAN" panose="02000000000000000000" pitchFamily="2" charset="0"/>
                <a:cs typeface="NikoshBAN" panose="02000000000000000000" pitchFamily="2" charset="0"/>
              </a:rPr>
              <a:t>মৃৎক্ষার</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ধাতু</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সমূহের</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হ্যালোজেন</a:t>
            </a:r>
            <a:r>
              <a:rPr lang="en-US" sz="4800" dirty="0" smtClean="0">
                <a:latin typeface="NikoshBAN" panose="02000000000000000000" pitchFamily="2" charset="0"/>
                <a:cs typeface="NikoshBAN" panose="02000000000000000000" pitchFamily="2" charset="0"/>
              </a:rPr>
              <a:t> ও </a:t>
            </a:r>
            <a:r>
              <a:rPr lang="en-US" sz="4800" dirty="0" err="1" smtClean="0">
                <a:latin typeface="NikoshBAN" panose="02000000000000000000" pitchFamily="2" charset="0"/>
                <a:cs typeface="NikoshBAN" panose="02000000000000000000" pitchFamily="2" charset="0"/>
              </a:rPr>
              <a:t>অক্সিজেনের</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সহিত</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বিক্রিয়া</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বর্ণনা</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কর</a:t>
            </a:r>
            <a:r>
              <a:rPr lang="en-US" sz="4800" dirty="0" smtClean="0">
                <a:latin typeface="NikoshBAN" panose="02000000000000000000" pitchFamily="2" charset="0"/>
                <a:cs typeface="NikoshBAN" panose="02000000000000000000" pitchFamily="2" charset="0"/>
              </a:rPr>
              <a:t>।</a:t>
            </a:r>
            <a:endParaRPr lang="en-US" dirty="0">
              <a:latin typeface="NikoshBAN" pitchFamily="2" charset="0"/>
              <a:cs typeface="NikoshBAN"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1.66667E-6 -2.22222E-6 L 1.66667E-6 -0.07222 " pathEditMode="relative" rAng="0" ptsTypes="AA">
                                      <p:cBhvr>
                                        <p:cTn id="6" dur="1500" accel="50000" decel="50000" autoRev="1" fill="hold">
                                          <p:stCondLst>
                                            <p:cond delay="0"/>
                                          </p:stCondLst>
                                        </p:cTn>
                                        <p:tgtEl>
                                          <p:spTgt spid="3">
                                            <p:txEl>
                                              <p:pRg st="0" end="0"/>
                                            </p:txEl>
                                          </p:spTgt>
                                        </p:tgtEl>
                                        <p:attrNameLst>
                                          <p:attrName>ppt_x</p:attrName>
                                          <p:attrName>ppt_y</p:attrName>
                                        </p:attrNameLst>
                                      </p:cBhvr>
                                      <p:rCtr x="0" y="-3611"/>
                                    </p:animMotion>
                                    <p:animRot by="1500000">
                                      <p:cBhvr>
                                        <p:cTn id="7" dur="750" fill="hold">
                                          <p:stCondLst>
                                            <p:cond delay="0"/>
                                          </p:stCondLst>
                                        </p:cTn>
                                        <p:tgtEl>
                                          <p:spTgt spid="3">
                                            <p:txEl>
                                              <p:pRg st="0" end="0"/>
                                            </p:txEl>
                                          </p:spTgt>
                                        </p:tgtEl>
                                        <p:attrNameLst>
                                          <p:attrName>r</p:attrName>
                                        </p:attrNameLst>
                                      </p:cBhvr>
                                    </p:animRot>
                                    <p:animRot by="-1500000">
                                      <p:cBhvr>
                                        <p:cTn id="8" dur="750" fill="hold">
                                          <p:stCondLst>
                                            <p:cond delay="750"/>
                                          </p:stCondLst>
                                        </p:cTn>
                                        <p:tgtEl>
                                          <p:spTgt spid="3">
                                            <p:txEl>
                                              <p:pRg st="0" end="0"/>
                                            </p:txEl>
                                          </p:spTgt>
                                        </p:tgtEl>
                                        <p:attrNameLst>
                                          <p:attrName>r</p:attrName>
                                        </p:attrNameLst>
                                      </p:cBhvr>
                                    </p:animRot>
                                    <p:animRot by="-1500000">
                                      <p:cBhvr>
                                        <p:cTn id="9" dur="750" fill="hold">
                                          <p:stCondLst>
                                            <p:cond delay="1500"/>
                                          </p:stCondLst>
                                        </p:cTn>
                                        <p:tgtEl>
                                          <p:spTgt spid="3">
                                            <p:txEl>
                                              <p:pRg st="0" end="0"/>
                                            </p:txEl>
                                          </p:spTgt>
                                        </p:tgtEl>
                                        <p:attrNameLst>
                                          <p:attrName>r</p:attrName>
                                        </p:attrNameLst>
                                      </p:cBhvr>
                                    </p:animRot>
                                    <p:animRot by="1500000">
                                      <p:cBhvr>
                                        <p:cTn id="10" dur="750" fill="hold">
                                          <p:stCondLst>
                                            <p:cond delay="225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1981200" y="460248"/>
            <a:ext cx="5105400" cy="606552"/>
          </a:xfrm>
        </p:spPr>
        <p:style>
          <a:lnRef idx="1">
            <a:schemeClr val="accent2"/>
          </a:lnRef>
          <a:fillRef idx="2">
            <a:schemeClr val="accent2"/>
          </a:fillRef>
          <a:effectRef idx="1">
            <a:schemeClr val="accent2"/>
          </a:effectRef>
          <a:fontRef idx="minor">
            <a:schemeClr val="dk1"/>
          </a:fontRef>
        </p:style>
        <p:txBody>
          <a:bodyPr>
            <a:noAutofit/>
          </a:bodyPr>
          <a:lstStyle/>
          <a:p>
            <a:r>
              <a:rPr lang="en-US" sz="4000" dirty="0" err="1" smtClean="0">
                <a:solidFill>
                  <a:schemeClr val="tx1"/>
                </a:solidFill>
                <a:latin typeface="NikoshBAN" pitchFamily="2" charset="0"/>
                <a:cs typeface="NikoshBAN" pitchFamily="2" charset="0"/>
              </a:rPr>
              <a:t>সকলকে</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আন্তরিক</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ধন্যবাদ</a:t>
            </a:r>
            <a:endParaRPr lang="en-US" sz="4000" dirty="0">
              <a:solidFill>
                <a:schemeClr val="tx1"/>
              </a:solidFill>
              <a:latin typeface="NikoshBAN" pitchFamily="2" charset="0"/>
              <a:cs typeface="NikoshBAN" pitchFamily="2" charset="0"/>
            </a:endParaRPr>
          </a:p>
        </p:txBody>
      </p:sp>
      <p:pic>
        <p:nvPicPr>
          <p:cNvPr id="3" name="Content Placeholder 2"/>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19931" y="1828800"/>
            <a:ext cx="8001001" cy="3810000"/>
          </a:xfrm>
        </p:spPr>
      </p:pic>
    </p:spTree>
    <p:extLst>
      <p:ext uri="{BB962C8B-B14F-4D97-AF65-F5344CB8AC3E}">
        <p14:creationId xmlns:p14="http://schemas.microsoft.com/office/powerpoint/2010/main" val="35090400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500" accel="50000" decel="50000" autoRev="1" fill="hold">
                                          <p:stCondLst>
                                            <p:cond delay="0"/>
                                          </p:stCondLst>
                                        </p:cTn>
                                        <p:tgtEl>
                                          <p:spTgt spid="10">
                                            <p:txEl>
                                              <p:charRg st="4294967295" end="4294967295"/>
                                            </p:txEl>
                                          </p:spTgt>
                                        </p:tgtEl>
                                        <p:attrNameLst>
                                          <p:attrName>ppt_x</p:attrName>
                                          <p:attrName>ppt_y</p:attrName>
                                        </p:attrNameLst>
                                      </p:cBhvr>
                                    </p:animMotion>
                                    <p:animRot by="1500000">
                                      <p:cBhvr>
                                        <p:cTn id="7" dur="750" fill="hold">
                                          <p:stCondLst>
                                            <p:cond delay="0"/>
                                          </p:stCondLst>
                                        </p:cTn>
                                        <p:tgtEl>
                                          <p:spTgt spid="10">
                                            <p:txEl>
                                              <p:charRg st="4294967295" end="4294967295"/>
                                            </p:txEl>
                                          </p:spTgt>
                                        </p:tgtEl>
                                        <p:attrNameLst>
                                          <p:attrName>r</p:attrName>
                                        </p:attrNameLst>
                                      </p:cBhvr>
                                    </p:animRot>
                                    <p:animRot by="-1500000">
                                      <p:cBhvr>
                                        <p:cTn id="8" dur="750" fill="hold">
                                          <p:stCondLst>
                                            <p:cond delay="750"/>
                                          </p:stCondLst>
                                        </p:cTn>
                                        <p:tgtEl>
                                          <p:spTgt spid="10">
                                            <p:txEl>
                                              <p:charRg st="4294967295" end="4294967295"/>
                                            </p:txEl>
                                          </p:spTgt>
                                        </p:tgtEl>
                                        <p:attrNameLst>
                                          <p:attrName>r</p:attrName>
                                        </p:attrNameLst>
                                      </p:cBhvr>
                                    </p:animRot>
                                    <p:animRot by="-1500000">
                                      <p:cBhvr>
                                        <p:cTn id="9" dur="750" fill="hold">
                                          <p:stCondLst>
                                            <p:cond delay="1500"/>
                                          </p:stCondLst>
                                        </p:cTn>
                                        <p:tgtEl>
                                          <p:spTgt spid="10">
                                            <p:txEl>
                                              <p:charRg st="4294967295" end="4294967295"/>
                                            </p:txEl>
                                          </p:spTgt>
                                        </p:tgtEl>
                                        <p:attrNameLst>
                                          <p:attrName>r</p:attrName>
                                        </p:attrNameLst>
                                      </p:cBhvr>
                                    </p:animRot>
                                    <p:animRot by="1500000">
                                      <p:cBhvr>
                                        <p:cTn id="10" dur="750" fill="hold">
                                          <p:stCondLst>
                                            <p:cond delay="2250"/>
                                          </p:stCondLst>
                                        </p:cTn>
                                        <p:tgtEl>
                                          <p:spTgt spid="10">
                                            <p:txEl>
                                              <p:charRg st="4294967295" end="429496729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50000"/>
              </a:schemeClr>
            </a:gs>
            <a:gs pos="65000">
              <a:schemeClr val="tx2">
                <a:lumMod val="75000"/>
              </a:schemeClr>
            </a:gs>
            <a:gs pos="100000">
              <a:schemeClr val="accent6">
                <a:lumMod val="60000"/>
                <a:lumOff val="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384048"/>
            <a:ext cx="2743200" cy="758952"/>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en-US" sz="4400" dirty="0" err="1" smtClean="0">
                <a:solidFill>
                  <a:srgbClr val="FF0000"/>
                </a:solidFill>
                <a:latin typeface="NikoshBAN" panose="02000000000000000000" pitchFamily="2" charset="0"/>
                <a:cs typeface="NikoshBAN" panose="02000000000000000000" pitchFamily="2" charset="0"/>
              </a:rPr>
              <a:t>পরিচিতি</a:t>
            </a:r>
            <a:endParaRPr lang="en-US" dirty="0">
              <a:solidFill>
                <a:srgbClr val="FF0000"/>
              </a:solidFill>
              <a:latin typeface="NikoshBAN" panose="02000000000000000000" pitchFamily="2" charset="0"/>
              <a:cs typeface="NikoshBAN" panose="02000000000000000000" pitchFamily="2" charset="0"/>
            </a:endParaRPr>
          </a:p>
        </p:txBody>
      </p:sp>
      <p:sp>
        <p:nvSpPr>
          <p:cNvPr id="3" name="Content Placeholder 2"/>
          <p:cNvSpPr>
            <a:spLocks noGrp="1"/>
          </p:cNvSpPr>
          <p:nvPr>
            <p:ph sz="half" idx="1"/>
          </p:nvPr>
        </p:nvSpPr>
        <p:spPr>
          <a:xfrm>
            <a:off x="454152" y="1600200"/>
            <a:ext cx="3965448" cy="3810000"/>
          </a:xfrm>
          <a:noFill/>
          <a:effectLst>
            <a:outerShdw blurRad="50800" dist="38100" dir="5400000" algn="t" rotWithShape="0">
              <a:prstClr val="black">
                <a:alpha val="40000"/>
              </a:prstClr>
            </a:outerShdw>
          </a:effectLst>
        </p:spPr>
        <p:txBody>
          <a:bodyPr>
            <a:normAutofit lnSpcReduction="1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lnSpc>
                <a:spcPct val="150000"/>
              </a:lnSpc>
              <a:spcBef>
                <a:spcPts val="0"/>
              </a:spcBef>
              <a:buNone/>
            </a:pPr>
            <a:r>
              <a:rPr lang="en-US" sz="4400" b="1" dirty="0" err="1" smtClean="0">
                <a:ln/>
                <a:solidFill>
                  <a:schemeClr val="accent3"/>
                </a:solidFill>
                <a:latin typeface="NikoshBAN" pitchFamily="2" charset="0"/>
                <a:cs typeface="NikoshBAN" pitchFamily="2" charset="0"/>
              </a:rPr>
              <a:t>মোঃ</a:t>
            </a:r>
            <a:r>
              <a:rPr lang="en-US" sz="4400" b="1" dirty="0" smtClean="0">
                <a:ln/>
                <a:solidFill>
                  <a:schemeClr val="accent3"/>
                </a:solidFill>
                <a:latin typeface="NikoshBAN" pitchFamily="2" charset="0"/>
                <a:cs typeface="NikoshBAN" pitchFamily="2" charset="0"/>
              </a:rPr>
              <a:t> </a:t>
            </a:r>
            <a:r>
              <a:rPr lang="en-US" sz="4400" b="1" dirty="0" err="1" smtClean="0">
                <a:ln/>
                <a:solidFill>
                  <a:schemeClr val="accent3"/>
                </a:solidFill>
                <a:latin typeface="NikoshBAN" pitchFamily="2" charset="0"/>
                <a:cs typeface="NikoshBAN" pitchFamily="2" charset="0"/>
              </a:rPr>
              <a:t>মনিরুল</a:t>
            </a:r>
            <a:r>
              <a:rPr lang="en-US" sz="4400" b="1" dirty="0" smtClean="0">
                <a:ln/>
                <a:solidFill>
                  <a:schemeClr val="accent3"/>
                </a:solidFill>
                <a:latin typeface="NikoshBAN" pitchFamily="2" charset="0"/>
                <a:cs typeface="NikoshBAN" pitchFamily="2" charset="0"/>
              </a:rPr>
              <a:t> </a:t>
            </a:r>
            <a:r>
              <a:rPr lang="en-US" sz="4400" b="1" dirty="0" err="1" smtClean="0">
                <a:ln/>
                <a:solidFill>
                  <a:schemeClr val="accent3"/>
                </a:solidFill>
                <a:latin typeface="NikoshBAN" pitchFamily="2" charset="0"/>
                <a:cs typeface="NikoshBAN" pitchFamily="2" charset="0"/>
              </a:rPr>
              <a:t>ইসলাম</a:t>
            </a:r>
            <a:endParaRPr lang="en-US" sz="4400" b="1" dirty="0" smtClean="0">
              <a:ln/>
              <a:solidFill>
                <a:schemeClr val="accent3"/>
              </a:solidFill>
              <a:latin typeface="NikoshBAN" pitchFamily="2" charset="0"/>
              <a:cs typeface="NikoshBAN" pitchFamily="2" charset="0"/>
            </a:endParaRPr>
          </a:p>
          <a:p>
            <a:pPr algn="ctr">
              <a:lnSpc>
                <a:spcPct val="150000"/>
              </a:lnSpc>
              <a:spcBef>
                <a:spcPts val="0"/>
              </a:spcBef>
              <a:buNone/>
            </a:pPr>
            <a:r>
              <a:rPr lang="en-US" sz="4000" b="1" dirty="0" err="1" smtClean="0">
                <a:ln/>
                <a:solidFill>
                  <a:schemeClr val="accent3"/>
                </a:solidFill>
                <a:latin typeface="NikoshBAN" pitchFamily="2" charset="0"/>
                <a:cs typeface="NikoshBAN" pitchFamily="2" charset="0"/>
              </a:rPr>
              <a:t>প্রভাষক</a:t>
            </a:r>
            <a:r>
              <a:rPr lang="en-US" sz="4000" b="1" dirty="0" smtClean="0">
                <a:ln/>
                <a:solidFill>
                  <a:schemeClr val="accent3"/>
                </a:solidFill>
                <a:latin typeface="NikoshBAN" pitchFamily="2" charset="0"/>
                <a:cs typeface="NikoshBAN" pitchFamily="2" charset="0"/>
              </a:rPr>
              <a:t>(</a:t>
            </a:r>
            <a:r>
              <a:rPr lang="en-US" sz="4000" b="1" dirty="0" err="1" smtClean="0">
                <a:ln/>
                <a:solidFill>
                  <a:schemeClr val="accent3"/>
                </a:solidFill>
                <a:latin typeface="NikoshBAN" pitchFamily="2" charset="0"/>
                <a:cs typeface="NikoshBAN" pitchFamily="2" charset="0"/>
              </a:rPr>
              <a:t>রসায়ন</a:t>
            </a:r>
            <a:r>
              <a:rPr lang="en-US" sz="4000" b="1" dirty="0" smtClean="0">
                <a:ln/>
                <a:solidFill>
                  <a:schemeClr val="accent3"/>
                </a:solidFill>
                <a:latin typeface="NikoshBAN" pitchFamily="2" charset="0"/>
                <a:cs typeface="NikoshBAN" pitchFamily="2" charset="0"/>
              </a:rPr>
              <a:t>)</a:t>
            </a:r>
          </a:p>
          <a:p>
            <a:pPr algn="ctr">
              <a:lnSpc>
                <a:spcPct val="150000"/>
              </a:lnSpc>
              <a:spcBef>
                <a:spcPts val="0"/>
              </a:spcBef>
              <a:buNone/>
            </a:pPr>
            <a:r>
              <a:rPr lang="en-US" sz="2800" b="1" dirty="0" err="1" smtClean="0">
                <a:ln/>
                <a:solidFill>
                  <a:schemeClr val="accent3"/>
                </a:solidFill>
                <a:latin typeface="NikoshBAN" pitchFamily="2" charset="0"/>
                <a:cs typeface="NikoshBAN" pitchFamily="2" charset="0"/>
              </a:rPr>
              <a:t>সৈয়দ</a:t>
            </a:r>
            <a:r>
              <a:rPr lang="en-US" sz="2800" b="1" dirty="0" smtClean="0">
                <a:ln/>
                <a:solidFill>
                  <a:schemeClr val="accent3"/>
                </a:solidFill>
                <a:latin typeface="NikoshBAN" pitchFamily="2" charset="0"/>
                <a:cs typeface="NikoshBAN" pitchFamily="2" charset="0"/>
              </a:rPr>
              <a:t> </a:t>
            </a:r>
            <a:r>
              <a:rPr lang="en-US" sz="2800" b="1" dirty="0" err="1" smtClean="0">
                <a:ln/>
                <a:solidFill>
                  <a:schemeClr val="accent3"/>
                </a:solidFill>
                <a:latin typeface="NikoshBAN" pitchFamily="2" charset="0"/>
                <a:cs typeface="NikoshBAN" pitchFamily="2" charset="0"/>
              </a:rPr>
              <a:t>আফছার</a:t>
            </a:r>
            <a:r>
              <a:rPr lang="en-US" sz="2800" b="1" dirty="0" smtClean="0">
                <a:ln/>
                <a:solidFill>
                  <a:schemeClr val="accent3"/>
                </a:solidFill>
                <a:latin typeface="NikoshBAN" pitchFamily="2" charset="0"/>
                <a:cs typeface="NikoshBAN" pitchFamily="2" charset="0"/>
              </a:rPr>
              <a:t> </a:t>
            </a:r>
            <a:r>
              <a:rPr lang="en-US" sz="2800" b="1" dirty="0" err="1" smtClean="0">
                <a:ln/>
                <a:solidFill>
                  <a:schemeClr val="accent3"/>
                </a:solidFill>
                <a:latin typeface="NikoshBAN" pitchFamily="2" charset="0"/>
                <a:cs typeface="NikoshBAN" pitchFamily="2" charset="0"/>
              </a:rPr>
              <a:t>আলী</a:t>
            </a:r>
            <a:r>
              <a:rPr lang="en-US" sz="2800" b="1" dirty="0" smtClean="0">
                <a:ln/>
                <a:solidFill>
                  <a:schemeClr val="accent3"/>
                </a:solidFill>
                <a:latin typeface="NikoshBAN" pitchFamily="2" charset="0"/>
                <a:cs typeface="NikoshBAN" pitchFamily="2" charset="0"/>
              </a:rPr>
              <a:t> </a:t>
            </a:r>
            <a:r>
              <a:rPr lang="en-US" sz="2800" b="1" dirty="0" err="1" smtClean="0">
                <a:ln/>
                <a:solidFill>
                  <a:schemeClr val="accent3"/>
                </a:solidFill>
                <a:latin typeface="NikoshBAN" pitchFamily="2" charset="0"/>
                <a:cs typeface="NikoshBAN" pitchFamily="2" charset="0"/>
              </a:rPr>
              <a:t>ডিগ্রি</a:t>
            </a:r>
            <a:r>
              <a:rPr lang="en-US" sz="2800" b="1" dirty="0" smtClean="0">
                <a:ln/>
                <a:solidFill>
                  <a:schemeClr val="accent3"/>
                </a:solidFill>
                <a:latin typeface="NikoshBAN" pitchFamily="2" charset="0"/>
                <a:cs typeface="NikoshBAN" pitchFamily="2" charset="0"/>
              </a:rPr>
              <a:t> </a:t>
            </a:r>
            <a:r>
              <a:rPr lang="en-US" sz="2800" b="1" dirty="0" err="1" smtClean="0">
                <a:ln/>
                <a:solidFill>
                  <a:schemeClr val="accent3"/>
                </a:solidFill>
                <a:latin typeface="NikoshBAN" pitchFamily="2" charset="0"/>
                <a:cs typeface="NikoshBAN" pitchFamily="2" charset="0"/>
              </a:rPr>
              <a:t>কলেজ</a:t>
            </a:r>
            <a:endParaRPr lang="en-US" sz="3000" b="1" dirty="0" smtClean="0">
              <a:ln/>
              <a:solidFill>
                <a:schemeClr val="accent3"/>
              </a:solidFill>
              <a:latin typeface="NikoshBAN" pitchFamily="2" charset="0"/>
              <a:cs typeface="NikoshBAN" pitchFamily="2" charset="0"/>
            </a:endParaRPr>
          </a:p>
          <a:p>
            <a:pPr algn="ctr">
              <a:lnSpc>
                <a:spcPct val="150000"/>
              </a:lnSpc>
              <a:spcBef>
                <a:spcPts val="0"/>
              </a:spcBef>
              <a:buNone/>
            </a:pPr>
            <a:r>
              <a:rPr lang="en-US" sz="3000" b="1" dirty="0" err="1" smtClean="0">
                <a:ln/>
                <a:solidFill>
                  <a:schemeClr val="accent3"/>
                </a:solidFill>
                <a:latin typeface="NikoshBAN" pitchFamily="2" charset="0"/>
                <a:cs typeface="NikoshBAN" pitchFamily="2" charset="0"/>
              </a:rPr>
              <a:t>মহেশপুর</a:t>
            </a:r>
            <a:r>
              <a:rPr lang="en-US" sz="3000" b="1" dirty="0" smtClean="0">
                <a:ln/>
                <a:solidFill>
                  <a:schemeClr val="accent3"/>
                </a:solidFill>
                <a:latin typeface="NikoshBAN" pitchFamily="2" charset="0"/>
                <a:cs typeface="NikoshBAN" pitchFamily="2" charset="0"/>
              </a:rPr>
              <a:t>, </a:t>
            </a:r>
            <a:r>
              <a:rPr lang="en-US" sz="3000" b="1" dirty="0" err="1" smtClean="0">
                <a:ln/>
                <a:solidFill>
                  <a:schemeClr val="accent3"/>
                </a:solidFill>
                <a:latin typeface="NikoshBAN" pitchFamily="2" charset="0"/>
                <a:cs typeface="NikoshBAN" pitchFamily="2" charset="0"/>
              </a:rPr>
              <a:t>বাকেরগঞ্জ</a:t>
            </a:r>
            <a:r>
              <a:rPr lang="en-US" sz="3000" b="1" dirty="0" smtClean="0">
                <a:ln/>
                <a:solidFill>
                  <a:schemeClr val="accent3"/>
                </a:solidFill>
                <a:latin typeface="NikoshBAN" pitchFamily="2" charset="0"/>
                <a:cs typeface="NikoshBAN" pitchFamily="2" charset="0"/>
              </a:rPr>
              <a:t>, </a:t>
            </a:r>
            <a:r>
              <a:rPr lang="en-US" sz="3000" b="1" dirty="0" err="1" smtClean="0">
                <a:ln/>
                <a:solidFill>
                  <a:schemeClr val="accent3"/>
                </a:solidFill>
                <a:latin typeface="NikoshBAN" pitchFamily="2" charset="0"/>
                <a:cs typeface="NikoshBAN" pitchFamily="2" charset="0"/>
              </a:rPr>
              <a:t>বরিশাল</a:t>
            </a:r>
            <a:endParaRPr lang="en-US" sz="3000" b="1" dirty="0" smtClean="0">
              <a:ln/>
              <a:solidFill>
                <a:schemeClr val="accent3"/>
              </a:solidFill>
              <a:latin typeface="NikoshBAN" pitchFamily="2" charset="0"/>
              <a:cs typeface="NikoshBAN" pitchFamily="2" charset="0"/>
            </a:endParaRPr>
          </a:p>
          <a:p>
            <a:pPr algn="ctr">
              <a:lnSpc>
                <a:spcPct val="150000"/>
              </a:lnSpc>
              <a:spcBef>
                <a:spcPts val="0"/>
              </a:spcBef>
              <a:buNone/>
            </a:pPr>
            <a:r>
              <a:rPr lang="en-US" sz="3000" b="1" dirty="0" err="1" smtClean="0">
                <a:ln/>
                <a:solidFill>
                  <a:schemeClr val="accent3"/>
                </a:solidFill>
                <a:latin typeface="NikoshBAN" pitchFamily="2" charset="0"/>
                <a:cs typeface="NikoshBAN" pitchFamily="2" charset="0"/>
              </a:rPr>
              <a:t>মোবাইলঃ</a:t>
            </a:r>
            <a:r>
              <a:rPr lang="en-US" sz="3000" b="1" dirty="0" smtClean="0">
                <a:ln/>
                <a:solidFill>
                  <a:schemeClr val="accent3"/>
                </a:solidFill>
                <a:latin typeface="NikoshBAN" pitchFamily="2" charset="0"/>
                <a:cs typeface="NikoshBAN" pitchFamily="2" charset="0"/>
              </a:rPr>
              <a:t> 01720574751</a:t>
            </a:r>
          </a:p>
          <a:p>
            <a:pPr algn="ctr">
              <a:spcBef>
                <a:spcPts val="0"/>
              </a:spcBef>
              <a:buNone/>
            </a:pPr>
            <a:endParaRPr lang="en-US" sz="3600" b="1" dirty="0">
              <a:ln/>
              <a:solidFill>
                <a:schemeClr val="accent3"/>
              </a:solidFill>
              <a:latin typeface="NikoshBAN" pitchFamily="2" charset="0"/>
              <a:cs typeface="NikoshBAN" pitchFamily="2" charset="0"/>
            </a:endParaRP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106785" y="1600200"/>
            <a:ext cx="3121429" cy="3645131"/>
          </a:xfrm>
          <a:prstGeom prst="ellipse">
            <a:avLst/>
          </a:prstGeom>
          <a:ln>
            <a:noFill/>
          </a:ln>
          <a:effectLst>
            <a:outerShdw blurRad="50800" dist="38100" dir="2700000" algn="tl" rotWithShape="0">
              <a:prstClr val="black">
                <a:alpha val="40000"/>
              </a:prstClr>
            </a:outerShdw>
            <a:softEdge rad="112500"/>
          </a:effec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000" accel="50000" decel="50000" autoRev="1" fill="hold">
                                          <p:stCondLst>
                                            <p:cond delay="0"/>
                                          </p:stCondLst>
                                        </p:cTn>
                                        <p:tgtEl>
                                          <p:spTgt spid="2">
                                            <p:txEl>
                                              <p:charRg st="4294967295" end="4294967295"/>
                                            </p:txEl>
                                          </p:spTgt>
                                        </p:tgtEl>
                                        <p:attrNameLst>
                                          <p:attrName>ppt_x</p:attrName>
                                          <p:attrName>ppt_y</p:attrName>
                                        </p:attrNameLst>
                                      </p:cBhvr>
                                    </p:animMotion>
                                    <p:animRot by="1500000">
                                      <p:cBhvr>
                                        <p:cTn id="7" dur="500" fill="hold">
                                          <p:stCondLst>
                                            <p:cond delay="0"/>
                                          </p:stCondLst>
                                        </p:cTn>
                                        <p:tgtEl>
                                          <p:spTgt spid="2">
                                            <p:txEl>
                                              <p:charRg st="4294967295" end="4294967295"/>
                                            </p:txEl>
                                          </p:spTgt>
                                        </p:tgtEl>
                                        <p:attrNameLst>
                                          <p:attrName>r</p:attrName>
                                        </p:attrNameLst>
                                      </p:cBhvr>
                                    </p:animRot>
                                    <p:animRot by="-1500000">
                                      <p:cBhvr>
                                        <p:cTn id="8" dur="500" fill="hold">
                                          <p:stCondLst>
                                            <p:cond delay="500"/>
                                          </p:stCondLst>
                                        </p:cTn>
                                        <p:tgtEl>
                                          <p:spTgt spid="2">
                                            <p:txEl>
                                              <p:charRg st="4294967295" end="4294967295"/>
                                            </p:txEl>
                                          </p:spTgt>
                                        </p:tgtEl>
                                        <p:attrNameLst>
                                          <p:attrName>r</p:attrName>
                                        </p:attrNameLst>
                                      </p:cBhvr>
                                    </p:animRot>
                                    <p:animRot by="-1500000">
                                      <p:cBhvr>
                                        <p:cTn id="9" dur="500" fill="hold">
                                          <p:stCondLst>
                                            <p:cond delay="1000"/>
                                          </p:stCondLst>
                                        </p:cTn>
                                        <p:tgtEl>
                                          <p:spTgt spid="2">
                                            <p:txEl>
                                              <p:charRg st="4294967295" end="4294967295"/>
                                            </p:txEl>
                                          </p:spTgt>
                                        </p:tgtEl>
                                        <p:attrNameLst>
                                          <p:attrName>r</p:attrName>
                                        </p:attrNameLst>
                                      </p:cBhvr>
                                    </p:animRot>
                                    <p:animRot by="1500000">
                                      <p:cBhvr>
                                        <p:cTn id="10" dur="500" fill="hold">
                                          <p:stCondLst>
                                            <p:cond delay="1500"/>
                                          </p:stCondLst>
                                        </p:cTn>
                                        <p:tgtEl>
                                          <p:spTgt spid="2">
                                            <p:txEl>
                                              <p:charRg st="4294967295" end="4294967295"/>
                                            </p:txEl>
                                          </p:spTgt>
                                        </p:tgtEl>
                                        <p:attrNameLst>
                                          <p:attrName>r</p:attrName>
                                        </p:attrNameLst>
                                      </p:cBhvr>
                                    </p:animRot>
                                  </p:childTnLst>
                                </p:cTn>
                              </p:par>
                            </p:childTnLst>
                          </p:cTn>
                        </p:par>
                        <p:par>
                          <p:cTn id="11" fill="hold">
                            <p:stCondLst>
                              <p:cond delay="3200"/>
                            </p:stCondLst>
                            <p:childTnLst>
                              <p:par>
                                <p:cTn id="12" presetID="22" presetClass="entr" presetSubtype="4"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2000"/>
                                        <p:tgtEl>
                                          <p:spTgt spid="5"/>
                                        </p:tgtEl>
                                      </p:cBhvr>
                                    </p:animEffect>
                                  </p:childTnLst>
                                </p:cTn>
                              </p:par>
                            </p:childTnLst>
                          </p:cTn>
                        </p:par>
                        <p:par>
                          <p:cTn id="15" fill="hold">
                            <p:stCondLst>
                              <p:cond delay="5200"/>
                            </p:stCondLst>
                            <p:childTnLst>
                              <p:par>
                                <p:cTn id="16" presetID="2" presetClass="entr" presetSubtype="4" fill="hold"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0" fill="hold">
                            <p:stCondLst>
                              <p:cond delay="7200"/>
                            </p:stCondLst>
                            <p:childTnLst>
                              <p:par>
                                <p:cTn id="21" presetID="2" presetClass="entr" presetSubtype="4"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5" fill="hold">
                            <p:stCondLst>
                              <p:cond delay="9200"/>
                            </p:stCondLst>
                            <p:childTnLst>
                              <p:par>
                                <p:cTn id="26" presetID="2" presetClass="entr" presetSubtype="4"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1200"/>
                            </p:stCondLst>
                            <p:childTnLst>
                              <p:par>
                                <p:cTn id="31" presetID="2" presetClass="entr" presetSubtype="4" fill="hold"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5" fill="hold">
                            <p:stCondLst>
                              <p:cond delay="13200"/>
                            </p:stCondLst>
                            <p:childTnLst>
                              <p:par>
                                <p:cTn id="36" presetID="2" presetClass="entr" presetSubtype="4" fill="hold"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53000">
              <a:schemeClr val="accent5">
                <a:lumMod val="0"/>
                <a:lumOff val="100000"/>
              </a:schemeClr>
            </a:gs>
            <a:gs pos="100000">
              <a:schemeClr val="accent5">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43200" y="688848"/>
            <a:ext cx="3124200" cy="758952"/>
          </a:xfrm>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4900" dirty="0" err="1" smtClean="0">
                <a:solidFill>
                  <a:schemeClr val="tx1">
                    <a:lumMod val="95000"/>
                    <a:lumOff val="5000"/>
                  </a:schemeClr>
                </a:solidFill>
                <a:latin typeface="NikoshBAN" pitchFamily="2" charset="0"/>
                <a:cs typeface="NikoshBAN" pitchFamily="2" charset="0"/>
              </a:rPr>
              <a:t>পাঠ</a:t>
            </a:r>
            <a:r>
              <a:rPr lang="en-US" sz="4900" dirty="0" smtClean="0">
                <a:solidFill>
                  <a:schemeClr val="tx1">
                    <a:lumMod val="95000"/>
                    <a:lumOff val="5000"/>
                  </a:schemeClr>
                </a:solidFill>
                <a:latin typeface="NikoshBAN" pitchFamily="2" charset="0"/>
                <a:cs typeface="NikoshBAN" pitchFamily="2" charset="0"/>
              </a:rPr>
              <a:t> </a:t>
            </a:r>
            <a:r>
              <a:rPr lang="en-US" sz="4900" dirty="0" err="1" smtClean="0">
                <a:solidFill>
                  <a:schemeClr val="tx1">
                    <a:lumMod val="95000"/>
                    <a:lumOff val="5000"/>
                  </a:schemeClr>
                </a:solidFill>
                <a:latin typeface="NikoshBAN" pitchFamily="2" charset="0"/>
                <a:cs typeface="NikoshBAN" pitchFamily="2" charset="0"/>
              </a:rPr>
              <a:t>পরিচিতি</a:t>
            </a:r>
            <a:endParaRPr lang="en-US" dirty="0">
              <a:solidFill>
                <a:schemeClr val="tx1">
                  <a:lumMod val="95000"/>
                  <a:lumOff val="5000"/>
                </a:schemeClr>
              </a:solidFill>
              <a:latin typeface="NikoshBAN" pitchFamily="2" charset="0"/>
              <a:cs typeface="NikoshBAN" pitchFamily="2" charset="0"/>
            </a:endParaRPr>
          </a:p>
        </p:txBody>
      </p:sp>
      <p:sp>
        <p:nvSpPr>
          <p:cNvPr id="3" name="Content Placeholder 2"/>
          <p:cNvSpPr>
            <a:spLocks noGrp="1"/>
          </p:cNvSpPr>
          <p:nvPr>
            <p:ph idx="1"/>
          </p:nvPr>
        </p:nvSpPr>
        <p:spPr/>
        <p:txBody>
          <a:bodyPr>
            <a:normAutofit/>
          </a:bodyPr>
          <a:lstStyle/>
          <a:p>
            <a:pPr algn="ctr">
              <a:lnSpc>
                <a:spcPct val="130000"/>
              </a:lnSpc>
              <a:spcBef>
                <a:spcPts val="0"/>
              </a:spcBef>
              <a:buNone/>
            </a:pPr>
            <a:r>
              <a:rPr lang="en-US" sz="4200" dirty="0" err="1" smtClean="0">
                <a:latin typeface="NikoshBAN" pitchFamily="2" charset="0"/>
                <a:cs typeface="NikoshBAN" pitchFamily="2" charset="0"/>
              </a:rPr>
              <a:t>একাদশ</a:t>
            </a:r>
            <a:r>
              <a:rPr lang="en-US" sz="4200" dirty="0" smtClean="0">
                <a:latin typeface="NikoshBAN" pitchFamily="2" charset="0"/>
                <a:cs typeface="NikoshBAN" pitchFamily="2" charset="0"/>
              </a:rPr>
              <a:t> </a:t>
            </a:r>
            <a:r>
              <a:rPr lang="en-US" sz="4200" dirty="0" err="1" smtClean="0">
                <a:latin typeface="NikoshBAN" pitchFamily="2" charset="0"/>
                <a:cs typeface="NikoshBAN" pitchFamily="2" charset="0"/>
              </a:rPr>
              <a:t>শ্রেণি</a:t>
            </a:r>
            <a:r>
              <a:rPr lang="en-US" sz="4200" dirty="0" smtClean="0">
                <a:latin typeface="NikoshBAN" pitchFamily="2" charset="0"/>
                <a:cs typeface="NikoshBAN" pitchFamily="2" charset="0"/>
              </a:rPr>
              <a:t> </a:t>
            </a:r>
          </a:p>
          <a:p>
            <a:pPr algn="ctr">
              <a:lnSpc>
                <a:spcPct val="130000"/>
              </a:lnSpc>
              <a:spcBef>
                <a:spcPts val="0"/>
              </a:spcBef>
              <a:buNone/>
            </a:pPr>
            <a:r>
              <a:rPr lang="en-US" sz="4200" dirty="0" err="1" smtClean="0">
                <a:latin typeface="NikoshBAN" pitchFamily="2" charset="0"/>
                <a:cs typeface="NikoshBAN" pitchFamily="2" charset="0"/>
              </a:rPr>
              <a:t>রসায়ন</a:t>
            </a:r>
            <a:r>
              <a:rPr lang="en-US" sz="4200" dirty="0" smtClean="0">
                <a:latin typeface="NikoshBAN" pitchFamily="2" charset="0"/>
                <a:cs typeface="NikoshBAN" pitchFamily="2" charset="0"/>
              </a:rPr>
              <a:t> </a:t>
            </a:r>
            <a:r>
              <a:rPr lang="en-US" sz="4200" dirty="0" err="1" smtClean="0">
                <a:latin typeface="NikoshBAN" pitchFamily="2" charset="0"/>
                <a:cs typeface="NikoshBAN" pitchFamily="2" charset="0"/>
              </a:rPr>
              <a:t>প্রথমপত্র</a:t>
            </a:r>
            <a:endParaRPr lang="en-US" sz="4200" dirty="0" smtClean="0">
              <a:latin typeface="NikoshBAN" pitchFamily="2" charset="0"/>
              <a:cs typeface="NikoshBAN" pitchFamily="2" charset="0"/>
            </a:endParaRPr>
          </a:p>
          <a:p>
            <a:pPr algn="ctr">
              <a:lnSpc>
                <a:spcPct val="130000"/>
              </a:lnSpc>
              <a:spcBef>
                <a:spcPts val="0"/>
              </a:spcBef>
              <a:buNone/>
            </a:pPr>
            <a:r>
              <a:rPr lang="en-US" sz="4200" dirty="0" err="1" smtClean="0">
                <a:latin typeface="NikoshBAN" pitchFamily="2" charset="0"/>
                <a:cs typeface="NikoshBAN" pitchFamily="2" charset="0"/>
              </a:rPr>
              <a:t>তৃতীয়</a:t>
            </a:r>
            <a:r>
              <a:rPr lang="en-US" sz="4200" dirty="0" smtClean="0">
                <a:latin typeface="NikoshBAN" pitchFamily="2" charset="0"/>
                <a:cs typeface="NikoshBAN" pitchFamily="2" charset="0"/>
              </a:rPr>
              <a:t> </a:t>
            </a:r>
            <a:r>
              <a:rPr lang="en-US" sz="4200" dirty="0" err="1" smtClean="0">
                <a:latin typeface="NikoshBAN" pitchFamily="2" charset="0"/>
                <a:cs typeface="NikoshBAN" pitchFamily="2" charset="0"/>
              </a:rPr>
              <a:t>অধ্যায়</a:t>
            </a:r>
            <a:endParaRPr lang="en-US" sz="4200" dirty="0" smtClean="0">
              <a:latin typeface="NikoshBAN" pitchFamily="2" charset="0"/>
              <a:cs typeface="NikoshBAN" pitchFamily="2" charset="0"/>
            </a:endParaRPr>
          </a:p>
          <a:p>
            <a:pPr algn="ctr">
              <a:lnSpc>
                <a:spcPct val="130000"/>
              </a:lnSpc>
              <a:spcBef>
                <a:spcPts val="0"/>
              </a:spcBef>
              <a:buNone/>
            </a:pPr>
            <a:r>
              <a:rPr lang="en-US" sz="4200" dirty="0" err="1" smtClean="0">
                <a:latin typeface="NikoshBAN" pitchFamily="2" charset="0"/>
                <a:cs typeface="NikoshBAN" pitchFamily="2" charset="0"/>
              </a:rPr>
              <a:t>মৌলের</a:t>
            </a:r>
            <a:r>
              <a:rPr lang="en-US" sz="4200" dirty="0" smtClean="0">
                <a:latin typeface="NikoshBAN" pitchFamily="2" charset="0"/>
                <a:cs typeface="NikoshBAN" pitchFamily="2" charset="0"/>
              </a:rPr>
              <a:t> </a:t>
            </a:r>
            <a:r>
              <a:rPr lang="en-US" sz="4200" dirty="0" err="1" smtClean="0">
                <a:latin typeface="NikoshBAN" pitchFamily="2" charset="0"/>
                <a:cs typeface="NikoshBAN" pitchFamily="2" charset="0"/>
              </a:rPr>
              <a:t>পর্যায়বৃত্ত</a:t>
            </a:r>
            <a:r>
              <a:rPr lang="en-US" sz="4200" dirty="0" smtClean="0">
                <a:latin typeface="NikoshBAN" pitchFamily="2" charset="0"/>
                <a:cs typeface="NikoshBAN" pitchFamily="2" charset="0"/>
              </a:rPr>
              <a:t> </a:t>
            </a:r>
            <a:r>
              <a:rPr lang="en-US" sz="4200" dirty="0" err="1" smtClean="0">
                <a:latin typeface="NikoshBAN" pitchFamily="2" charset="0"/>
                <a:cs typeface="NikoshBAN" pitchFamily="2" charset="0"/>
              </a:rPr>
              <a:t>ধর্ম</a:t>
            </a:r>
            <a:r>
              <a:rPr lang="en-US" sz="4200" dirty="0">
                <a:latin typeface="NikoshBAN" pitchFamily="2" charset="0"/>
                <a:cs typeface="NikoshBAN" pitchFamily="2" charset="0"/>
              </a:rPr>
              <a:t> </a:t>
            </a:r>
            <a:r>
              <a:rPr lang="bn-BD" sz="4200" dirty="0" smtClean="0">
                <a:latin typeface="NikoshBAN" pitchFamily="2" charset="0"/>
                <a:cs typeface="NikoshBAN" pitchFamily="2" charset="0"/>
              </a:rPr>
              <a:t>ও রাসায়নিক বন্ধন</a:t>
            </a:r>
          </a:p>
          <a:p>
            <a:pPr algn="ctr">
              <a:lnSpc>
                <a:spcPct val="130000"/>
              </a:lnSpc>
              <a:spcBef>
                <a:spcPts val="0"/>
              </a:spcBef>
              <a:buNone/>
            </a:pPr>
            <a:r>
              <a:rPr lang="en-US" sz="4200" dirty="0" smtClean="0">
                <a:latin typeface="NikoshBAN" pitchFamily="2" charset="0"/>
                <a:cs typeface="NikoshBAN" pitchFamily="2" charset="0"/>
              </a:rPr>
              <a:t>S </a:t>
            </a:r>
            <a:r>
              <a:rPr lang="bn-BD" sz="4200" dirty="0" smtClean="0">
                <a:latin typeface="NikoshBAN" pitchFamily="2" charset="0"/>
                <a:cs typeface="NikoshBAN" pitchFamily="2" charset="0"/>
              </a:rPr>
              <a:t>ব্লক মেৌল</a:t>
            </a:r>
            <a:endParaRPr lang="en-US" dirty="0">
              <a:latin typeface="NikoshBAN" pitchFamily="2" charset="0"/>
              <a:cs typeface="NikoshBAN"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charRg st="4294967295" end="4294967295"/>
                                            </p:txEl>
                                          </p:spTgt>
                                        </p:tgtEl>
                                        <p:attrNameLst>
                                          <p:attrName>style.visibility</p:attrName>
                                        </p:attrNameLst>
                                      </p:cBhvr>
                                      <p:to>
                                        <p:strVal val="visible"/>
                                      </p:to>
                                    </p:set>
                                    <p:anim calcmode="lin" valueType="num">
                                      <p:cBhvr additive="base">
                                        <p:cTn id="7" dur="2000" fill="hold"/>
                                        <p:tgtEl>
                                          <p:spTgt spid="2">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53000">
              <a:schemeClr val="accent5">
                <a:lumMod val="0"/>
                <a:lumOff val="100000"/>
              </a:schemeClr>
            </a:gs>
            <a:gs pos="100000">
              <a:srgbClr val="FF00FF"/>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4200" y="838200"/>
            <a:ext cx="2667000" cy="8382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bn-BD" sz="5300" b="1" dirty="0" smtClean="0">
                <a:ln w="10541" cmpd="sng">
                  <a:solidFill>
                    <a:schemeClr val="accent1">
                      <a:shade val="88000"/>
                      <a:satMod val="110000"/>
                    </a:schemeClr>
                  </a:solidFill>
                  <a:prstDash val="solid"/>
                </a:ln>
                <a:solidFill>
                  <a:srgbClr val="FF0000"/>
                </a:solidFill>
                <a:latin typeface="NikoshBAN" pitchFamily="2" charset="0"/>
                <a:cs typeface="NikoshBAN" pitchFamily="2" charset="0"/>
              </a:rPr>
              <a:t>শিখনফল</a:t>
            </a:r>
            <a:endParaRPr lang="en-US"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1066800" y="2057400"/>
            <a:ext cx="7086600" cy="3352800"/>
          </a:xfrm>
          <a:gradFill>
            <a:gsLst>
              <a:gs pos="0">
                <a:schemeClr val="accent5">
                  <a:lumMod val="0"/>
                  <a:lumOff val="100000"/>
                </a:schemeClr>
              </a:gs>
              <a:gs pos="53000">
                <a:schemeClr val="accent5">
                  <a:lumMod val="0"/>
                  <a:lumOff val="100000"/>
                </a:schemeClr>
              </a:gs>
              <a:gs pos="100000">
                <a:schemeClr val="accent5">
                  <a:lumMod val="100000"/>
                </a:schemeClr>
              </a:gs>
            </a:gsLst>
            <a:path path="circle">
              <a:fillToRect l="50000" t="-80000" r="50000" b="180000"/>
            </a:path>
          </a:gradFill>
        </p:spPr>
        <p:txBody>
          <a:bodyPr>
            <a:normAutofit fontScale="85000" lnSpcReduction="10000"/>
          </a:bodyPr>
          <a:lstStyle/>
          <a:p>
            <a:pPr marL="0" indent="0" algn="just">
              <a:lnSpc>
                <a:spcPct val="200000"/>
              </a:lnSpc>
              <a:spcBef>
                <a:spcPts val="0"/>
              </a:spcBef>
              <a:buNone/>
            </a:pPr>
            <a:r>
              <a:rPr lang="en-US" dirty="0" smtClean="0">
                <a:latin typeface="NikoshBAN" pitchFamily="2" charset="0"/>
                <a:cs typeface="NikoshBAN" pitchFamily="2" charset="0"/>
              </a:rPr>
              <a:t>1. S </a:t>
            </a:r>
            <a:r>
              <a:rPr lang="bn-BD" dirty="0" smtClean="0">
                <a:latin typeface="NikoshBAN" pitchFamily="2" charset="0"/>
                <a:cs typeface="NikoshBAN" pitchFamily="2" charset="0"/>
              </a:rPr>
              <a:t>ব্লক মৌলের বৈশিষ্ট্য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বর্ণনা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করতে</a:t>
            </a:r>
            <a:r>
              <a:rPr lang="bn-BD" dirty="0" smtClean="0">
                <a:latin typeface="NikoshBAN" pitchFamily="2" charset="0"/>
                <a:cs typeface="NikoshBAN" pitchFamily="2" charset="0"/>
              </a:rPr>
              <a:t>  পারবে।</a:t>
            </a:r>
          </a:p>
          <a:p>
            <a:pPr marL="514350" indent="-514350" algn="just">
              <a:lnSpc>
                <a:spcPct val="200000"/>
              </a:lnSpc>
              <a:spcBef>
                <a:spcPts val="0"/>
              </a:spcBef>
              <a:buNone/>
            </a:pPr>
            <a:r>
              <a:rPr lang="en-US" dirty="0" smtClean="0">
                <a:latin typeface="NikoshBAN" pitchFamily="2" charset="0"/>
                <a:cs typeface="NikoshBAN" pitchFamily="2" charset="0"/>
              </a:rPr>
              <a:t>2. </a:t>
            </a:r>
            <a:r>
              <a:rPr lang="bn-BD" dirty="0" smtClean="0">
                <a:latin typeface="NikoshBAN" pitchFamily="2" charset="0"/>
                <a:cs typeface="NikoshBAN" pitchFamily="2" charset="0"/>
              </a:rPr>
              <a:t>পারমানবিক সংখ্যা বৃদ্ধির সাথে </a:t>
            </a:r>
            <a:r>
              <a:rPr lang="en-US" dirty="0">
                <a:latin typeface="NikoshBAN" pitchFamily="2" charset="0"/>
                <a:cs typeface="NikoshBAN" pitchFamily="2" charset="0"/>
              </a:rPr>
              <a:t>S </a:t>
            </a:r>
            <a:r>
              <a:rPr lang="bn-BD" dirty="0">
                <a:latin typeface="NikoshBAN" pitchFamily="2" charset="0"/>
                <a:cs typeface="NikoshBAN" pitchFamily="2" charset="0"/>
              </a:rPr>
              <a:t>ব্লক </a:t>
            </a:r>
            <a:r>
              <a:rPr lang="bn-BD" dirty="0" smtClean="0">
                <a:latin typeface="NikoshBAN" pitchFamily="2" charset="0"/>
                <a:cs typeface="NikoshBAN" pitchFamily="2" charset="0"/>
              </a:rPr>
              <a:t>মৌলের সক্রিয়তার পরিবর্তন বর্ননা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r>
              <a:rPr lang="bn-BD" dirty="0" smtClean="0">
                <a:latin typeface="NikoshBAN" pitchFamily="2" charset="0"/>
                <a:cs typeface="NikoshBAN" pitchFamily="2" charset="0"/>
              </a:rPr>
              <a:t>।</a:t>
            </a:r>
            <a:endParaRPr lang="en-US" dirty="0" smtClean="0">
              <a:latin typeface="NikoshBAN" pitchFamily="2" charset="0"/>
              <a:cs typeface="NikoshBAN" pitchFamily="2" charset="0"/>
            </a:endParaRPr>
          </a:p>
          <a:p>
            <a:pPr marL="0" indent="0" algn="just">
              <a:lnSpc>
                <a:spcPct val="200000"/>
              </a:lnSpc>
              <a:spcBef>
                <a:spcPts val="0"/>
              </a:spcBef>
              <a:buNone/>
            </a:pPr>
            <a:r>
              <a:rPr lang="en-US" dirty="0" smtClean="0">
                <a:latin typeface="NikoshBAN" pitchFamily="2" charset="0"/>
                <a:cs typeface="NikoshBAN" pitchFamily="2" charset="0"/>
              </a:rPr>
              <a:t>3. </a:t>
            </a:r>
            <a:r>
              <a:rPr lang="bn-BD" dirty="0" smtClean="0">
                <a:latin typeface="NikoshBAN" pitchFamily="2" charset="0"/>
                <a:cs typeface="NikoshBAN" pitchFamily="2" charset="0"/>
              </a:rPr>
              <a:t>ক্ষার ধাতু </a:t>
            </a:r>
            <a:r>
              <a:rPr lang="en-US" dirty="0" smtClean="0">
                <a:latin typeface="NikoshBAN" pitchFamily="2" charset="0"/>
                <a:cs typeface="NikoshBAN" pitchFamily="2" charset="0"/>
              </a:rPr>
              <a:t>ও </a:t>
            </a:r>
            <a:r>
              <a:rPr lang="en-US" dirty="0" err="1" smtClean="0">
                <a:latin typeface="NikoshBAN" pitchFamily="2" charset="0"/>
                <a:cs typeface="NikoshBAN" pitchFamily="2" charset="0"/>
              </a:rPr>
              <a:t>মৃ</a:t>
            </a:r>
            <a:r>
              <a:rPr lang="en-US" dirty="0" smtClean="0">
                <a:latin typeface="NikoshBAN" pitchFamily="2" charset="0"/>
                <a:cs typeface="NikoshBAN" pitchFamily="2" charset="0"/>
              </a:rPr>
              <a:t>ৎ </a:t>
            </a:r>
            <a:r>
              <a:rPr lang="en-US" dirty="0" err="1" smtClean="0">
                <a:latin typeface="NikoshBAN" pitchFamily="2" charset="0"/>
                <a:cs typeface="NikoshBAN" pitchFamily="2" charset="0"/>
              </a:rPr>
              <a:t>ক্ষার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ধাতুর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অক্সাইডের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a:t>
            </a:r>
          </a:p>
          <a:p>
            <a:pPr marL="0" indent="0">
              <a:buNone/>
            </a:pPr>
            <a:endParaRPr lang="en-US" dirty="0" smtClean="0">
              <a:latin typeface="NikoshBAN" pitchFamily="2" charset="0"/>
              <a:cs typeface="NikoshBAN"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4" fill="hold" grpId="0" nodeType="clickEffect">
                                  <p:stCondLst>
                                    <p:cond delay="0"/>
                                  </p:stCondLst>
                                  <p:childTnLst>
                                    <p:animEffect transition="out" filter="wheel(4)">
                                      <p:cBhvr>
                                        <p:cTn id="6" dur="2000"/>
                                        <p:tgtEl>
                                          <p:spTgt spid="2">
                                            <p:txEl>
                                              <p:charRg st="4294967295" end="4294967295"/>
                                            </p:txEl>
                                          </p:spTgt>
                                        </p:tgtEl>
                                      </p:cBhvr>
                                    </p:animEffect>
                                    <p:set>
                                      <p:cBhvr>
                                        <p:cTn id="7" dur="1" fill="hold">
                                          <p:stCondLst>
                                            <p:cond delay="1999"/>
                                          </p:stCondLst>
                                        </p:cTn>
                                        <p:tgtEl>
                                          <p:spTgt spid="2">
                                            <p:txEl>
                                              <p:charRg st="4294967295" end="4294967295"/>
                                            </p:txEl>
                                          </p:spTgt>
                                        </p:tgtEl>
                                        <p:attrNameLst>
                                          <p:attrName>style.visibility</p:attrName>
                                        </p:attrNameLst>
                                      </p:cBhvr>
                                      <p:to>
                                        <p:strVal val="hidden"/>
                                      </p:to>
                                    </p:set>
                                  </p:childTnLst>
                                </p:cTn>
                              </p:par>
                            </p:childTnLst>
                          </p:cTn>
                        </p:par>
                        <p:par>
                          <p:cTn id="8" fill="hold">
                            <p:stCondLst>
                              <p:cond delay="2000"/>
                            </p:stCondLst>
                            <p:childTnLst>
                              <p:par>
                                <p:cTn id="9" presetID="34" presetClass="emph" presetSubtype="0" fill="hold" nodeType="afterEffect">
                                  <p:stCondLst>
                                    <p:cond delay="0"/>
                                  </p:stCondLst>
                                  <p:iterate type="lt">
                                    <p:tmPct val="10000"/>
                                  </p:iterate>
                                  <p:childTnLst>
                                    <p:animMotion origin="layout" path="M 0.0 0.0 L 0.0 -0.07213" pathEditMode="relative" ptsTypes="">
                                      <p:cBhvr>
                                        <p:cTn id="10" dur="1000" accel="50000" decel="50000" autoRev="1" fill="hold">
                                          <p:stCondLst>
                                            <p:cond delay="0"/>
                                          </p:stCondLst>
                                        </p:cTn>
                                        <p:tgtEl>
                                          <p:spTgt spid="3">
                                            <p:txEl>
                                              <p:pRg st="0" end="0"/>
                                            </p:txEl>
                                          </p:spTgt>
                                        </p:tgtEl>
                                        <p:attrNameLst>
                                          <p:attrName>ppt_x</p:attrName>
                                          <p:attrName>ppt_y</p:attrName>
                                        </p:attrNameLst>
                                      </p:cBhvr>
                                    </p:animMotion>
                                    <p:animRot by="1500000">
                                      <p:cBhvr>
                                        <p:cTn id="11" dur="500" fill="hold">
                                          <p:stCondLst>
                                            <p:cond delay="0"/>
                                          </p:stCondLst>
                                        </p:cTn>
                                        <p:tgtEl>
                                          <p:spTgt spid="3">
                                            <p:txEl>
                                              <p:pRg st="0" end="0"/>
                                            </p:txEl>
                                          </p:spTgt>
                                        </p:tgtEl>
                                        <p:attrNameLst>
                                          <p:attrName>r</p:attrName>
                                        </p:attrNameLst>
                                      </p:cBhvr>
                                    </p:animRot>
                                    <p:animRot by="-1500000">
                                      <p:cBhvr>
                                        <p:cTn id="12" dur="500" fill="hold">
                                          <p:stCondLst>
                                            <p:cond delay="500"/>
                                          </p:stCondLst>
                                        </p:cTn>
                                        <p:tgtEl>
                                          <p:spTgt spid="3">
                                            <p:txEl>
                                              <p:pRg st="0" end="0"/>
                                            </p:txEl>
                                          </p:spTgt>
                                        </p:tgtEl>
                                        <p:attrNameLst>
                                          <p:attrName>r</p:attrName>
                                        </p:attrNameLst>
                                      </p:cBhvr>
                                    </p:animRot>
                                    <p:animRot by="-1500000">
                                      <p:cBhvr>
                                        <p:cTn id="13" dur="500" fill="hold">
                                          <p:stCondLst>
                                            <p:cond delay="1000"/>
                                          </p:stCondLst>
                                        </p:cTn>
                                        <p:tgtEl>
                                          <p:spTgt spid="3">
                                            <p:txEl>
                                              <p:pRg st="0" end="0"/>
                                            </p:txEl>
                                          </p:spTgt>
                                        </p:tgtEl>
                                        <p:attrNameLst>
                                          <p:attrName>r</p:attrName>
                                        </p:attrNameLst>
                                      </p:cBhvr>
                                    </p:animRot>
                                    <p:animRot by="1500000">
                                      <p:cBhvr>
                                        <p:cTn id="14" dur="500" fill="hold">
                                          <p:stCondLst>
                                            <p:cond delay="1500"/>
                                          </p:stCondLst>
                                        </p:cTn>
                                        <p:tgtEl>
                                          <p:spTgt spid="3">
                                            <p:txEl>
                                              <p:pRg st="0" end="0"/>
                                            </p:txEl>
                                          </p:spTgt>
                                        </p:tgtEl>
                                        <p:attrNameLst>
                                          <p:attrName>r</p:attrName>
                                        </p:attrNameLst>
                                      </p:cBhvr>
                                    </p:animRot>
                                  </p:childTnLst>
                                </p:cTn>
                              </p:par>
                            </p:childTnLst>
                          </p:cTn>
                        </p:par>
                        <p:par>
                          <p:cTn id="15" fill="hold">
                            <p:stCondLst>
                              <p:cond delay="11200"/>
                            </p:stCondLst>
                            <p:childTnLst>
                              <p:par>
                                <p:cTn id="16" presetID="34" presetClass="emph" presetSubtype="0" fill="hold" nodeType="afterEffect">
                                  <p:stCondLst>
                                    <p:cond delay="0"/>
                                  </p:stCondLst>
                                  <p:iterate type="lt">
                                    <p:tmPct val="10000"/>
                                  </p:iterate>
                                  <p:childTnLst>
                                    <p:animMotion origin="layout" path="M 0.0 0.0 L 0.0 -0.07213" pathEditMode="relative" ptsTypes="">
                                      <p:cBhvr>
                                        <p:cTn id="17" dur="1000" accel="50000" decel="50000" autoRev="1" fill="hold">
                                          <p:stCondLst>
                                            <p:cond delay="0"/>
                                          </p:stCondLst>
                                        </p:cTn>
                                        <p:tgtEl>
                                          <p:spTgt spid="3">
                                            <p:txEl>
                                              <p:pRg st="1" end="1"/>
                                            </p:txEl>
                                          </p:spTgt>
                                        </p:tgtEl>
                                        <p:attrNameLst>
                                          <p:attrName>ppt_x</p:attrName>
                                          <p:attrName>ppt_y</p:attrName>
                                        </p:attrNameLst>
                                      </p:cBhvr>
                                    </p:animMotion>
                                    <p:animRot by="1500000">
                                      <p:cBhvr>
                                        <p:cTn id="18" dur="500" fill="hold">
                                          <p:stCondLst>
                                            <p:cond delay="0"/>
                                          </p:stCondLst>
                                        </p:cTn>
                                        <p:tgtEl>
                                          <p:spTgt spid="3">
                                            <p:txEl>
                                              <p:pRg st="1" end="1"/>
                                            </p:txEl>
                                          </p:spTgt>
                                        </p:tgtEl>
                                        <p:attrNameLst>
                                          <p:attrName>r</p:attrName>
                                        </p:attrNameLst>
                                      </p:cBhvr>
                                    </p:animRot>
                                    <p:animRot by="-1500000">
                                      <p:cBhvr>
                                        <p:cTn id="19" dur="500" fill="hold">
                                          <p:stCondLst>
                                            <p:cond delay="500"/>
                                          </p:stCondLst>
                                        </p:cTn>
                                        <p:tgtEl>
                                          <p:spTgt spid="3">
                                            <p:txEl>
                                              <p:pRg st="1" end="1"/>
                                            </p:txEl>
                                          </p:spTgt>
                                        </p:tgtEl>
                                        <p:attrNameLst>
                                          <p:attrName>r</p:attrName>
                                        </p:attrNameLst>
                                      </p:cBhvr>
                                    </p:animRot>
                                    <p:animRot by="-1500000">
                                      <p:cBhvr>
                                        <p:cTn id="20" dur="500" fill="hold">
                                          <p:stCondLst>
                                            <p:cond delay="1000"/>
                                          </p:stCondLst>
                                        </p:cTn>
                                        <p:tgtEl>
                                          <p:spTgt spid="3">
                                            <p:txEl>
                                              <p:pRg st="1" end="1"/>
                                            </p:txEl>
                                          </p:spTgt>
                                        </p:tgtEl>
                                        <p:attrNameLst>
                                          <p:attrName>r</p:attrName>
                                        </p:attrNameLst>
                                      </p:cBhvr>
                                    </p:animRot>
                                    <p:animRot by="1500000">
                                      <p:cBhvr>
                                        <p:cTn id="21" dur="500" fill="hold">
                                          <p:stCondLst>
                                            <p:cond delay="1500"/>
                                          </p:stCondLst>
                                        </p:cTn>
                                        <p:tgtEl>
                                          <p:spTgt spid="3">
                                            <p:txEl>
                                              <p:pRg st="1" end="1"/>
                                            </p:txEl>
                                          </p:spTgt>
                                        </p:tgtEl>
                                        <p:attrNameLst>
                                          <p:attrName>r</p:attrName>
                                        </p:attrNameLst>
                                      </p:cBhvr>
                                    </p:animRot>
                                  </p:childTnLst>
                                </p:cTn>
                              </p:par>
                            </p:childTnLst>
                          </p:cTn>
                        </p:par>
                        <p:par>
                          <p:cTn id="22" fill="hold">
                            <p:stCondLst>
                              <p:cond delay="27200"/>
                            </p:stCondLst>
                            <p:childTnLst>
                              <p:par>
                                <p:cTn id="23" presetID="34" presetClass="emph" presetSubtype="0" fill="hold" nodeType="afterEffect">
                                  <p:stCondLst>
                                    <p:cond delay="0"/>
                                  </p:stCondLst>
                                  <p:iterate type="lt">
                                    <p:tmPct val="10000"/>
                                  </p:iterate>
                                  <p:childTnLst>
                                    <p:animMotion origin="layout" path="M 0.0 0.0 L 0.0 -0.07213" pathEditMode="relative" ptsTypes="">
                                      <p:cBhvr>
                                        <p:cTn id="24" dur="1000" accel="50000" decel="50000" autoRev="1" fill="hold">
                                          <p:stCondLst>
                                            <p:cond delay="0"/>
                                          </p:stCondLst>
                                        </p:cTn>
                                        <p:tgtEl>
                                          <p:spTgt spid="3">
                                            <p:txEl>
                                              <p:pRg st="2" end="2"/>
                                            </p:txEl>
                                          </p:spTgt>
                                        </p:tgtEl>
                                        <p:attrNameLst>
                                          <p:attrName>ppt_x</p:attrName>
                                          <p:attrName>ppt_y</p:attrName>
                                        </p:attrNameLst>
                                      </p:cBhvr>
                                    </p:animMotion>
                                    <p:animRot by="1500000">
                                      <p:cBhvr>
                                        <p:cTn id="25" dur="500" fill="hold">
                                          <p:stCondLst>
                                            <p:cond delay="0"/>
                                          </p:stCondLst>
                                        </p:cTn>
                                        <p:tgtEl>
                                          <p:spTgt spid="3">
                                            <p:txEl>
                                              <p:pRg st="2" end="2"/>
                                            </p:txEl>
                                          </p:spTgt>
                                        </p:tgtEl>
                                        <p:attrNameLst>
                                          <p:attrName>r</p:attrName>
                                        </p:attrNameLst>
                                      </p:cBhvr>
                                    </p:animRot>
                                    <p:animRot by="-1500000">
                                      <p:cBhvr>
                                        <p:cTn id="26" dur="500" fill="hold">
                                          <p:stCondLst>
                                            <p:cond delay="500"/>
                                          </p:stCondLst>
                                        </p:cTn>
                                        <p:tgtEl>
                                          <p:spTgt spid="3">
                                            <p:txEl>
                                              <p:pRg st="2" end="2"/>
                                            </p:txEl>
                                          </p:spTgt>
                                        </p:tgtEl>
                                        <p:attrNameLst>
                                          <p:attrName>r</p:attrName>
                                        </p:attrNameLst>
                                      </p:cBhvr>
                                    </p:animRot>
                                    <p:animRot by="-1500000">
                                      <p:cBhvr>
                                        <p:cTn id="27" dur="500" fill="hold">
                                          <p:stCondLst>
                                            <p:cond delay="1000"/>
                                          </p:stCondLst>
                                        </p:cTn>
                                        <p:tgtEl>
                                          <p:spTgt spid="3">
                                            <p:txEl>
                                              <p:pRg st="2" end="2"/>
                                            </p:txEl>
                                          </p:spTgt>
                                        </p:tgtEl>
                                        <p:attrNameLst>
                                          <p:attrName>r</p:attrName>
                                        </p:attrNameLst>
                                      </p:cBhvr>
                                    </p:animRot>
                                    <p:animRot by="1500000">
                                      <p:cBhvr>
                                        <p:cTn id="28" dur="500" fill="hold">
                                          <p:stCondLst>
                                            <p:cond delay="15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533400"/>
            <a:ext cx="2895600" cy="685800"/>
          </a:xfrm>
          <a:solidFill>
            <a:schemeClr val="bg2">
              <a:lumMod val="75000"/>
            </a:schemeClr>
          </a:solidFill>
          <a:effectLst>
            <a:glow rad="63500">
              <a:schemeClr val="accent1">
                <a:satMod val="175000"/>
                <a:alpha val="40000"/>
              </a:schemeClr>
            </a:glow>
          </a:effectLst>
        </p:spPr>
        <p:style>
          <a:lnRef idx="3">
            <a:schemeClr val="lt1"/>
          </a:lnRef>
          <a:fillRef idx="1">
            <a:schemeClr val="accent1"/>
          </a:fillRef>
          <a:effectRef idx="1">
            <a:schemeClr val="accent1"/>
          </a:effectRef>
          <a:fontRef idx="minor">
            <a:schemeClr val="lt1"/>
          </a:fontRef>
        </p:style>
        <p:txBody>
          <a:bodyPr>
            <a:noAutofit/>
          </a:bodyPr>
          <a:lstStyle/>
          <a:p>
            <a:r>
              <a:rPr lang="bn-BD" sz="3200" b="1" dirty="0" smtClean="0">
                <a:ln w="10541" cmpd="sng">
                  <a:noFill/>
                  <a:prstDash val="solid"/>
                </a:ln>
                <a:solidFill>
                  <a:schemeClr val="tx1"/>
                </a:solidFill>
                <a:effectLst>
                  <a:innerShdw blurRad="63500" dist="50800" dir="2700000">
                    <a:prstClr val="black">
                      <a:alpha val="50000"/>
                    </a:prstClr>
                  </a:innerShdw>
                  <a:reflection blurRad="12700" stA="48000" endA="300" endPos="55000" dir="5400000" sy="-90000" algn="bl" rotWithShape="0"/>
                </a:effectLst>
                <a:latin typeface="NikoshBAN" pitchFamily="2" charset="0"/>
                <a:cs typeface="NikoshBAN" pitchFamily="2" charset="0"/>
              </a:rPr>
              <a:t>ছবি</a:t>
            </a:r>
            <a:r>
              <a:rPr lang="en-US" sz="3200" b="1" dirty="0" err="1" smtClean="0">
                <a:ln w="10541" cmpd="sng">
                  <a:noFill/>
                  <a:prstDash val="solid"/>
                </a:ln>
                <a:solidFill>
                  <a:schemeClr val="tx1"/>
                </a:solidFill>
                <a:effectLst>
                  <a:innerShdw blurRad="63500" dist="50800" dir="2700000">
                    <a:prstClr val="black">
                      <a:alpha val="50000"/>
                    </a:prstClr>
                  </a:innerShdw>
                  <a:reflection blurRad="12700" stA="48000" endA="300" endPos="55000" dir="5400000" sy="-90000" algn="bl" rotWithShape="0"/>
                </a:effectLst>
                <a:latin typeface="NikoshBAN" pitchFamily="2" charset="0"/>
                <a:cs typeface="NikoshBAN" pitchFamily="2" charset="0"/>
              </a:rPr>
              <a:t>গুলো</a:t>
            </a:r>
            <a:r>
              <a:rPr lang="bn-BD" sz="3200" b="1" dirty="0" smtClean="0">
                <a:ln w="10541" cmpd="sng">
                  <a:noFill/>
                  <a:prstDash val="solid"/>
                </a:ln>
                <a:solidFill>
                  <a:schemeClr val="tx1"/>
                </a:solidFill>
                <a:effectLst>
                  <a:innerShdw blurRad="63500" dist="50800" dir="2700000">
                    <a:prstClr val="black">
                      <a:alpha val="50000"/>
                    </a:prstClr>
                  </a:innerShdw>
                  <a:reflection blurRad="12700" stA="48000" endA="300" endPos="55000" dir="5400000" sy="-90000" algn="bl" rotWithShape="0"/>
                </a:effectLst>
                <a:latin typeface="NikoshBAN" pitchFamily="2" charset="0"/>
                <a:cs typeface="NikoshBAN" pitchFamily="2" charset="0"/>
              </a:rPr>
              <a:t> লক্ষ্য কর</a:t>
            </a:r>
            <a:endParaRPr lang="en-US" sz="3200" dirty="0">
              <a:ln w="10541" cmpd="sng">
                <a:noFill/>
                <a:prstDash val="solid"/>
              </a:ln>
              <a:solidFill>
                <a:schemeClr val="tx1"/>
              </a:solidFill>
              <a:effectLst>
                <a:innerShdw blurRad="63500" dist="50800" dir="2700000">
                  <a:prstClr val="black">
                    <a:alpha val="50000"/>
                  </a:prstClr>
                </a:innerShdw>
                <a:reflection blurRad="12700" stA="48000" endA="300" endPos="55000" dir="5400000" sy="-90000" algn="bl" rotWithShape="0"/>
              </a:effectLst>
              <a:latin typeface="NikoshBAN" pitchFamily="2" charset="0"/>
              <a:cs typeface="NikoshBAN" pitchFamily="2" charset="0"/>
            </a:endParaRP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10940" y="3372810"/>
            <a:ext cx="2827660" cy="188168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8096" y="3526225"/>
            <a:ext cx="3298322" cy="1698645"/>
          </a:xfrm>
          <a:prstGeom prst="rect">
            <a:avLst/>
          </a:prstGeom>
        </p:spPr>
      </p:pic>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4598096" y="1418028"/>
            <a:ext cx="3298322" cy="1851887"/>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0183" y="1418028"/>
            <a:ext cx="2938417" cy="1865166"/>
          </a:xfrm>
          <a:prstGeom prst="rect">
            <a:avLst/>
          </a:prstGeom>
        </p:spPr>
      </p:pic>
      <p:sp>
        <p:nvSpPr>
          <p:cNvPr id="9" name="Flowchart: Alternate Process 8"/>
          <p:cNvSpPr/>
          <p:nvPr/>
        </p:nvSpPr>
        <p:spPr>
          <a:xfrm>
            <a:off x="1828800" y="5638800"/>
            <a:ext cx="12954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01</a:t>
            </a:r>
            <a:endParaRPr lang="en-US" dirty="0"/>
          </a:p>
        </p:txBody>
      </p:sp>
      <p:sp>
        <p:nvSpPr>
          <p:cNvPr id="10" name="Flowchart: Alternate Process 9"/>
          <p:cNvSpPr/>
          <p:nvPr/>
        </p:nvSpPr>
        <p:spPr>
          <a:xfrm>
            <a:off x="3302696" y="5638800"/>
            <a:ext cx="12954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02</a:t>
            </a:r>
            <a:endParaRPr lang="en-US" dirty="0"/>
          </a:p>
        </p:txBody>
      </p:sp>
      <p:sp>
        <p:nvSpPr>
          <p:cNvPr id="11" name="Flowchart: Alternate Process 10"/>
          <p:cNvSpPr/>
          <p:nvPr/>
        </p:nvSpPr>
        <p:spPr>
          <a:xfrm>
            <a:off x="4788596" y="5638800"/>
            <a:ext cx="12954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03</a:t>
            </a:r>
            <a:endParaRPr lang="en-US" dirty="0"/>
          </a:p>
        </p:txBody>
      </p:sp>
      <p:sp>
        <p:nvSpPr>
          <p:cNvPr id="12" name="Flowchart: Alternate Process 11"/>
          <p:cNvSpPr/>
          <p:nvPr/>
        </p:nvSpPr>
        <p:spPr>
          <a:xfrm>
            <a:off x="6265623" y="5638800"/>
            <a:ext cx="12954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04</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2000"/>
                                        <p:tgtEl>
                                          <p:spTgt spid="2"/>
                                        </p:tgtEl>
                                        <p:attrNameLst>
                                          <p:attrName>ppt_x</p:attrName>
                                        </p:attrNameLst>
                                      </p:cBhvr>
                                      <p:tavLst>
                                        <p:tav tm="0">
                                          <p:val>
                                            <p:strVal val="ppt_x"/>
                                          </p:val>
                                        </p:tav>
                                        <p:tav tm="100000">
                                          <p:val>
                                            <p:strVal val="ppt_x"/>
                                          </p:val>
                                        </p:tav>
                                      </p:tavLst>
                                    </p:anim>
                                    <p:anim calcmode="lin" valueType="num">
                                      <p:cBhvr additive="base">
                                        <p:cTn id="7" dur="2000"/>
                                        <p:tgtEl>
                                          <p:spTgt spid="2"/>
                                        </p:tgtEl>
                                        <p:attrNameLst>
                                          <p:attrName>ppt_y</p:attrName>
                                        </p:attrNameLst>
                                      </p:cBhvr>
                                      <p:tavLst>
                                        <p:tav tm="0">
                                          <p:val>
                                            <p:strVal val="ppt_y"/>
                                          </p:val>
                                        </p:tav>
                                        <p:tav tm="100000">
                                          <p:val>
                                            <p:strVal val="1+ppt_h/2"/>
                                          </p:val>
                                        </p:tav>
                                      </p:tavLst>
                                    </p:anim>
                                    <p:set>
                                      <p:cBhvr>
                                        <p:cTn id="8"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9"/>
                    </p:tgtEl>
                  </p:cond>
                </p:stCondLst>
                <p:endSync evt="end" delay="0">
                  <p:rtn val="all"/>
                </p:endSync>
                <p:childTnLst>
                  <p:par>
                    <p:cTn id="10" fill="hold">
                      <p:stCondLst>
                        <p:cond delay="0"/>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childTnLst>
              </p:cTn>
              <p:nextCondLst>
                <p:cond evt="onClick" delay="0">
                  <p:tgtEl>
                    <p:spTgt spid="9"/>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1"/>
                    </p:tgtEl>
                  </p:cond>
                </p:stCondLst>
                <p:endSync evt="end" delay="0">
                  <p:rtn val="all"/>
                </p:endSync>
                <p:childTnLst>
                  <p:par>
                    <p:cTn id="22" fill="hold">
                      <p:stCondLst>
                        <p:cond delay="0"/>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ircle(in)">
                                      <p:cBhvr>
                                        <p:cTn id="26" dur="2000"/>
                                        <p:tgtEl>
                                          <p:spTgt spid="4"/>
                                        </p:tgtEl>
                                      </p:cBhvr>
                                    </p:animEffect>
                                  </p:childTnLst>
                                </p:cTn>
                              </p:par>
                            </p:childTnLst>
                          </p:cTn>
                        </p:par>
                      </p:childTnLst>
                    </p:cTn>
                  </p:par>
                </p:childTnLst>
              </p:cTn>
              <p:nextCondLst>
                <p:cond evt="onClick" delay="0">
                  <p:tgtEl>
                    <p:spTgt spid="11"/>
                  </p:tgtEl>
                </p:cond>
              </p:nextCondLst>
            </p:seq>
            <p:seq concurrent="1" nextAc="seek">
              <p:cTn id="27" restart="whenNotActive" fill="hold" evtFilter="cancelBubble" nodeType="interactiveSeq">
                <p:stCondLst>
                  <p:cond evt="onClick" delay="0">
                    <p:tgtEl>
                      <p:spTgt spid="12"/>
                    </p:tgtEl>
                  </p:cond>
                </p:stCondLst>
                <p:endSync evt="end" delay="0">
                  <p:rtn val="all"/>
                </p:endSync>
                <p:childTnLst>
                  <p:par>
                    <p:cTn id="28" fill="hold">
                      <p:stCondLst>
                        <p:cond delay="0"/>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childTnLst>
              </p:cTn>
              <p:nextCondLst>
                <p:cond evt="onClick" delay="0">
                  <p:tgtEl>
                    <p:spTgt spid="12"/>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4600" y="533400"/>
            <a:ext cx="3581400" cy="685800"/>
          </a:xfrm>
          <a:effectLst>
            <a:glow rad="63500">
              <a:schemeClr val="accent5">
                <a:satMod val="175000"/>
                <a:alpha val="40000"/>
              </a:schemeClr>
            </a:glow>
            <a:outerShdw blurRad="50800" dist="25400" dir="5400000" rotWithShape="0">
              <a:srgbClr val="000000">
                <a:alpha val="35000"/>
              </a:srgbClr>
            </a:outerShdw>
            <a:softEdge rad="31750"/>
          </a:effectLst>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4400" dirty="0" smtClean="0">
                <a:solidFill>
                  <a:srgbClr val="FF0000"/>
                </a:solidFill>
                <a:latin typeface="NikoshBAN" pitchFamily="2" charset="0"/>
                <a:cs typeface="NikoshBAN" pitchFamily="2" charset="0"/>
              </a:rPr>
              <a:t>S </a:t>
            </a:r>
            <a:r>
              <a:rPr lang="bn-BD" sz="4400" dirty="0" smtClean="0">
                <a:solidFill>
                  <a:srgbClr val="FF0000"/>
                </a:solidFill>
                <a:latin typeface="NikoshBAN" pitchFamily="2" charset="0"/>
                <a:cs typeface="NikoshBAN" pitchFamily="2" charset="0"/>
              </a:rPr>
              <a:t>ব্লক মৌল</a:t>
            </a:r>
            <a:endParaRPr lang="en-US" sz="3200" dirty="0">
              <a:solidFill>
                <a:srgbClr val="FF0000"/>
              </a:solidFill>
              <a:latin typeface="NikoshBAN" pitchFamily="2" charset="0"/>
              <a:cs typeface="NikoshBAN" pitchFamily="2" charset="0"/>
            </a:endParaRPr>
          </a:p>
        </p:txBody>
      </p:sp>
      <p:sp>
        <p:nvSpPr>
          <p:cNvPr id="7" name="TextBox 6"/>
          <p:cNvSpPr txBox="1"/>
          <p:nvPr/>
        </p:nvSpPr>
        <p:spPr>
          <a:xfrm>
            <a:off x="685800" y="1752600"/>
            <a:ext cx="7239000" cy="3785652"/>
          </a:xfrm>
          <a:prstGeom prst="rect">
            <a:avLst/>
          </a:prstGeom>
          <a:noFill/>
        </p:spPr>
        <p:txBody>
          <a:bodyPr wrap="square" rtlCol="0">
            <a:spAutoFit/>
          </a:bodyPr>
          <a:lstStyle/>
          <a:p>
            <a:r>
              <a:rPr lang="en-US" sz="2400" dirty="0" err="1" smtClean="0"/>
              <a:t>যে</a:t>
            </a:r>
            <a:r>
              <a:rPr lang="en-US" sz="2400" dirty="0" smtClean="0"/>
              <a:t> </a:t>
            </a:r>
            <a:r>
              <a:rPr lang="en-US" sz="2400" dirty="0" err="1" smtClean="0"/>
              <a:t>সকল</a:t>
            </a:r>
            <a:r>
              <a:rPr lang="en-US" sz="2400" dirty="0" smtClean="0"/>
              <a:t> </a:t>
            </a:r>
            <a:r>
              <a:rPr lang="en-US" sz="2400" dirty="0" err="1" smtClean="0"/>
              <a:t>মৌলের</a:t>
            </a:r>
            <a:r>
              <a:rPr lang="en-US" sz="2400" dirty="0" smtClean="0"/>
              <a:t> </a:t>
            </a:r>
            <a:r>
              <a:rPr lang="en-US" sz="2400" dirty="0" err="1" smtClean="0"/>
              <a:t>সর্ব</a:t>
            </a:r>
            <a:r>
              <a:rPr lang="en-US" sz="2400" dirty="0" smtClean="0"/>
              <a:t> </a:t>
            </a:r>
            <a:r>
              <a:rPr lang="en-US" sz="2400" dirty="0" err="1" smtClean="0"/>
              <a:t>বহিস্থ</a:t>
            </a:r>
            <a:r>
              <a:rPr lang="en-US" sz="2400" dirty="0" smtClean="0"/>
              <a:t> </a:t>
            </a:r>
            <a:r>
              <a:rPr lang="en-US" sz="2400" dirty="0" err="1" smtClean="0"/>
              <a:t>স্তরে</a:t>
            </a:r>
            <a:r>
              <a:rPr lang="en-US" sz="2400" dirty="0" smtClean="0"/>
              <a:t> S </a:t>
            </a:r>
            <a:r>
              <a:rPr lang="bn-BD" sz="2400" dirty="0" smtClean="0"/>
              <a:t>অরবিটালে ইলেকট্রন প্রবেশ করে তাদেরকে </a:t>
            </a:r>
            <a:r>
              <a:rPr lang="en-US" sz="2400" dirty="0" smtClean="0"/>
              <a:t>S </a:t>
            </a:r>
            <a:r>
              <a:rPr lang="bn-BD" sz="2400" dirty="0" smtClean="0"/>
              <a:t>ব্লক মৌল বলা হয়। পর্যায় সারনির গ্রুপ </a:t>
            </a:r>
            <a:r>
              <a:rPr lang="en-US" sz="2400" dirty="0" smtClean="0"/>
              <a:t>(i) </a:t>
            </a:r>
            <a:r>
              <a:rPr lang="bn-BD" sz="2400" dirty="0" smtClean="0"/>
              <a:t>এবং গ্রুপ </a:t>
            </a:r>
            <a:r>
              <a:rPr lang="en-US" sz="2400" dirty="0" smtClean="0"/>
              <a:t>(ii) </a:t>
            </a:r>
            <a:r>
              <a:rPr lang="bn-BD" sz="2400" dirty="0" smtClean="0"/>
              <a:t>এর ১৩টি এবং </a:t>
            </a:r>
            <a:r>
              <a:rPr lang="en-US" sz="2400" dirty="0" smtClean="0"/>
              <a:t>He </a:t>
            </a:r>
            <a:r>
              <a:rPr lang="bn-BD" sz="2400" dirty="0" smtClean="0"/>
              <a:t>–মোট ১৪টি মেৌল </a:t>
            </a:r>
            <a:r>
              <a:rPr lang="en-US" sz="2400" dirty="0"/>
              <a:t>S </a:t>
            </a:r>
            <a:r>
              <a:rPr lang="bn-BD" sz="2400" dirty="0"/>
              <a:t>ব্লক </a:t>
            </a:r>
            <a:r>
              <a:rPr lang="bn-BD" sz="2400" dirty="0" smtClean="0"/>
              <a:t>এর অর্ন্তভূক্ত। পরমানু সর্ববহিস্তৰ স্তরে ইলেকট্রন বিন্যাস </a:t>
            </a:r>
            <a:r>
              <a:rPr lang="en-US" sz="2400" dirty="0" smtClean="0"/>
              <a:t>ns1 </a:t>
            </a:r>
            <a:r>
              <a:rPr lang="bn-BD" sz="2400" dirty="0" smtClean="0"/>
              <a:t>এবং </a:t>
            </a:r>
            <a:r>
              <a:rPr lang="en-US" sz="2400" dirty="0" smtClean="0"/>
              <a:t>ns2</a:t>
            </a:r>
            <a:r>
              <a:rPr lang="bn-BD" sz="2400" dirty="0" smtClean="0"/>
              <a:t>।</a:t>
            </a:r>
          </a:p>
          <a:p>
            <a:r>
              <a:rPr lang="en-US" sz="2400" dirty="0"/>
              <a:t>ns1 </a:t>
            </a:r>
            <a:r>
              <a:rPr lang="bn-BD" sz="2400" dirty="0" smtClean="0"/>
              <a:t>ইলেকট্রন বিন্যাসের মৌলগুলো গ্রুপ </a:t>
            </a:r>
            <a:r>
              <a:rPr lang="en-US" sz="2400" dirty="0"/>
              <a:t>i</a:t>
            </a:r>
            <a:r>
              <a:rPr lang="en-US" sz="2400" dirty="0" smtClean="0"/>
              <a:t> </a:t>
            </a:r>
            <a:r>
              <a:rPr lang="bn-BD" sz="2400" dirty="0" smtClean="0"/>
              <a:t>এবং </a:t>
            </a:r>
            <a:r>
              <a:rPr lang="en-US" sz="2400" dirty="0" smtClean="0"/>
              <a:t>ns</a:t>
            </a:r>
            <a:r>
              <a:rPr lang="en-US" sz="2400" dirty="0"/>
              <a:t>2</a:t>
            </a:r>
            <a:r>
              <a:rPr lang="en-US" sz="2400" dirty="0" smtClean="0"/>
              <a:t> </a:t>
            </a:r>
            <a:r>
              <a:rPr lang="bn-BD" sz="2400" dirty="0"/>
              <a:t>ইলেকট্রন বিন্যাসের মৌলগুলো গ্রুপ </a:t>
            </a:r>
            <a:r>
              <a:rPr lang="en-US" sz="2400" dirty="0" smtClean="0"/>
              <a:t>ii </a:t>
            </a:r>
            <a:r>
              <a:rPr lang="bn-BD" sz="2400" dirty="0" smtClean="0"/>
              <a:t>এর অর্ন্তভূক্ত।</a:t>
            </a:r>
          </a:p>
          <a:p>
            <a:endParaRPr lang="bn-BD" sz="2400" dirty="0"/>
          </a:p>
          <a:p>
            <a:r>
              <a:rPr lang="bn-BD" sz="2400" dirty="0"/>
              <a:t>গ্রুপ </a:t>
            </a:r>
            <a:r>
              <a:rPr lang="en-US" sz="2400" dirty="0" smtClean="0"/>
              <a:t>i</a:t>
            </a:r>
            <a:r>
              <a:rPr lang="bn-BD" sz="2400" dirty="0" smtClean="0"/>
              <a:t> এর মেৌল সমূহকে ক্ষার ধাতু এবং </a:t>
            </a:r>
            <a:r>
              <a:rPr lang="bn-BD" sz="2400" dirty="0"/>
              <a:t>গ্রুপ </a:t>
            </a:r>
            <a:r>
              <a:rPr lang="en-US" sz="2400" dirty="0"/>
              <a:t>ii </a:t>
            </a:r>
            <a:r>
              <a:rPr lang="bn-BD" sz="2400" dirty="0" smtClean="0"/>
              <a:t>এর মৌলসমূহকে মৃ</a:t>
            </a:r>
            <a:r>
              <a:rPr lang="en-US" sz="2400" dirty="0" smtClean="0"/>
              <a:t>ৎ</a:t>
            </a:r>
            <a:r>
              <a:rPr lang="en-US" sz="2400" dirty="0" err="1" smtClean="0"/>
              <a:t>ক্ষার</a:t>
            </a:r>
            <a:r>
              <a:rPr lang="en-US" sz="2400" dirty="0" smtClean="0"/>
              <a:t> </a:t>
            </a:r>
            <a:r>
              <a:rPr lang="en-US" sz="2400" dirty="0" err="1" smtClean="0"/>
              <a:t>ধাতু</a:t>
            </a:r>
            <a:r>
              <a:rPr lang="en-US" sz="2400" dirty="0" smtClean="0"/>
              <a:t> </a:t>
            </a:r>
            <a:r>
              <a:rPr lang="en-US" sz="2400" dirty="0" err="1" smtClean="0"/>
              <a:t>বলা</a:t>
            </a:r>
            <a:r>
              <a:rPr lang="en-US" sz="2400" dirty="0" smtClean="0"/>
              <a:t> </a:t>
            </a:r>
            <a:r>
              <a:rPr lang="en-US" sz="2400" dirty="0" err="1" smtClean="0"/>
              <a:t>হয়</a:t>
            </a:r>
            <a:r>
              <a:rPr lang="en-US" sz="2400" dirty="0" smtClean="0"/>
              <a:t>।</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500" accel="50000" decel="50000" autoRev="1" fill="hold">
                                          <p:stCondLst>
                                            <p:cond delay="0"/>
                                          </p:stCondLst>
                                        </p:cTn>
                                        <p:tgtEl>
                                          <p:spTgt spid="2">
                                            <p:txEl>
                                              <p:charRg st="4294967295" end="4294967295"/>
                                            </p:txEl>
                                          </p:spTgt>
                                        </p:tgtEl>
                                        <p:attrNameLst>
                                          <p:attrName>ppt_x</p:attrName>
                                          <p:attrName>ppt_y</p:attrName>
                                        </p:attrNameLst>
                                      </p:cBhvr>
                                    </p:animMotion>
                                    <p:animRot by="1500000">
                                      <p:cBhvr>
                                        <p:cTn id="7" dur="750" fill="hold">
                                          <p:stCondLst>
                                            <p:cond delay="0"/>
                                          </p:stCondLst>
                                        </p:cTn>
                                        <p:tgtEl>
                                          <p:spTgt spid="2">
                                            <p:txEl>
                                              <p:charRg st="4294967295" end="4294967295"/>
                                            </p:txEl>
                                          </p:spTgt>
                                        </p:tgtEl>
                                        <p:attrNameLst>
                                          <p:attrName>r</p:attrName>
                                        </p:attrNameLst>
                                      </p:cBhvr>
                                    </p:animRot>
                                    <p:animRot by="-1500000">
                                      <p:cBhvr>
                                        <p:cTn id="8" dur="750" fill="hold">
                                          <p:stCondLst>
                                            <p:cond delay="750"/>
                                          </p:stCondLst>
                                        </p:cTn>
                                        <p:tgtEl>
                                          <p:spTgt spid="2">
                                            <p:txEl>
                                              <p:charRg st="4294967295" end="4294967295"/>
                                            </p:txEl>
                                          </p:spTgt>
                                        </p:tgtEl>
                                        <p:attrNameLst>
                                          <p:attrName>r</p:attrName>
                                        </p:attrNameLst>
                                      </p:cBhvr>
                                    </p:animRot>
                                    <p:animRot by="-1500000">
                                      <p:cBhvr>
                                        <p:cTn id="9" dur="750" fill="hold">
                                          <p:stCondLst>
                                            <p:cond delay="1500"/>
                                          </p:stCondLst>
                                        </p:cTn>
                                        <p:tgtEl>
                                          <p:spTgt spid="2">
                                            <p:txEl>
                                              <p:charRg st="4294967295" end="4294967295"/>
                                            </p:txEl>
                                          </p:spTgt>
                                        </p:tgtEl>
                                        <p:attrNameLst>
                                          <p:attrName>r</p:attrName>
                                        </p:attrNameLst>
                                      </p:cBhvr>
                                    </p:animRot>
                                    <p:animRot by="1500000">
                                      <p:cBhvr>
                                        <p:cTn id="10" dur="750" fill="hold">
                                          <p:stCondLst>
                                            <p:cond delay="2250"/>
                                          </p:stCondLst>
                                        </p:cTn>
                                        <p:tgtEl>
                                          <p:spTgt spid="2">
                                            <p:txEl>
                                              <p:charRg st="4294967295" end="429496729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43200" y="304800"/>
            <a:ext cx="3352800" cy="646331"/>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en-US" sz="3600" dirty="0">
                <a:solidFill>
                  <a:srgbClr val="FF0000"/>
                </a:solidFill>
                <a:latin typeface="NikoshBAN" pitchFamily="2" charset="0"/>
                <a:cs typeface="NikoshBAN" pitchFamily="2" charset="0"/>
              </a:rPr>
              <a:t>S </a:t>
            </a:r>
            <a:r>
              <a:rPr lang="bn-BD" sz="3600" dirty="0">
                <a:solidFill>
                  <a:srgbClr val="FF0000"/>
                </a:solidFill>
                <a:latin typeface="NikoshBAN" pitchFamily="2" charset="0"/>
                <a:cs typeface="NikoshBAN" pitchFamily="2" charset="0"/>
              </a:rPr>
              <a:t>ব্লক </a:t>
            </a:r>
            <a:r>
              <a:rPr lang="bn-BD" sz="3600" dirty="0" smtClean="0">
                <a:solidFill>
                  <a:srgbClr val="FF0000"/>
                </a:solidFill>
                <a:latin typeface="NikoshBAN" pitchFamily="2" charset="0"/>
                <a:cs typeface="NikoshBAN" pitchFamily="2" charset="0"/>
              </a:rPr>
              <a:t>মৌলের বৈশিষ্ট্য</a:t>
            </a:r>
            <a:endParaRPr lang="en-US" sz="3200" dirty="0"/>
          </a:p>
        </p:txBody>
      </p:sp>
      <p:sp>
        <p:nvSpPr>
          <p:cNvPr id="6" name="Content Placeholder 5"/>
          <p:cNvSpPr>
            <a:spLocks noGrp="1"/>
          </p:cNvSpPr>
          <p:nvPr>
            <p:ph sz="quarter" idx="1"/>
          </p:nvPr>
        </p:nvSpPr>
        <p:spPr>
          <a:xfrm>
            <a:off x="301752" y="1676400"/>
            <a:ext cx="8503920" cy="4572000"/>
          </a:xfrm>
        </p:spPr>
        <p:txBody>
          <a:bodyPr>
            <a:normAutofit/>
          </a:bodyPr>
          <a:lstStyle/>
          <a:p>
            <a:pPr marL="0" indent="0">
              <a:buNone/>
            </a:pPr>
            <a:r>
              <a:rPr lang="en-US" dirty="0"/>
              <a:t/>
            </a:r>
            <a:br>
              <a:rPr lang="en-US" dirty="0"/>
            </a:br>
            <a:endParaRPr lang="en-US" dirty="0"/>
          </a:p>
        </p:txBody>
      </p:sp>
      <p:sp>
        <p:nvSpPr>
          <p:cNvPr id="7" name="TextBox 6"/>
          <p:cNvSpPr txBox="1"/>
          <p:nvPr/>
        </p:nvSpPr>
        <p:spPr>
          <a:xfrm>
            <a:off x="228600" y="1524000"/>
            <a:ext cx="7848600" cy="2982676"/>
          </a:xfrm>
          <a:prstGeom prst="rect">
            <a:avLst/>
          </a:prstGeom>
          <a:noFill/>
        </p:spPr>
        <p:txBody>
          <a:bodyPr wrap="square" rtlCol="0">
            <a:spAutoFit/>
          </a:bodyPr>
          <a:lstStyle/>
          <a:p>
            <a:pPr>
              <a:lnSpc>
                <a:spcPct val="150000"/>
              </a:lnSpc>
            </a:pPr>
            <a:r>
              <a:rPr lang="bn-BD" sz="3200" dirty="0" smtClean="0"/>
              <a:t>১। </a:t>
            </a:r>
            <a:r>
              <a:rPr lang="en-US" sz="3200" dirty="0" err="1" smtClean="0"/>
              <a:t>ক্ষার</a:t>
            </a:r>
            <a:r>
              <a:rPr lang="en-US" sz="3200" dirty="0" smtClean="0"/>
              <a:t> </a:t>
            </a:r>
            <a:r>
              <a:rPr lang="en-US" sz="3200" dirty="0" err="1" smtClean="0"/>
              <a:t>ধাতুগুলো</a:t>
            </a:r>
            <a:r>
              <a:rPr lang="en-US" sz="3200" dirty="0" smtClean="0"/>
              <a:t> </a:t>
            </a:r>
            <a:r>
              <a:rPr lang="en-US" sz="3200" dirty="0" err="1" smtClean="0"/>
              <a:t>তীব্র</a:t>
            </a:r>
            <a:r>
              <a:rPr lang="en-US" sz="3200" dirty="0" smtClean="0"/>
              <a:t> </a:t>
            </a:r>
            <a:r>
              <a:rPr lang="en-US" sz="3200" dirty="0" err="1" smtClean="0"/>
              <a:t>তড়ি</a:t>
            </a:r>
            <a:r>
              <a:rPr lang="en-US" sz="3200" dirty="0" smtClean="0"/>
              <a:t>ৎ </a:t>
            </a:r>
            <a:r>
              <a:rPr lang="en-US" sz="3200" dirty="0" err="1" smtClean="0"/>
              <a:t>ধনাত্মক</a:t>
            </a:r>
            <a:r>
              <a:rPr lang="en-US" sz="3200" dirty="0" smtClean="0"/>
              <a:t> </a:t>
            </a:r>
            <a:r>
              <a:rPr lang="en-US" sz="3200" dirty="0" err="1" smtClean="0"/>
              <a:t>মৗল</a:t>
            </a:r>
            <a:r>
              <a:rPr lang="en-US" sz="3200" dirty="0" smtClean="0"/>
              <a:t>।</a:t>
            </a:r>
          </a:p>
          <a:p>
            <a:pPr>
              <a:lnSpc>
                <a:spcPct val="150000"/>
              </a:lnSpc>
            </a:pPr>
            <a:r>
              <a:rPr lang="en-US" sz="3200" dirty="0" smtClean="0"/>
              <a:t>২। </a:t>
            </a:r>
            <a:r>
              <a:rPr lang="en-US" sz="3200" dirty="0" err="1" smtClean="0"/>
              <a:t>এদের</a:t>
            </a:r>
            <a:r>
              <a:rPr lang="en-US" sz="3200" dirty="0" smtClean="0"/>
              <a:t> </a:t>
            </a:r>
            <a:r>
              <a:rPr lang="en-US" sz="3200" dirty="0" err="1" smtClean="0"/>
              <a:t>আয়নীকরণ</a:t>
            </a:r>
            <a:r>
              <a:rPr lang="en-US" sz="3200" dirty="0" smtClean="0"/>
              <a:t>  </a:t>
            </a:r>
            <a:r>
              <a:rPr lang="en-US" sz="3200" dirty="0" err="1" smtClean="0"/>
              <a:t>বিভবের</a:t>
            </a:r>
            <a:r>
              <a:rPr lang="en-US" sz="3200" dirty="0" smtClean="0"/>
              <a:t> </a:t>
            </a:r>
            <a:r>
              <a:rPr lang="en-US" sz="3200" dirty="0" err="1" smtClean="0"/>
              <a:t>মান</a:t>
            </a:r>
            <a:r>
              <a:rPr lang="en-US" sz="3200" dirty="0" smtClean="0"/>
              <a:t> </a:t>
            </a:r>
            <a:r>
              <a:rPr lang="en-US" sz="3200" dirty="0" err="1" smtClean="0"/>
              <a:t>খুবই</a:t>
            </a:r>
            <a:r>
              <a:rPr lang="en-US" sz="3200" dirty="0" smtClean="0"/>
              <a:t> </a:t>
            </a:r>
            <a:r>
              <a:rPr lang="en-US" sz="3200" dirty="0" err="1" smtClean="0"/>
              <a:t>কম</a:t>
            </a:r>
            <a:r>
              <a:rPr lang="en-US" sz="3200" dirty="0" smtClean="0"/>
              <a:t>।</a:t>
            </a:r>
          </a:p>
          <a:p>
            <a:pPr>
              <a:lnSpc>
                <a:spcPct val="150000"/>
              </a:lnSpc>
            </a:pPr>
            <a:r>
              <a:rPr lang="en-US" sz="3200" dirty="0" smtClean="0"/>
              <a:t>৩। </a:t>
            </a:r>
            <a:r>
              <a:rPr lang="en-US" sz="3200" dirty="0" err="1" smtClean="0"/>
              <a:t>এরা</a:t>
            </a:r>
            <a:r>
              <a:rPr lang="en-US" sz="3200" dirty="0" smtClean="0"/>
              <a:t> ।</a:t>
            </a:r>
            <a:r>
              <a:rPr lang="en-US" sz="3200" dirty="0" err="1" smtClean="0"/>
              <a:t>অত্যন্ত</a:t>
            </a:r>
            <a:r>
              <a:rPr lang="en-US" sz="3200" dirty="0" smtClean="0"/>
              <a:t> </a:t>
            </a:r>
            <a:r>
              <a:rPr lang="en-US" sz="3200" dirty="0" err="1" smtClean="0"/>
              <a:t>সক্রিয়</a:t>
            </a:r>
            <a:r>
              <a:rPr lang="en-US" sz="3200" dirty="0" smtClean="0"/>
              <a:t>। </a:t>
            </a:r>
          </a:p>
          <a:p>
            <a:pPr>
              <a:lnSpc>
                <a:spcPct val="150000"/>
              </a:lnSpc>
            </a:pPr>
            <a:r>
              <a:rPr lang="en-US" sz="3200" dirty="0" smtClean="0"/>
              <a:t>৪। </a:t>
            </a:r>
            <a:r>
              <a:rPr lang="en-US" sz="3200" dirty="0" err="1" smtClean="0"/>
              <a:t>এরা</a:t>
            </a:r>
            <a:r>
              <a:rPr lang="en-US" sz="3200" dirty="0" smtClean="0"/>
              <a:t> </a:t>
            </a:r>
            <a:r>
              <a:rPr lang="en-US" sz="3200" dirty="0" err="1" smtClean="0"/>
              <a:t>অধাতুর</a:t>
            </a:r>
            <a:r>
              <a:rPr lang="en-US" sz="3200" dirty="0" smtClean="0"/>
              <a:t> </a:t>
            </a:r>
            <a:r>
              <a:rPr lang="en-US" sz="3200" dirty="0" err="1" smtClean="0"/>
              <a:t>সঙ্গে</a:t>
            </a:r>
            <a:r>
              <a:rPr lang="en-US" sz="3200" dirty="0" smtClean="0"/>
              <a:t> </a:t>
            </a:r>
            <a:r>
              <a:rPr lang="en-US" sz="3200" dirty="0" err="1" smtClean="0"/>
              <a:t>আয়নিক</a:t>
            </a:r>
            <a:r>
              <a:rPr lang="en-US" sz="3200" dirty="0" smtClean="0"/>
              <a:t> </a:t>
            </a:r>
            <a:r>
              <a:rPr lang="en-US" sz="3200" dirty="0" err="1" smtClean="0"/>
              <a:t>যৌগ</a:t>
            </a:r>
            <a:r>
              <a:rPr lang="en-US" sz="3200" dirty="0" smtClean="0"/>
              <a:t> </a:t>
            </a:r>
            <a:r>
              <a:rPr lang="en-US" sz="3200" dirty="0" err="1" smtClean="0"/>
              <a:t>গঠন</a:t>
            </a:r>
            <a:r>
              <a:rPr lang="en-US" sz="3200" dirty="0" smtClean="0"/>
              <a:t> </a:t>
            </a:r>
            <a:r>
              <a:rPr lang="en-US" sz="3200" dirty="0" err="1" smtClean="0"/>
              <a:t>করে</a:t>
            </a:r>
            <a:endParaRPr lang="en-US" sz="2800" dirty="0"/>
          </a:p>
        </p:txBody>
      </p:sp>
    </p:spTree>
    <p:extLst>
      <p:ext uri="{BB962C8B-B14F-4D97-AF65-F5344CB8AC3E}">
        <p14:creationId xmlns:p14="http://schemas.microsoft.com/office/powerpoint/2010/main" val="2020039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557949889"/>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501" name="Equation" r:id="rId3" imgW="114120" imgH="215640" progId="Equation.3">
                  <p:embed/>
                </p:oleObj>
              </mc:Choice>
              <mc:Fallback>
                <p:oleObj name="Equation" r:id="rId3" imgW="114120" imgH="215640" progId="Equation.3">
                  <p:embed/>
                  <p:pic>
                    <p:nvPicPr>
                      <p:cNvPr id="0" name=""/>
                      <p:cNvPicPr/>
                      <p:nvPr/>
                    </p:nvPicPr>
                    <p:blipFill>
                      <a:blip r:embed="rId4"/>
                      <a:stretch>
                        <a:fillRect/>
                      </a:stretch>
                    </p:blipFill>
                    <p:spPr>
                      <a:xfrm>
                        <a:off x="4514850" y="3321050"/>
                        <a:ext cx="114300" cy="215900"/>
                      </a:xfrm>
                      <a:prstGeom prst="rect">
                        <a:avLst/>
                      </a:prstGeom>
                    </p:spPr>
                  </p:pic>
                </p:oleObj>
              </mc:Fallback>
            </mc:AlternateContent>
          </a:graphicData>
        </a:graphic>
      </p:graphicFrame>
      <p:sp>
        <p:nvSpPr>
          <p:cNvPr id="12" name="TextBox 11"/>
          <p:cNvSpPr txBox="1"/>
          <p:nvPr/>
        </p:nvSpPr>
        <p:spPr>
          <a:xfrm>
            <a:off x="533400" y="1447800"/>
            <a:ext cx="8229600" cy="4401205"/>
          </a:xfrm>
          <a:prstGeom prst="rect">
            <a:avLst/>
          </a:prstGeom>
          <a:noFill/>
        </p:spPr>
        <p:txBody>
          <a:bodyPr wrap="square" rtlCol="0">
            <a:spAutoFit/>
          </a:bodyPr>
          <a:lstStyle/>
          <a:p>
            <a:r>
              <a:rPr lang="en-US" sz="2800" dirty="0" err="1" smtClean="0">
                <a:latin typeface="NikoshBAN" pitchFamily="2" charset="0"/>
                <a:cs typeface="NikoshBAN" pitchFamily="2" charset="0"/>
              </a:rPr>
              <a:t>পারমানবিক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সংখ্যা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বৃদ্ধি</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থাকলে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গ্রুপে</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ক্ষার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ধাতুগুলোর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সক্রিয়তা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ক্রমান্বয়ে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বৃদ্ধি</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থাকে</a:t>
            </a:r>
            <a:r>
              <a:rPr lang="en-US" sz="2800" dirty="0" smtClean="0">
                <a:latin typeface="NikoshBAN" pitchFamily="2" charset="0"/>
                <a:cs typeface="NikoshBAN" pitchFamily="2" charset="0"/>
              </a:rPr>
              <a:t>। এ </a:t>
            </a:r>
            <a:r>
              <a:rPr lang="en-US" sz="2800" dirty="0" err="1" smtClean="0">
                <a:latin typeface="NikoshBAN" pitchFamily="2" charset="0"/>
                <a:cs typeface="NikoshBAN" pitchFamily="2" charset="0"/>
              </a:rPr>
              <a:t>জন্য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ক্ষার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ধাতু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গুলোর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a:t>
            </a:r>
            <a:r>
              <a:rPr lang="bn-BD" sz="2800" dirty="0" smtClean="0">
                <a:latin typeface="NikoshBAN" pitchFamily="2" charset="0"/>
                <a:cs typeface="NikoshBAN" pitchFamily="2" charset="0"/>
              </a:rPr>
              <a:t> </a:t>
            </a:r>
            <a:r>
              <a:rPr lang="en-US" sz="2800" dirty="0" smtClean="0">
                <a:latin typeface="NikoshBAN" pitchFamily="2" charset="0"/>
                <a:cs typeface="NikoshBAN" pitchFamily="2" charset="0"/>
              </a:rPr>
              <a:t>Li </a:t>
            </a:r>
            <a:r>
              <a:rPr lang="bn-BD" sz="2800" dirty="0" smtClean="0">
                <a:latin typeface="NikoshBAN" pitchFamily="2" charset="0"/>
                <a:cs typeface="NikoshBAN" pitchFamily="2" charset="0"/>
              </a:rPr>
              <a:t> এর সক্রিয়তা সবচেয়ে কম এবং </a:t>
            </a:r>
            <a:r>
              <a:rPr lang="en-US" sz="2800" dirty="0" smtClean="0">
                <a:latin typeface="NikoshBAN" pitchFamily="2" charset="0"/>
                <a:cs typeface="NikoshBAN" pitchFamily="2" charset="0"/>
              </a:rPr>
              <a:t>Cs </a:t>
            </a:r>
            <a:r>
              <a:rPr lang="bn-BD" sz="2800" dirty="0" smtClean="0">
                <a:latin typeface="NikoshBAN" pitchFamily="2" charset="0"/>
                <a:cs typeface="NikoshBAN" pitchFamily="2" charset="0"/>
              </a:rPr>
              <a:t>সবচেয়ে বেশি সক্রিয় ক্ষার ধাতু। এর কারণ একটি গ্রুপে পারমানবিক সংখ্যা বৃদ্ধি পেতে থাকলে নিউক্লিয়াস থেকে বহিস্ত স্তর দূরে যেতে থাকে এতে বহিস্থ স্তর থেকে ইলেকট্রন সরানো সহজ হয়। ক্ষার ধাতুগুলো নরম, ছুরি দিয়ে কাটা যায় এবঙ ঘনত্ব কম বলে সাধারণত এগুলো পানির উপরে ভাসে। </a:t>
            </a:r>
          </a:p>
          <a:p>
            <a:r>
              <a:rPr lang="bn-BD" sz="2800" dirty="0" smtClean="0">
                <a:latin typeface="NikoshBAN" pitchFamily="2" charset="0"/>
                <a:cs typeface="NikoshBAN" pitchFamily="2" charset="0"/>
              </a:rPr>
              <a:t>এগুলো হ্যালোজেনের সাথে আয়নিক হ্যালাইড, অক্মিজেনের সাথে অক্সাইড, হাইড্রোজেনের সাথে হাইড্রাইড এবং নাইট্রোজেোনের সাথে নাইট্রাইড গঠন করে।</a:t>
            </a:r>
            <a:r>
              <a:rPr lang="en-US" sz="2800"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13" name="Rectangle 12"/>
          <p:cNvSpPr/>
          <p:nvPr/>
        </p:nvSpPr>
        <p:spPr>
          <a:xfrm>
            <a:off x="1524000" y="622214"/>
            <a:ext cx="5410200" cy="646331"/>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en-US" sz="3600" dirty="0">
                <a:solidFill>
                  <a:srgbClr val="FF0000"/>
                </a:solidFill>
                <a:latin typeface="NikoshBAN" pitchFamily="2" charset="0"/>
                <a:cs typeface="NikoshBAN" pitchFamily="2" charset="0"/>
              </a:rPr>
              <a:t>S </a:t>
            </a:r>
            <a:r>
              <a:rPr lang="bn-BD" sz="3600" dirty="0">
                <a:solidFill>
                  <a:srgbClr val="FF0000"/>
                </a:solidFill>
                <a:latin typeface="NikoshBAN" pitchFamily="2" charset="0"/>
                <a:cs typeface="NikoshBAN" pitchFamily="2" charset="0"/>
              </a:rPr>
              <a:t>ব্লক </a:t>
            </a:r>
            <a:r>
              <a:rPr lang="bn-BD" sz="3600" dirty="0" smtClean="0">
                <a:solidFill>
                  <a:srgbClr val="FF0000"/>
                </a:solidFill>
                <a:latin typeface="NikoshBAN" pitchFamily="2" charset="0"/>
                <a:cs typeface="NikoshBAN" pitchFamily="2" charset="0"/>
              </a:rPr>
              <a:t>মৌলের পর্যায়ভিত্তিক বৈশিষ্ট্য</a:t>
            </a:r>
            <a:endParaRPr lang="en-US" sz="3200" dirty="0"/>
          </a:p>
        </p:txBody>
      </p:sp>
    </p:spTree>
    <p:extLst>
      <p:ext uri="{BB962C8B-B14F-4D97-AF65-F5344CB8AC3E}">
        <p14:creationId xmlns:p14="http://schemas.microsoft.com/office/powerpoint/2010/main" val="35703615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2895600" y="685800"/>
            <a:ext cx="2895600" cy="762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n-US" sz="5300" dirty="0" err="1" smtClean="0">
                <a:latin typeface="NikoshBAN" pitchFamily="2" charset="0"/>
                <a:cs typeface="NikoshBAN" pitchFamily="2" charset="0"/>
              </a:rPr>
              <a:t>শ্রেণির</a:t>
            </a:r>
            <a:r>
              <a:rPr lang="en-US" sz="5300" dirty="0" smtClean="0">
                <a:latin typeface="NikoshBAN" pitchFamily="2" charset="0"/>
                <a:cs typeface="NikoshBAN" pitchFamily="2" charset="0"/>
              </a:rPr>
              <a:t> </a:t>
            </a:r>
            <a:r>
              <a:rPr lang="en-US" sz="5300" dirty="0" err="1" smtClean="0">
                <a:latin typeface="NikoshBAN" pitchFamily="2" charset="0"/>
                <a:cs typeface="NikoshBAN" pitchFamily="2" charset="0"/>
              </a:rPr>
              <a:t>কাজ</a:t>
            </a:r>
            <a:endParaRPr lang="en-US" dirty="0"/>
          </a:p>
        </p:txBody>
      </p:sp>
      <p:sp>
        <p:nvSpPr>
          <p:cNvPr id="8" name="Content Placeholder 7"/>
          <p:cNvSpPr>
            <a:spLocks noGrp="1"/>
          </p:cNvSpPr>
          <p:nvPr>
            <p:ph idx="1"/>
          </p:nvPr>
        </p:nvSpPr>
        <p:spPr>
          <a:xfrm>
            <a:off x="228600" y="1905001"/>
            <a:ext cx="8534400" cy="2438399"/>
          </a:xfr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a:bodyPr>
          <a:lstStyle/>
          <a:p>
            <a:pPr algn="just">
              <a:lnSpc>
                <a:spcPct val="150000"/>
              </a:lnSpc>
              <a:spcBef>
                <a:spcPts val="0"/>
              </a:spcBef>
              <a:buNone/>
            </a:pPr>
            <a:r>
              <a:rPr lang="bn-BD" sz="4400" dirty="0" smtClean="0">
                <a:latin typeface="NikoshBAN" pitchFamily="2" charset="0"/>
                <a:cs typeface="NikoshBAN" pitchFamily="2" charset="0"/>
              </a:rPr>
              <a:t>১।</a:t>
            </a:r>
            <a:r>
              <a:rPr lang="en-US" sz="4400" dirty="0" smtClean="0">
                <a:latin typeface="NikoshBAN" pitchFamily="2" charset="0"/>
                <a:cs typeface="NikoshBAN" pitchFamily="2" charset="0"/>
              </a:rPr>
              <a:t>S </a:t>
            </a:r>
            <a:r>
              <a:rPr lang="bn-BD" sz="4400" dirty="0" smtClean="0">
                <a:latin typeface="NikoshBAN" pitchFamily="2" charset="0"/>
                <a:cs typeface="NikoshBAN" pitchFamily="2" charset="0"/>
              </a:rPr>
              <a:t>ব্লক মৌলের বৈশিষ্ট্যসমূহ লেখো।</a:t>
            </a:r>
            <a:endParaRPr lang="as-IN" sz="4400" dirty="0">
              <a:latin typeface="NikoshBAN" pitchFamily="2" charset="0"/>
              <a:cs typeface="NikoshBAN" pitchFamily="2" charset="0"/>
            </a:endParaRPr>
          </a:p>
          <a:p>
            <a:pPr algn="just">
              <a:lnSpc>
                <a:spcPct val="150000"/>
              </a:lnSpc>
              <a:spcBef>
                <a:spcPts val="0"/>
              </a:spcBef>
              <a:buNone/>
            </a:pPr>
            <a:r>
              <a:rPr lang="bn-BD" sz="4400" dirty="0" smtClean="0">
                <a:latin typeface="NikoshBAN" pitchFamily="2" charset="0"/>
                <a:cs typeface="NikoshBAN" pitchFamily="2" charset="0"/>
              </a:rPr>
              <a:t>২।</a:t>
            </a:r>
            <a:r>
              <a:rPr lang="en-US" sz="4400" dirty="0" smtClean="0">
                <a:latin typeface="NikoshBAN" pitchFamily="2" charset="0"/>
                <a:cs typeface="NikoshBAN" pitchFamily="2" charset="0"/>
              </a:rPr>
              <a:t>S </a:t>
            </a:r>
            <a:r>
              <a:rPr lang="bn-BD" sz="4400" dirty="0">
                <a:latin typeface="NikoshBAN" pitchFamily="2" charset="0"/>
                <a:cs typeface="NikoshBAN" pitchFamily="2" charset="0"/>
              </a:rPr>
              <a:t>ব্লক </a:t>
            </a:r>
            <a:r>
              <a:rPr lang="bn-BD" sz="4400" dirty="0" smtClean="0">
                <a:latin typeface="NikoshBAN" pitchFamily="2" charset="0"/>
                <a:cs typeface="NikoshBAN" pitchFamily="2" charset="0"/>
              </a:rPr>
              <a:t>মৌলসমূহেরইলেকট্রন বিন্যাস লেখো।</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5.jpeg"/></Relationships>
</file>

<file path=ppt/theme/_rels/theme7.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7.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TotalTime>
  <Words>371</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Theme</vt:lpstr>
      </vt:variant>
      <vt:variant>
        <vt:i4>7</vt:i4>
      </vt:variant>
      <vt:variant>
        <vt:lpstr>Embedded OLE Servers</vt:lpstr>
      </vt:variant>
      <vt:variant>
        <vt:i4>1</vt:i4>
      </vt:variant>
      <vt:variant>
        <vt:lpstr>Slide Titles</vt:lpstr>
      </vt:variant>
      <vt:variant>
        <vt:i4>12</vt:i4>
      </vt:variant>
    </vt:vector>
  </HeadingPairs>
  <TitlesOfParts>
    <vt:vector size="20" baseType="lpstr">
      <vt:lpstr>Civic</vt:lpstr>
      <vt:lpstr>Aspect</vt:lpstr>
      <vt:lpstr>1_Civic</vt:lpstr>
      <vt:lpstr>1_Office Theme</vt:lpstr>
      <vt:lpstr>Flow</vt:lpstr>
      <vt:lpstr>Foundry</vt:lpstr>
      <vt:lpstr>Metro</vt:lpstr>
      <vt:lpstr>Equation</vt:lpstr>
      <vt:lpstr>PowerPoint Presentation</vt:lpstr>
      <vt:lpstr>পরিচিতি</vt:lpstr>
      <vt:lpstr>পাঠ পরিচিতি</vt:lpstr>
      <vt:lpstr>শিখনফল</vt:lpstr>
      <vt:lpstr>ছবিগুলো লক্ষ্য কর</vt:lpstr>
      <vt:lpstr>S ব্লক মৌল</vt:lpstr>
      <vt:lpstr>PowerPoint Presentation</vt:lpstr>
      <vt:lpstr>PowerPoint Presentation</vt:lpstr>
      <vt:lpstr>শ্রেণির কাজ</vt:lpstr>
      <vt:lpstr>মূল্যায়ন</vt:lpstr>
      <vt:lpstr>বাড়ির কাজ</vt:lpstr>
      <vt:lpstr>সকলকে আন্তরিক ধন্যবাদ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Excellent</dc:creator>
  <cp:lastModifiedBy>USER</cp:lastModifiedBy>
  <cp:revision>249</cp:revision>
  <dcterms:created xsi:type="dcterms:W3CDTF">2006-08-16T00:00:00Z</dcterms:created>
  <dcterms:modified xsi:type="dcterms:W3CDTF">2020-11-25T17:38:50Z</dcterms:modified>
</cp:coreProperties>
</file>