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0" autoAdjust="0"/>
    <p:restoredTop sz="94660"/>
  </p:normalViewPr>
  <p:slideViewPr>
    <p:cSldViewPr snapToGrid="0">
      <p:cViewPr varScale="1">
        <p:scale>
          <a:sx n="68" d="100"/>
          <a:sy n="68" d="100"/>
        </p:scale>
        <p:origin x="2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2AAA5E-942B-4E45-870B-EDC6A1C1C977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EDE03D-1E6A-4AF5-9E24-4E55DFFA7C39}">
      <dgm:prSet phldrT="[Text]" custT="1"/>
      <dgm:spPr>
        <a:solidFill>
          <a:schemeClr val="bg2">
            <a:lumMod val="75000"/>
          </a:schemeClr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bn-BD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বিষয়-বাংলাদেশ ও বিশ্বপরিচয় 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581CBC9-6741-4EE9-812E-29330D72CFE1}" type="parTrans" cxnId="{F1C5D726-CAA7-4E16-A9F1-96F970A25390}">
      <dgm:prSet/>
      <dgm:spPr/>
      <dgm:t>
        <a:bodyPr/>
        <a:lstStyle/>
        <a:p>
          <a:endParaRPr lang="en-US"/>
        </a:p>
      </dgm:t>
    </dgm:pt>
    <dgm:pt modelId="{93D9B8DB-ACC3-4A20-991F-91E825869A3B}" type="sibTrans" cxnId="{F1C5D726-CAA7-4E16-A9F1-96F970A25390}">
      <dgm:prSet/>
      <dgm:spPr>
        <a:ln w="28575">
          <a:solidFill>
            <a:schemeClr val="tx1"/>
          </a:solidFill>
        </a:ln>
      </dgm:spPr>
      <dgm:t>
        <a:bodyPr/>
        <a:lstStyle/>
        <a:p>
          <a:r>
            <a:rPr lang="bn-BD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শ্রেণি-৫ম</a:t>
          </a:r>
          <a:endParaRPr lang="en-US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036DD45-06DE-4F47-AFFE-45924F18749E}">
      <dgm:prSet phldrT="[Text]" custT="1"/>
      <dgm:spPr>
        <a:solidFill>
          <a:srgbClr val="00B050"/>
        </a:solidFill>
        <a:ln w="76200">
          <a:solidFill>
            <a:schemeClr val="tx1"/>
          </a:solidFill>
        </a:ln>
      </dgm:spPr>
      <dgm:t>
        <a:bodyPr/>
        <a:lstStyle/>
        <a:p>
          <a:r>
            <a:rPr lang="bn-BD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পাঠ পরিচিতি</a:t>
          </a:r>
          <a:endParaRPr lang="en-US" sz="36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49CB10A-F919-4B19-8930-3784CC5C6F93}" type="parTrans" cxnId="{70ACCCE1-B357-487D-B5B4-B1E27541D26A}">
      <dgm:prSet/>
      <dgm:spPr/>
      <dgm:t>
        <a:bodyPr/>
        <a:lstStyle/>
        <a:p>
          <a:endParaRPr lang="en-US"/>
        </a:p>
      </dgm:t>
    </dgm:pt>
    <dgm:pt modelId="{C0983701-9D34-41D1-9586-7F30297E62D7}" type="sibTrans" cxnId="{70ACCCE1-B357-487D-B5B4-B1E27541D26A}">
      <dgm:prSet custT="1"/>
      <dgm:spPr>
        <a:solidFill>
          <a:schemeClr val="accent4">
            <a:lumMod val="60000"/>
            <a:lumOff val="40000"/>
          </a:schemeClr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bn-BD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অধ্যায়-৩ (বাংলাদেশের ঐতিহাসিক স্থান ও নিদর্শন)</a:t>
          </a:r>
          <a:endParaRPr lang="en-US" sz="28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06201EF-3882-4C26-AE17-E29FEAE8959D}">
      <dgm:prSet phldrT="[Text]"/>
      <dgm:spPr>
        <a:solidFill>
          <a:schemeClr val="accent3">
            <a:lumMod val="75000"/>
          </a:schemeClr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bn-BD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বিষয়বস্ত-সোনারগাঁও</a:t>
          </a:r>
          <a:endParaRPr lang="en-US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21EA04B-BAFE-45B5-BE65-E8A8B01658E8}" type="parTrans" cxnId="{60F7C4F3-BBED-41AA-8EC6-FB0F53F49095}">
      <dgm:prSet/>
      <dgm:spPr/>
      <dgm:t>
        <a:bodyPr/>
        <a:lstStyle/>
        <a:p>
          <a:endParaRPr lang="en-US"/>
        </a:p>
      </dgm:t>
    </dgm:pt>
    <dgm:pt modelId="{2DD03900-ACD5-4219-80F0-2EFFD9145686}" type="sibTrans" cxnId="{60F7C4F3-BBED-41AA-8EC6-FB0F53F49095}">
      <dgm:prSet/>
      <dgm:spPr>
        <a:solidFill>
          <a:srgbClr val="92D050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bn-BD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সময়-৪০ মিনিট</a:t>
          </a:r>
          <a:endParaRPr lang="en-US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560C4B1-2B15-4A0B-9FAC-BA078BC08DA5}" type="pres">
      <dgm:prSet presAssocID="{8D2AAA5E-942B-4E45-870B-EDC6A1C1C977}" presName="Name0" presStyleCnt="0">
        <dgm:presLayoutVars>
          <dgm:chMax/>
          <dgm:chPref/>
          <dgm:dir/>
          <dgm:animLvl val="lvl"/>
        </dgm:presLayoutVars>
      </dgm:prSet>
      <dgm:spPr/>
    </dgm:pt>
    <dgm:pt modelId="{C37C6F04-3D7D-446A-8EA1-B182CD3DAD3A}" type="pres">
      <dgm:prSet presAssocID="{2DEDE03D-1E6A-4AF5-9E24-4E55DFFA7C39}" presName="composite" presStyleCnt="0"/>
      <dgm:spPr/>
    </dgm:pt>
    <dgm:pt modelId="{AA26489F-C4F3-4450-BCB6-83CB455DC3EC}" type="pres">
      <dgm:prSet presAssocID="{2DEDE03D-1E6A-4AF5-9E24-4E55DFFA7C39}" presName="Parent1" presStyleLbl="node1" presStyleIdx="0" presStyleCnt="6" custScaleX="161191" custLinFactNeighborX="16100" custLinFactNeighborY="700">
        <dgm:presLayoutVars>
          <dgm:chMax val="1"/>
          <dgm:chPref val="1"/>
          <dgm:bulletEnabled val="1"/>
        </dgm:presLayoutVars>
      </dgm:prSet>
      <dgm:spPr/>
    </dgm:pt>
    <dgm:pt modelId="{193B1231-7B13-4BE7-A4C0-EE37C5D9BE70}" type="pres">
      <dgm:prSet presAssocID="{2DEDE03D-1E6A-4AF5-9E24-4E55DFFA7C39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EF20B151-8620-40EB-9361-5F31263BC40C}" type="pres">
      <dgm:prSet presAssocID="{2DEDE03D-1E6A-4AF5-9E24-4E55DFFA7C39}" presName="BalanceSpacing" presStyleCnt="0"/>
      <dgm:spPr/>
    </dgm:pt>
    <dgm:pt modelId="{47AC2A68-1C3C-4323-8D10-49A5C6B0D0A6}" type="pres">
      <dgm:prSet presAssocID="{2DEDE03D-1E6A-4AF5-9E24-4E55DFFA7C39}" presName="BalanceSpacing1" presStyleCnt="0"/>
      <dgm:spPr/>
    </dgm:pt>
    <dgm:pt modelId="{660FF4BB-0909-4082-B838-341A7AD7973B}" type="pres">
      <dgm:prSet presAssocID="{93D9B8DB-ACC3-4A20-991F-91E825869A3B}" presName="Accent1Text" presStyleLbl="node1" presStyleIdx="1" presStyleCnt="6" custScaleX="130345" custLinFactNeighborX="-26566" custLinFactNeighborY="-3502"/>
      <dgm:spPr/>
    </dgm:pt>
    <dgm:pt modelId="{B04FE0F8-3510-4256-AF70-95E9B93FC2BC}" type="pres">
      <dgm:prSet presAssocID="{93D9B8DB-ACC3-4A20-991F-91E825869A3B}" presName="spaceBetweenRectangles" presStyleCnt="0"/>
      <dgm:spPr/>
    </dgm:pt>
    <dgm:pt modelId="{52D95FFA-F3BA-41E5-8D27-5542733EE4A3}" type="pres">
      <dgm:prSet presAssocID="{2036DD45-06DE-4F47-AFFE-45924F18749E}" presName="composite" presStyleCnt="0"/>
      <dgm:spPr/>
    </dgm:pt>
    <dgm:pt modelId="{30C09EB0-925D-44C5-B796-B68285BC1E6D}" type="pres">
      <dgm:prSet presAssocID="{2036DD45-06DE-4F47-AFFE-45924F18749E}" presName="Parent1" presStyleLbl="node1" presStyleIdx="2" presStyleCnt="6" custScaleX="149380" custLinFactNeighborX="-23345" custLinFactNeighborY="0">
        <dgm:presLayoutVars>
          <dgm:chMax val="1"/>
          <dgm:chPref val="1"/>
          <dgm:bulletEnabled val="1"/>
        </dgm:presLayoutVars>
      </dgm:prSet>
      <dgm:spPr/>
    </dgm:pt>
    <dgm:pt modelId="{FE9D3527-3D22-4E90-B479-1C0ABEF91352}" type="pres">
      <dgm:prSet presAssocID="{2036DD45-06DE-4F47-AFFE-45924F18749E}" presName="Childtext1" presStyleLbl="revTx" presStyleIdx="1" presStyleCnt="3" custLinFactNeighborX="-2594" custLinFactNeighborY="0">
        <dgm:presLayoutVars>
          <dgm:chMax val="0"/>
          <dgm:chPref val="0"/>
          <dgm:bulletEnabled val="1"/>
        </dgm:presLayoutVars>
      </dgm:prSet>
      <dgm:spPr/>
    </dgm:pt>
    <dgm:pt modelId="{E908AD47-AA94-489C-9AA0-399AC84A2F57}" type="pres">
      <dgm:prSet presAssocID="{2036DD45-06DE-4F47-AFFE-45924F18749E}" presName="BalanceSpacing" presStyleCnt="0"/>
      <dgm:spPr/>
    </dgm:pt>
    <dgm:pt modelId="{E9896A9D-68A0-4705-AEA8-628C4B924127}" type="pres">
      <dgm:prSet presAssocID="{2036DD45-06DE-4F47-AFFE-45924F18749E}" presName="BalanceSpacing1" presStyleCnt="0"/>
      <dgm:spPr/>
    </dgm:pt>
    <dgm:pt modelId="{43482BB3-D92C-4D34-8BA7-1930517B14AE}" type="pres">
      <dgm:prSet presAssocID="{C0983701-9D34-41D1-9586-7F30297E62D7}" presName="Accent1Text" presStyleLbl="node1" presStyleIdx="3" presStyleCnt="6" custScaleX="161101" custLinFactNeighborX="31396" custLinFactNeighborY="0"/>
      <dgm:spPr/>
    </dgm:pt>
    <dgm:pt modelId="{CB74BEB2-EEF2-496D-B5A4-39ADEEA2C83C}" type="pres">
      <dgm:prSet presAssocID="{C0983701-9D34-41D1-9586-7F30297E62D7}" presName="spaceBetweenRectangles" presStyleCnt="0"/>
      <dgm:spPr/>
    </dgm:pt>
    <dgm:pt modelId="{274E3A49-6428-4623-B728-119EBA38A62E}" type="pres">
      <dgm:prSet presAssocID="{306201EF-3882-4C26-AE17-E29FEAE8959D}" presName="composite" presStyleCnt="0"/>
      <dgm:spPr/>
    </dgm:pt>
    <dgm:pt modelId="{6CF89811-FEB4-4A01-A51E-DE4269D3EED9}" type="pres">
      <dgm:prSet presAssocID="{306201EF-3882-4C26-AE17-E29FEAE8959D}" presName="Parent1" presStyleLbl="node1" presStyleIdx="4" presStyleCnt="6" custScaleX="172085" custLinFactNeighborX="5636" custLinFactNeighborY="-4897">
        <dgm:presLayoutVars>
          <dgm:chMax val="1"/>
          <dgm:chPref val="1"/>
          <dgm:bulletEnabled val="1"/>
        </dgm:presLayoutVars>
      </dgm:prSet>
      <dgm:spPr/>
    </dgm:pt>
    <dgm:pt modelId="{59D061C3-4D21-4082-AEEF-A4CDADEEACEA}" type="pres">
      <dgm:prSet presAssocID="{306201EF-3882-4C26-AE17-E29FEAE8959D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FBF3F9B8-0BE8-4F2E-85E7-0CE8ED86B3F6}" type="pres">
      <dgm:prSet presAssocID="{306201EF-3882-4C26-AE17-E29FEAE8959D}" presName="BalanceSpacing" presStyleCnt="0"/>
      <dgm:spPr/>
    </dgm:pt>
    <dgm:pt modelId="{DD2297D2-BED2-48C7-A00A-CD04E4B75C14}" type="pres">
      <dgm:prSet presAssocID="{306201EF-3882-4C26-AE17-E29FEAE8959D}" presName="BalanceSpacing1" presStyleCnt="0"/>
      <dgm:spPr/>
    </dgm:pt>
    <dgm:pt modelId="{4EB8F156-4C2E-4759-820F-C1207A3CF3A2}" type="pres">
      <dgm:prSet presAssocID="{2DD03900-ACD5-4219-80F0-2EFFD9145686}" presName="Accent1Text" presStyleLbl="node1" presStyleIdx="5" presStyleCnt="6" custLinFactNeighborX="-35420" custLinFactNeighborY="-3502"/>
      <dgm:spPr/>
    </dgm:pt>
  </dgm:ptLst>
  <dgm:cxnLst>
    <dgm:cxn modelId="{F1C5D726-CAA7-4E16-A9F1-96F970A25390}" srcId="{8D2AAA5E-942B-4E45-870B-EDC6A1C1C977}" destId="{2DEDE03D-1E6A-4AF5-9E24-4E55DFFA7C39}" srcOrd="0" destOrd="0" parTransId="{C581CBC9-6741-4EE9-812E-29330D72CFE1}" sibTransId="{93D9B8DB-ACC3-4A20-991F-91E825869A3B}"/>
    <dgm:cxn modelId="{8158A829-408D-474B-8315-117C95545236}" type="presOf" srcId="{2DD03900-ACD5-4219-80F0-2EFFD9145686}" destId="{4EB8F156-4C2E-4759-820F-C1207A3CF3A2}" srcOrd="0" destOrd="0" presId="urn:microsoft.com/office/officeart/2008/layout/AlternatingHexagons"/>
    <dgm:cxn modelId="{B6DB6975-D08F-467E-B777-51A71A2199DA}" type="presOf" srcId="{8D2AAA5E-942B-4E45-870B-EDC6A1C1C977}" destId="{8560C4B1-2B15-4A0B-9FAC-BA078BC08DA5}" srcOrd="0" destOrd="0" presId="urn:microsoft.com/office/officeart/2008/layout/AlternatingHexagons"/>
    <dgm:cxn modelId="{D3B0C2C2-50BD-4D38-A6E9-DF3E4EC1C841}" type="presOf" srcId="{93D9B8DB-ACC3-4A20-991F-91E825869A3B}" destId="{660FF4BB-0909-4082-B838-341A7AD7973B}" srcOrd="0" destOrd="0" presId="urn:microsoft.com/office/officeart/2008/layout/AlternatingHexagons"/>
    <dgm:cxn modelId="{DB454AC3-BAAA-47B2-86D0-3129B140364C}" type="presOf" srcId="{2036DD45-06DE-4F47-AFFE-45924F18749E}" destId="{30C09EB0-925D-44C5-B796-B68285BC1E6D}" srcOrd="0" destOrd="0" presId="urn:microsoft.com/office/officeart/2008/layout/AlternatingHexagons"/>
    <dgm:cxn modelId="{E920AAC4-BBE5-4F7F-9616-D239639CD7E7}" type="presOf" srcId="{C0983701-9D34-41D1-9586-7F30297E62D7}" destId="{43482BB3-D92C-4D34-8BA7-1930517B14AE}" srcOrd="0" destOrd="0" presId="urn:microsoft.com/office/officeart/2008/layout/AlternatingHexagons"/>
    <dgm:cxn modelId="{5D79D7DF-F0C6-42D5-B64B-0C4041B88BF2}" type="presOf" srcId="{306201EF-3882-4C26-AE17-E29FEAE8959D}" destId="{6CF89811-FEB4-4A01-A51E-DE4269D3EED9}" srcOrd="0" destOrd="0" presId="urn:microsoft.com/office/officeart/2008/layout/AlternatingHexagons"/>
    <dgm:cxn modelId="{70ACCCE1-B357-487D-B5B4-B1E27541D26A}" srcId="{8D2AAA5E-942B-4E45-870B-EDC6A1C1C977}" destId="{2036DD45-06DE-4F47-AFFE-45924F18749E}" srcOrd="1" destOrd="0" parTransId="{F49CB10A-F919-4B19-8930-3784CC5C6F93}" sibTransId="{C0983701-9D34-41D1-9586-7F30297E62D7}"/>
    <dgm:cxn modelId="{7A24F2E6-3313-46BD-A1CD-4B62E14E0FD2}" type="presOf" srcId="{2DEDE03D-1E6A-4AF5-9E24-4E55DFFA7C39}" destId="{AA26489F-C4F3-4450-BCB6-83CB455DC3EC}" srcOrd="0" destOrd="0" presId="urn:microsoft.com/office/officeart/2008/layout/AlternatingHexagons"/>
    <dgm:cxn modelId="{60F7C4F3-BBED-41AA-8EC6-FB0F53F49095}" srcId="{8D2AAA5E-942B-4E45-870B-EDC6A1C1C977}" destId="{306201EF-3882-4C26-AE17-E29FEAE8959D}" srcOrd="2" destOrd="0" parTransId="{721EA04B-BAFE-45B5-BE65-E8A8B01658E8}" sibTransId="{2DD03900-ACD5-4219-80F0-2EFFD9145686}"/>
    <dgm:cxn modelId="{C3995374-4710-4EF4-998A-36D6179799E3}" type="presParOf" srcId="{8560C4B1-2B15-4A0B-9FAC-BA078BC08DA5}" destId="{C37C6F04-3D7D-446A-8EA1-B182CD3DAD3A}" srcOrd="0" destOrd="0" presId="urn:microsoft.com/office/officeart/2008/layout/AlternatingHexagons"/>
    <dgm:cxn modelId="{EF554C1B-7CEE-4DD2-8B6D-11D12B2202F4}" type="presParOf" srcId="{C37C6F04-3D7D-446A-8EA1-B182CD3DAD3A}" destId="{AA26489F-C4F3-4450-BCB6-83CB455DC3EC}" srcOrd="0" destOrd="0" presId="urn:microsoft.com/office/officeart/2008/layout/AlternatingHexagons"/>
    <dgm:cxn modelId="{11E22009-1E38-405E-81F3-D150D0ED0E15}" type="presParOf" srcId="{C37C6F04-3D7D-446A-8EA1-B182CD3DAD3A}" destId="{193B1231-7B13-4BE7-A4C0-EE37C5D9BE70}" srcOrd="1" destOrd="0" presId="urn:microsoft.com/office/officeart/2008/layout/AlternatingHexagons"/>
    <dgm:cxn modelId="{A84A7FFD-C10A-4FB5-AD0E-F8AEFAB860C3}" type="presParOf" srcId="{C37C6F04-3D7D-446A-8EA1-B182CD3DAD3A}" destId="{EF20B151-8620-40EB-9361-5F31263BC40C}" srcOrd="2" destOrd="0" presId="urn:microsoft.com/office/officeart/2008/layout/AlternatingHexagons"/>
    <dgm:cxn modelId="{6BF6823D-50C3-45A1-A528-5A9B8221B035}" type="presParOf" srcId="{C37C6F04-3D7D-446A-8EA1-B182CD3DAD3A}" destId="{47AC2A68-1C3C-4323-8D10-49A5C6B0D0A6}" srcOrd="3" destOrd="0" presId="urn:microsoft.com/office/officeart/2008/layout/AlternatingHexagons"/>
    <dgm:cxn modelId="{F069F022-D305-4A91-B29B-1D88327C5D6D}" type="presParOf" srcId="{C37C6F04-3D7D-446A-8EA1-B182CD3DAD3A}" destId="{660FF4BB-0909-4082-B838-341A7AD7973B}" srcOrd="4" destOrd="0" presId="urn:microsoft.com/office/officeart/2008/layout/AlternatingHexagons"/>
    <dgm:cxn modelId="{EF9EAF1A-5A0E-43AA-9029-D6EF30A44FA6}" type="presParOf" srcId="{8560C4B1-2B15-4A0B-9FAC-BA078BC08DA5}" destId="{B04FE0F8-3510-4256-AF70-95E9B93FC2BC}" srcOrd="1" destOrd="0" presId="urn:microsoft.com/office/officeart/2008/layout/AlternatingHexagons"/>
    <dgm:cxn modelId="{C40A8105-3F7B-4E0C-BC09-5073E09E1D34}" type="presParOf" srcId="{8560C4B1-2B15-4A0B-9FAC-BA078BC08DA5}" destId="{52D95FFA-F3BA-41E5-8D27-5542733EE4A3}" srcOrd="2" destOrd="0" presId="urn:microsoft.com/office/officeart/2008/layout/AlternatingHexagons"/>
    <dgm:cxn modelId="{BC8F5931-7FDD-4331-BA7A-88ED4C6E651C}" type="presParOf" srcId="{52D95FFA-F3BA-41E5-8D27-5542733EE4A3}" destId="{30C09EB0-925D-44C5-B796-B68285BC1E6D}" srcOrd="0" destOrd="0" presId="urn:microsoft.com/office/officeart/2008/layout/AlternatingHexagons"/>
    <dgm:cxn modelId="{058642FA-F31B-4B60-BD22-E5FDE2A52D72}" type="presParOf" srcId="{52D95FFA-F3BA-41E5-8D27-5542733EE4A3}" destId="{FE9D3527-3D22-4E90-B479-1C0ABEF91352}" srcOrd="1" destOrd="0" presId="urn:microsoft.com/office/officeart/2008/layout/AlternatingHexagons"/>
    <dgm:cxn modelId="{49A39792-6F3D-4516-B568-B6DA8351561B}" type="presParOf" srcId="{52D95FFA-F3BA-41E5-8D27-5542733EE4A3}" destId="{E908AD47-AA94-489C-9AA0-399AC84A2F57}" srcOrd="2" destOrd="0" presId="urn:microsoft.com/office/officeart/2008/layout/AlternatingHexagons"/>
    <dgm:cxn modelId="{2DB558B5-D755-4BD9-A496-6B6B4FAB7ED8}" type="presParOf" srcId="{52D95FFA-F3BA-41E5-8D27-5542733EE4A3}" destId="{E9896A9D-68A0-4705-AEA8-628C4B924127}" srcOrd="3" destOrd="0" presId="urn:microsoft.com/office/officeart/2008/layout/AlternatingHexagons"/>
    <dgm:cxn modelId="{F0450341-CF06-49AE-B501-DA4CFC0827A9}" type="presParOf" srcId="{52D95FFA-F3BA-41E5-8D27-5542733EE4A3}" destId="{43482BB3-D92C-4D34-8BA7-1930517B14AE}" srcOrd="4" destOrd="0" presId="urn:microsoft.com/office/officeart/2008/layout/AlternatingHexagons"/>
    <dgm:cxn modelId="{C66A49B8-2672-4370-A894-EA853C93E036}" type="presParOf" srcId="{8560C4B1-2B15-4A0B-9FAC-BA078BC08DA5}" destId="{CB74BEB2-EEF2-496D-B5A4-39ADEEA2C83C}" srcOrd="3" destOrd="0" presId="urn:microsoft.com/office/officeart/2008/layout/AlternatingHexagons"/>
    <dgm:cxn modelId="{F506BD3A-6701-42F5-9FE4-991F447A001F}" type="presParOf" srcId="{8560C4B1-2B15-4A0B-9FAC-BA078BC08DA5}" destId="{274E3A49-6428-4623-B728-119EBA38A62E}" srcOrd="4" destOrd="0" presId="urn:microsoft.com/office/officeart/2008/layout/AlternatingHexagons"/>
    <dgm:cxn modelId="{D633F553-D633-4E03-A900-C32C598DFA32}" type="presParOf" srcId="{274E3A49-6428-4623-B728-119EBA38A62E}" destId="{6CF89811-FEB4-4A01-A51E-DE4269D3EED9}" srcOrd="0" destOrd="0" presId="urn:microsoft.com/office/officeart/2008/layout/AlternatingHexagons"/>
    <dgm:cxn modelId="{0A474C8C-27A5-4964-9CF3-E25F1B570195}" type="presParOf" srcId="{274E3A49-6428-4623-B728-119EBA38A62E}" destId="{59D061C3-4D21-4082-AEEF-A4CDADEEACEA}" srcOrd="1" destOrd="0" presId="urn:microsoft.com/office/officeart/2008/layout/AlternatingHexagons"/>
    <dgm:cxn modelId="{2E770379-E93B-40A8-A925-8FEFB3584406}" type="presParOf" srcId="{274E3A49-6428-4623-B728-119EBA38A62E}" destId="{FBF3F9B8-0BE8-4F2E-85E7-0CE8ED86B3F6}" srcOrd="2" destOrd="0" presId="urn:microsoft.com/office/officeart/2008/layout/AlternatingHexagons"/>
    <dgm:cxn modelId="{1FD25A0C-2879-41D8-932D-DC1C41A2D058}" type="presParOf" srcId="{274E3A49-6428-4623-B728-119EBA38A62E}" destId="{DD2297D2-BED2-48C7-A00A-CD04E4B75C14}" srcOrd="3" destOrd="0" presId="urn:microsoft.com/office/officeart/2008/layout/AlternatingHexagons"/>
    <dgm:cxn modelId="{1E0046D6-9706-4806-A181-59A9C416AD9D}" type="presParOf" srcId="{274E3A49-6428-4623-B728-119EBA38A62E}" destId="{4EB8F156-4C2E-4759-820F-C1207A3CF3A2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26489F-C4F3-4450-BCB6-83CB455DC3EC}">
      <dsp:nvSpPr>
        <dsp:cNvPr id="0" name=""/>
        <dsp:cNvSpPr/>
      </dsp:nvSpPr>
      <dsp:spPr>
        <a:xfrm rot="5400000">
          <a:off x="3788155" y="-389941"/>
          <a:ext cx="2008628" cy="2816823"/>
        </a:xfrm>
        <a:prstGeom prst="hexagon">
          <a:avLst>
            <a:gd name="adj" fmla="val 25000"/>
            <a:gd name="vf" fmla="val 115470"/>
          </a:avLst>
        </a:prstGeom>
        <a:solidFill>
          <a:schemeClr val="bg2">
            <a:lumMod val="75000"/>
          </a:schemeClr>
        </a:solidFill>
        <a:ln w="285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2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বিষয়-বাংলাদেশ ও বিশ্বপরিচয় </a:t>
          </a:r>
          <a:endParaRPr lang="en-US" sz="32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3853528" y="348928"/>
        <a:ext cx="1877882" cy="1339086"/>
      </dsp:txXfrm>
    </dsp:sp>
    <dsp:sp modelId="{193B1231-7B13-4BE7-A4C0-EE37C5D9BE70}">
      <dsp:nvSpPr>
        <dsp:cNvPr id="0" name=""/>
        <dsp:cNvSpPr/>
      </dsp:nvSpPr>
      <dsp:spPr>
        <a:xfrm>
          <a:off x="5437901" y="401821"/>
          <a:ext cx="2241629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0FF4BB-0909-4082-B838-341A7AD7973B}">
      <dsp:nvSpPr>
        <dsp:cNvPr id="0" name=""/>
        <dsp:cNvSpPr/>
      </dsp:nvSpPr>
      <dsp:spPr>
        <a:xfrm rot="5400000">
          <a:off x="1155256" y="-134579"/>
          <a:ext cx="2008628" cy="227778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6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শ্রেণি-৫ম</a:t>
          </a:r>
          <a:endParaRPr lang="en-US" sz="36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1400308" y="334771"/>
        <a:ext cx="1518525" cy="1339086"/>
      </dsp:txXfrm>
    </dsp:sp>
    <dsp:sp modelId="{30C09EB0-925D-44C5-B796-B68285BC1E6D}">
      <dsp:nvSpPr>
        <dsp:cNvPr id="0" name=""/>
        <dsp:cNvSpPr/>
      </dsp:nvSpPr>
      <dsp:spPr>
        <a:xfrm rot="5400000">
          <a:off x="2151581" y="1404120"/>
          <a:ext cx="2008628" cy="2610425"/>
        </a:xfrm>
        <a:prstGeom prst="hexagon">
          <a:avLst>
            <a:gd name="adj" fmla="val 25000"/>
            <a:gd name="vf" fmla="val 115470"/>
          </a:avLst>
        </a:prstGeom>
        <a:solidFill>
          <a:srgbClr val="00B050"/>
        </a:solidFill>
        <a:ln w="762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6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পাঠ পরিচিতি</a:t>
          </a:r>
          <a:endParaRPr lang="en-US" sz="36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2285754" y="2039789"/>
        <a:ext cx="1740283" cy="1339086"/>
      </dsp:txXfrm>
    </dsp:sp>
    <dsp:sp modelId="{FE9D3527-3D22-4E90-B479-1C0ABEF91352}">
      <dsp:nvSpPr>
        <dsp:cNvPr id="0" name=""/>
        <dsp:cNvSpPr/>
      </dsp:nvSpPr>
      <dsp:spPr>
        <a:xfrm>
          <a:off x="392196" y="2106744"/>
          <a:ext cx="2169318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482BB3-D92C-4D34-8BA7-1930517B14AE}">
      <dsp:nvSpPr>
        <dsp:cNvPr id="0" name=""/>
        <dsp:cNvSpPr/>
      </dsp:nvSpPr>
      <dsp:spPr>
        <a:xfrm rot="5400000">
          <a:off x="4995491" y="1301708"/>
          <a:ext cx="2008628" cy="2815250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lumMod val="60000"/>
            <a:lumOff val="40000"/>
          </a:schemeClr>
        </a:solidFill>
        <a:ln w="285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8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অধ্যায়-৩ (বাংলাদেশের ঐতিহাসিক স্থান ও নিদর্শন)</a:t>
          </a:r>
          <a:endParaRPr lang="en-US" sz="28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5061388" y="2039790"/>
        <a:ext cx="1876834" cy="1339086"/>
      </dsp:txXfrm>
    </dsp:sp>
    <dsp:sp modelId="{6CF89811-FEB4-4A01-A51E-DE4269D3EED9}">
      <dsp:nvSpPr>
        <dsp:cNvPr id="0" name=""/>
        <dsp:cNvSpPr/>
      </dsp:nvSpPr>
      <dsp:spPr>
        <a:xfrm rot="5400000">
          <a:off x="3605295" y="2812296"/>
          <a:ext cx="2008628" cy="3007197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lumMod val="75000"/>
          </a:schemeClr>
        </a:solidFill>
        <a:ln w="285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8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বিষয়বস্ত-সোনারগাঁও</a:t>
          </a:r>
          <a:endParaRPr lang="en-US" sz="38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3607210" y="3646352"/>
        <a:ext cx="2004798" cy="1339086"/>
      </dsp:txXfrm>
    </dsp:sp>
    <dsp:sp modelId="{59D061C3-4D21-4082-AEEF-A4CDADEEACEA}">
      <dsp:nvSpPr>
        <dsp:cNvPr id="0" name=""/>
        <dsp:cNvSpPr/>
      </dsp:nvSpPr>
      <dsp:spPr>
        <a:xfrm>
          <a:off x="5437901" y="3811668"/>
          <a:ext cx="2241629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B8F156-4C2E-4759-820F-C1207A3CF3A2}">
      <dsp:nvSpPr>
        <dsp:cNvPr id="0" name=""/>
        <dsp:cNvSpPr/>
      </dsp:nvSpPr>
      <dsp:spPr>
        <a:xfrm rot="5400000">
          <a:off x="1000532" y="3470161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rgbClr val="92D050"/>
        </a:solidFill>
        <a:ln w="285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5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সময়-৪০ মিনিট</a:t>
          </a:r>
          <a:endParaRPr lang="en-US" sz="35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1403413" y="3652611"/>
        <a:ext cx="1202866" cy="13826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1D1D1-5145-4AB3-A91F-A2272007CF78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A7642FF8-7F21-4AD9-9E34-411398CF6DD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3561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1D1D1-5145-4AB3-A91F-A2272007CF78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2FF8-7F21-4AD9-9E34-411398CF6DD4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6686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1D1D1-5145-4AB3-A91F-A2272007CF78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2FF8-7F21-4AD9-9E34-411398CF6DD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3801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1D1D1-5145-4AB3-A91F-A2272007CF78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2FF8-7F21-4AD9-9E34-411398CF6DD4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472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1D1D1-5145-4AB3-A91F-A2272007CF78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2FF8-7F21-4AD9-9E34-411398CF6DD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029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1D1D1-5145-4AB3-A91F-A2272007CF78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2FF8-7F21-4AD9-9E34-411398CF6DD4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456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1D1D1-5145-4AB3-A91F-A2272007CF78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2FF8-7F21-4AD9-9E34-411398CF6DD4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4838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1D1D1-5145-4AB3-A91F-A2272007CF78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2FF8-7F21-4AD9-9E34-411398CF6DD4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511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1D1D1-5145-4AB3-A91F-A2272007CF78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2FF8-7F21-4AD9-9E34-411398CF6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62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1D1D1-5145-4AB3-A91F-A2272007CF78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2FF8-7F21-4AD9-9E34-411398CF6DD4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8568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9B1D1D1-5145-4AB3-A91F-A2272007CF78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2FF8-7F21-4AD9-9E34-411398CF6DD4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3100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1D1D1-5145-4AB3-A91F-A2272007CF78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7642FF8-7F21-4AD9-9E34-411398CF6DD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7239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8A27D60-F65A-45DE-8E0E-CEFB2D40C0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138" y="196948"/>
            <a:ext cx="9917723" cy="4648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3B069C5C-A16F-43F0-A4FB-99050D77037C}"/>
              </a:ext>
            </a:extLst>
          </p:cNvPr>
          <p:cNvSpPr/>
          <p:nvPr/>
        </p:nvSpPr>
        <p:spPr>
          <a:xfrm>
            <a:off x="1955409" y="4951828"/>
            <a:ext cx="9031458" cy="1055077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20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3F6F851-87E8-492B-8EC5-6B6E00972E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20" y="476249"/>
            <a:ext cx="5089429" cy="38565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142847D-39E9-4892-8940-771C4DE236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9952" y="476248"/>
            <a:ext cx="4768946" cy="38565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Double Wave 5">
            <a:extLst>
              <a:ext uri="{FF2B5EF4-FFF2-40B4-BE49-F238E27FC236}">
                <a16:creationId xmlns:a16="http://schemas.microsoft.com/office/drawing/2014/main" id="{700CCCC0-E52E-4F9A-B74B-612890B198A9}"/>
              </a:ext>
            </a:extLst>
          </p:cNvPr>
          <p:cNvSpPr/>
          <p:nvPr/>
        </p:nvSpPr>
        <p:spPr>
          <a:xfrm>
            <a:off x="462620" y="4459459"/>
            <a:ext cx="10946278" cy="1659988"/>
          </a:xfrm>
          <a:prstGeom prst="doubleWave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১৬১০ সালে এক যুদ্ধে ঈসা খাঁর পুত্র মূসা খাঁ পরাজিত হুওয়ার পর সোনারগাঁও এর পরিবর্তে ঢাকায় রাজধানী স্থাপন করা হয়।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43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AA47BB1-6087-4D10-BCA5-BCC652F589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168" y="49237"/>
            <a:ext cx="6698136" cy="416403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6" name="Wave 5">
            <a:extLst>
              <a:ext uri="{FF2B5EF4-FFF2-40B4-BE49-F238E27FC236}">
                <a16:creationId xmlns:a16="http://schemas.microsoft.com/office/drawing/2014/main" id="{BDE43738-70B0-4B3D-AFD0-0CD3F61A969E}"/>
              </a:ext>
            </a:extLst>
          </p:cNvPr>
          <p:cNvSpPr/>
          <p:nvPr/>
        </p:nvSpPr>
        <p:spPr>
          <a:xfrm>
            <a:off x="1460695" y="4353950"/>
            <a:ext cx="9270609" cy="2166425"/>
          </a:xfrm>
          <a:prstGeom prst="wave">
            <a:avLst>
              <a:gd name="adj1" fmla="val 12500"/>
              <a:gd name="adj2" fmla="val -152"/>
            </a:avLst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উনিশ শতকে হিন্দু বণিকদের সুতা বানিজ্যের কেন্দ্র হিসেবে এখানে পানাম নগর গড়ে ওঠে।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423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C16D08-7AE0-4FB1-8F08-C3FD9D7485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7960" y="267286"/>
            <a:ext cx="4024047" cy="416403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214E60C-3F68-4B4C-A9BB-3363A1A2DD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993" y="267286"/>
            <a:ext cx="6811988" cy="416403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BB3C125-43F1-4CA8-9526-3A3E05B13362}"/>
              </a:ext>
            </a:extLst>
          </p:cNvPr>
          <p:cNvSpPr/>
          <p:nvPr/>
        </p:nvSpPr>
        <p:spPr>
          <a:xfrm>
            <a:off x="249994" y="4839286"/>
            <a:ext cx="11692014" cy="1223889"/>
          </a:xfrm>
          <a:prstGeom prst="round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সোনারগাঁও এর গৌরব ধরে রাখার জন্য শিল্পাচার্য জয়নুল আবেদিন ১৯৭৫ সালে এখানে একটি লোকশিল্প জাদুঘর প্রতিষ্ঠা করেন। লোকশিল্প জাদুঘরটি বাংলাদেশের অন্যতম পর্যটন কেন্দ্র।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64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>
            <a:extLst>
              <a:ext uri="{FF2B5EF4-FFF2-40B4-BE49-F238E27FC236}">
                <a16:creationId xmlns:a16="http://schemas.microsoft.com/office/drawing/2014/main" id="{405321E4-3419-47D4-A00E-B3446F186661}"/>
              </a:ext>
            </a:extLst>
          </p:cNvPr>
          <p:cNvSpPr/>
          <p:nvPr/>
        </p:nvSpPr>
        <p:spPr>
          <a:xfrm>
            <a:off x="1364566" y="745588"/>
            <a:ext cx="9467557" cy="4614203"/>
          </a:xfrm>
          <a:prstGeom prst="cloud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প্রিয় শিক্ষার্থীরা  তোমাদের বাংলাদেশ ও বিশ্বপরিচয় বইয়ের ২৬ নং পৃষ্ঠায় সোনারগাঁও অংশটুকু ভালো করে পড়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402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0BD366C-58A6-43FE-BBBC-BAE3606B82C4}"/>
              </a:ext>
            </a:extLst>
          </p:cNvPr>
          <p:cNvSpPr/>
          <p:nvPr/>
        </p:nvSpPr>
        <p:spPr>
          <a:xfrm>
            <a:off x="618977" y="957792"/>
            <a:ext cx="3657600" cy="85813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Delay 3">
            <a:extLst>
              <a:ext uri="{FF2B5EF4-FFF2-40B4-BE49-F238E27FC236}">
                <a16:creationId xmlns:a16="http://schemas.microsoft.com/office/drawing/2014/main" id="{21B93762-201E-4770-855F-1976BF549882}"/>
              </a:ext>
            </a:extLst>
          </p:cNvPr>
          <p:cNvSpPr/>
          <p:nvPr/>
        </p:nvSpPr>
        <p:spPr>
          <a:xfrm>
            <a:off x="309487" y="3538025"/>
            <a:ext cx="2433711" cy="745588"/>
          </a:xfrm>
          <a:prstGeom prst="flowChartDelay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দল-১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Delay 4">
            <a:extLst>
              <a:ext uri="{FF2B5EF4-FFF2-40B4-BE49-F238E27FC236}">
                <a16:creationId xmlns:a16="http://schemas.microsoft.com/office/drawing/2014/main" id="{7055133D-B3C5-4DE5-8FB2-C174FD659BC5}"/>
              </a:ext>
            </a:extLst>
          </p:cNvPr>
          <p:cNvSpPr/>
          <p:nvPr/>
        </p:nvSpPr>
        <p:spPr>
          <a:xfrm>
            <a:off x="309487" y="5050301"/>
            <a:ext cx="2433711" cy="745588"/>
          </a:xfrm>
          <a:prstGeom prst="flowChartDelay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দল-২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93758E5-A934-4DAD-A467-72094941FE91}"/>
              </a:ext>
            </a:extLst>
          </p:cNvPr>
          <p:cNvSpPr/>
          <p:nvPr/>
        </p:nvSpPr>
        <p:spPr>
          <a:xfrm>
            <a:off x="3193366" y="3538025"/>
            <a:ext cx="8806376" cy="74558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সোনারগাঁও তে কি কি দেখার সূযোগ আছে?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A06FDA9-9789-45B4-B6F5-FC16B1E4C45C}"/>
              </a:ext>
            </a:extLst>
          </p:cNvPr>
          <p:cNvSpPr/>
          <p:nvPr/>
        </p:nvSpPr>
        <p:spPr>
          <a:xfrm>
            <a:off x="3193366" y="5050301"/>
            <a:ext cx="8806376" cy="745588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পানাম নগরে কি কি দেখা যায়?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 descr="C:\Users\HP\Desktop\New folder\18643835_1029592973807456_339366106_n.jpg">
            <a:extLst>
              <a:ext uri="{FF2B5EF4-FFF2-40B4-BE49-F238E27FC236}">
                <a16:creationId xmlns:a16="http://schemas.microsoft.com/office/drawing/2014/main" id="{09E08B01-986E-44F4-A9A9-BAA043565C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87927" y="347731"/>
            <a:ext cx="6494586" cy="2936382"/>
          </a:xfrm>
          <a:prstGeom prst="roundRect">
            <a:avLst>
              <a:gd name="adj" fmla="val 16667"/>
            </a:avLst>
          </a:prstGeom>
          <a:ln>
            <a:solidFill>
              <a:srgbClr val="FF99FF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23512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F48F63B5-87EF-4B2E-98F1-B49C13BF0B06}"/>
              </a:ext>
            </a:extLst>
          </p:cNvPr>
          <p:cNvSpPr/>
          <p:nvPr/>
        </p:nvSpPr>
        <p:spPr>
          <a:xfrm>
            <a:off x="3404382" y="178778"/>
            <a:ext cx="5036233" cy="132236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8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0D0F0D0-846C-4450-AB97-332FAA47DCEA}"/>
              </a:ext>
            </a:extLst>
          </p:cNvPr>
          <p:cNvSpPr/>
          <p:nvPr/>
        </p:nvSpPr>
        <p:spPr>
          <a:xfrm>
            <a:off x="182881" y="4987584"/>
            <a:ext cx="11844996" cy="10304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বাংলাদেশের অন্যতম পর্যটন কেন্দ্র কোনটি?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86F13F1-6548-4E4B-8CB5-79E0CC5D230B}"/>
              </a:ext>
            </a:extLst>
          </p:cNvPr>
          <p:cNvSpPr/>
          <p:nvPr/>
        </p:nvSpPr>
        <p:spPr>
          <a:xfrm>
            <a:off x="259081" y="3826413"/>
            <a:ext cx="11844996" cy="10304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সতের শতকের নিদর্শন কোনটি?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FFA5F8E-A9CD-49E1-B1FC-CFC436601049}"/>
              </a:ext>
            </a:extLst>
          </p:cNvPr>
          <p:cNvSpPr/>
          <p:nvPr/>
        </p:nvSpPr>
        <p:spPr>
          <a:xfrm>
            <a:off x="259081" y="2616591"/>
            <a:ext cx="11844996" cy="92260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কত সালে সোনারগাঁও এর পরিবর্তে ঢাকায় রাজধানী স্থাপন করা হয়?</a:t>
            </a:r>
          </a:p>
        </p:txBody>
      </p:sp>
    </p:spTree>
    <p:extLst>
      <p:ext uri="{BB962C8B-B14F-4D97-AF65-F5344CB8AC3E}">
        <p14:creationId xmlns:p14="http://schemas.microsoft.com/office/powerpoint/2010/main" val="4126908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19464B9-1868-4FE8-8891-353F6931AD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85" t="15014" b="6533"/>
          <a:stretch/>
        </p:blipFill>
        <p:spPr>
          <a:xfrm>
            <a:off x="265793" y="207732"/>
            <a:ext cx="4165529" cy="380202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0E23304F-0118-43ED-A538-722E34822853}"/>
              </a:ext>
            </a:extLst>
          </p:cNvPr>
          <p:cNvSpPr/>
          <p:nvPr/>
        </p:nvSpPr>
        <p:spPr>
          <a:xfrm>
            <a:off x="4712677" y="448269"/>
            <a:ext cx="4979963" cy="1364565"/>
          </a:xfrm>
          <a:prstGeom prst="ellipse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: Diagonal Corners Rounded 3">
            <a:extLst>
              <a:ext uri="{FF2B5EF4-FFF2-40B4-BE49-F238E27FC236}">
                <a16:creationId xmlns:a16="http://schemas.microsoft.com/office/drawing/2014/main" id="{D43237CF-2D6A-4063-BABA-300F9D01334C}"/>
              </a:ext>
            </a:extLst>
          </p:cNvPr>
          <p:cNvSpPr/>
          <p:nvPr/>
        </p:nvSpPr>
        <p:spPr>
          <a:xfrm>
            <a:off x="1533378" y="4571999"/>
            <a:ext cx="9959927" cy="1153551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সোনারগাঁও সম্পর্কে ৫টি বাক্য লিখ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177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C022E7B-5E87-4AA3-B338-69AE3B402F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778" y="482697"/>
            <a:ext cx="6949439" cy="4457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Explosion: 14 Points 3">
            <a:extLst>
              <a:ext uri="{FF2B5EF4-FFF2-40B4-BE49-F238E27FC236}">
                <a16:creationId xmlns:a16="http://schemas.microsoft.com/office/drawing/2014/main" id="{6AF4CB27-976C-44FC-BA21-0D8DDC6041A9}"/>
              </a:ext>
            </a:extLst>
          </p:cNvPr>
          <p:cNvSpPr/>
          <p:nvPr/>
        </p:nvSpPr>
        <p:spPr>
          <a:xfrm>
            <a:off x="2710376" y="4940397"/>
            <a:ext cx="6771250" cy="1150915"/>
          </a:xfrm>
          <a:prstGeom prst="irregularSeal2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97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llout: Bent Line 1">
            <a:extLst>
              <a:ext uri="{FF2B5EF4-FFF2-40B4-BE49-F238E27FC236}">
                <a16:creationId xmlns:a16="http://schemas.microsoft.com/office/drawing/2014/main" id="{0F25D5DA-0E18-4902-83D0-A01F9346EE90}"/>
              </a:ext>
            </a:extLst>
          </p:cNvPr>
          <p:cNvSpPr/>
          <p:nvPr/>
        </p:nvSpPr>
        <p:spPr>
          <a:xfrm>
            <a:off x="6096000" y="3200400"/>
            <a:ext cx="5748997" cy="2820572"/>
          </a:xfrm>
          <a:prstGeom prst="borderCallout2">
            <a:avLst>
              <a:gd name="adj1" fmla="val 48829"/>
              <a:gd name="adj2" fmla="val -2216"/>
              <a:gd name="adj3" fmla="val 18750"/>
              <a:gd name="adj4" fmla="val -16667"/>
              <a:gd name="adj5" fmla="val 2284"/>
              <a:gd name="adj6" fmla="val -34570"/>
            </a:avLst>
          </a:prstGeom>
          <a:solidFill>
            <a:schemeClr val="accent3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কৃষ্ণপদ বর্মন</a:t>
            </a:r>
          </a:p>
          <a:p>
            <a:pPr algn="ctr"/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শিক্ষক,</a:t>
            </a:r>
          </a:p>
          <a:p>
            <a:pPr algn="ctr"/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বাদামতলা ডি.এন.সরকারি প্রাথমিক বিদ্যালয়</a:t>
            </a:r>
          </a:p>
          <a:p>
            <a:pPr algn="ctr"/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দাকোপ,খুলনা।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56E9D1-520C-466F-A340-9C5100594B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175" y="1505244"/>
            <a:ext cx="2375800" cy="2672862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679C7E7-8288-433E-A5EF-8862C4F699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622" y="991773"/>
            <a:ext cx="4615375" cy="2046849"/>
          </a:xfrm>
          <a:prstGeom prst="rect">
            <a:avLst/>
          </a:prstGeom>
          <a:ln w="38100">
            <a:solidFill>
              <a:srgbClr val="92D050"/>
            </a:solidFill>
          </a:ln>
        </p:spPr>
      </p:pic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159EA164-BFD7-4CCF-957D-16D66CE039D0}"/>
              </a:ext>
            </a:extLst>
          </p:cNvPr>
          <p:cNvSpPr/>
          <p:nvPr/>
        </p:nvSpPr>
        <p:spPr>
          <a:xfrm>
            <a:off x="2574388" y="0"/>
            <a:ext cx="4389120" cy="1346982"/>
          </a:xfrm>
          <a:prstGeom prst="wedgeEllipseCallou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816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2B04B48-ECA5-44E4-8871-75355BE145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635107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960EC59C-EF4D-46EB-A591-D17021178D4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67" y="942536"/>
            <a:ext cx="1831848" cy="4459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385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Left-Right 1">
            <a:extLst>
              <a:ext uri="{FF2B5EF4-FFF2-40B4-BE49-F238E27FC236}">
                <a16:creationId xmlns:a16="http://schemas.microsoft.com/office/drawing/2014/main" id="{D0E7FDCA-79A5-489C-9CC9-7168884F764E}"/>
              </a:ext>
            </a:extLst>
          </p:cNvPr>
          <p:cNvSpPr/>
          <p:nvPr/>
        </p:nvSpPr>
        <p:spPr>
          <a:xfrm>
            <a:off x="4035083" y="182881"/>
            <a:ext cx="4121834" cy="1716258"/>
          </a:xfrm>
          <a:prstGeom prst="leftRightArrow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শিক্ষণফল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C80D0A9-7D59-48E1-B240-8DE4B9500335}"/>
              </a:ext>
            </a:extLst>
          </p:cNvPr>
          <p:cNvSpPr/>
          <p:nvPr/>
        </p:nvSpPr>
        <p:spPr>
          <a:xfrm>
            <a:off x="933157" y="2082019"/>
            <a:ext cx="10325686" cy="3896751"/>
          </a:xfrm>
          <a:prstGeom prst="round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১৫.২.১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কয়েকটি ঐতিহাসিক নিদর্শন ( সোনারগাঁও) </a:t>
            </a:r>
          </a:p>
          <a:p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সম্পর্কে বলতে পারবে।</a:t>
            </a:r>
            <a:endParaRPr lang="bn-BD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১৫.২.২ </a:t>
            </a: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এসব ঐতিহ্যের সাথে সংশ্লিষ্ট সময় ও যুগ সম্পর্কে</a:t>
            </a:r>
          </a:p>
          <a:p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বলতে পারবে।</a:t>
            </a:r>
          </a:p>
          <a:p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১৫.২.৩ এসব ঐতিহ্যের প্রতি শ্রদ্ধাশীল হবে।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338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B6210E-5018-4C7E-AD74-F6D114362F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44" y="1628993"/>
            <a:ext cx="5023342" cy="315050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DB0CDBE-BE76-4340-89A0-72B1EE2F1C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904" y="1628992"/>
            <a:ext cx="5023342" cy="315050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E71284F2-6B7B-41AA-A54C-1F711C38D35B}"/>
              </a:ext>
            </a:extLst>
          </p:cNvPr>
          <p:cNvSpPr/>
          <p:nvPr/>
        </p:nvSpPr>
        <p:spPr>
          <a:xfrm>
            <a:off x="2771335" y="112542"/>
            <a:ext cx="5613010" cy="928467"/>
          </a:xfrm>
          <a:prstGeom prst="wedgeRoundRectCallou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 দেখে বলি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lowchart: Card 6">
            <a:extLst>
              <a:ext uri="{FF2B5EF4-FFF2-40B4-BE49-F238E27FC236}">
                <a16:creationId xmlns:a16="http://schemas.microsoft.com/office/drawing/2014/main" id="{150596A4-7EDB-4569-BAA6-7925E5845B2F}"/>
              </a:ext>
            </a:extLst>
          </p:cNvPr>
          <p:cNvSpPr/>
          <p:nvPr/>
        </p:nvSpPr>
        <p:spPr>
          <a:xfrm>
            <a:off x="3784209" y="5229006"/>
            <a:ext cx="3277773" cy="806033"/>
          </a:xfrm>
          <a:prstGeom prst="flowChartPunchedCard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সোনারগাঁও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85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r: 7 Points 2">
            <a:extLst>
              <a:ext uri="{FF2B5EF4-FFF2-40B4-BE49-F238E27FC236}">
                <a16:creationId xmlns:a16="http://schemas.microsoft.com/office/drawing/2014/main" id="{C145632F-94E4-405A-865B-E09EDDD21FD2}"/>
              </a:ext>
            </a:extLst>
          </p:cNvPr>
          <p:cNvSpPr/>
          <p:nvPr/>
        </p:nvSpPr>
        <p:spPr>
          <a:xfrm>
            <a:off x="2799472" y="1"/>
            <a:ext cx="6555544" cy="2011680"/>
          </a:xfrm>
          <a:prstGeom prst="star7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2E7311B0-08FC-4D08-A806-1F7676DEE548}"/>
              </a:ext>
            </a:extLst>
          </p:cNvPr>
          <p:cNvSpPr/>
          <p:nvPr/>
        </p:nvSpPr>
        <p:spPr>
          <a:xfrm>
            <a:off x="5219113" y="2363372"/>
            <a:ext cx="6555544" cy="3404382"/>
          </a:xfrm>
          <a:prstGeom prst="cloud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সোনারগাঁও</a:t>
            </a:r>
            <a:endParaRPr lang="en-US" sz="9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91D69FE-C2FD-4D62-9380-84B282C651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738" y="2011682"/>
            <a:ext cx="4051495" cy="391081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113840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9AEEEE-555F-47B9-AFC6-2A140EAA9D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514" y="1069145"/>
            <a:ext cx="4669155" cy="379827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FAC912-D95D-4EA5-A219-7366D38D84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9332" y="1069145"/>
            <a:ext cx="4942446" cy="379827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BA9602B-DC0E-44C4-9F75-D22E7B700E01}"/>
              </a:ext>
            </a:extLst>
          </p:cNvPr>
          <p:cNvSpPr/>
          <p:nvPr/>
        </p:nvSpPr>
        <p:spPr>
          <a:xfrm>
            <a:off x="3896751" y="140677"/>
            <a:ext cx="4942446" cy="590843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আমরা কি দেখতে পাচ্ছি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2E6135-B0BF-4568-A34A-4519E2FAD92C}"/>
              </a:ext>
            </a:extLst>
          </p:cNvPr>
          <p:cNvSpPr/>
          <p:nvPr/>
        </p:nvSpPr>
        <p:spPr>
          <a:xfrm>
            <a:off x="689317" y="5205047"/>
            <a:ext cx="11099410" cy="84406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সোনারগাঁও ও লালবাগ কেল্লা সতের শতকের ঐতিহাসিক নিদর্শন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6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14F0EA-55AF-45F7-8A59-0B8286E12B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471" y="139943"/>
            <a:ext cx="3501024" cy="402409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1FC5AE6-D365-4614-8222-D3841B3692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691" y="139943"/>
            <a:ext cx="3580816" cy="40240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411CEC2-5A3A-462D-81E9-A01DFFFB16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2993" y="139943"/>
            <a:ext cx="3580816" cy="402409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9193F09-F818-4ED8-A50B-E5BD8BAB30C0}"/>
              </a:ext>
            </a:extLst>
          </p:cNvPr>
          <p:cNvSpPr/>
          <p:nvPr/>
        </p:nvSpPr>
        <p:spPr>
          <a:xfrm>
            <a:off x="550471" y="4375052"/>
            <a:ext cx="11463338" cy="1842867"/>
          </a:xfrm>
          <a:prstGeom prst="round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সোনারগাঁও ঢাকার দক্ষিণ-পূর্বদিকে নারায়নগঞ্জ জেলায় মেঘনা নদীর তীরে অবস্থিত।সোনারগাঁও প্রাচীন বাংলার মুসলমান সুলতানদের রাজধানী ছিল।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368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DC3D78E-0245-485F-8F12-190448AE89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52" y="187276"/>
            <a:ext cx="5683348" cy="389235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4FCF938-5684-4BDE-B076-0129FBEFD4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855" y="187276"/>
            <a:ext cx="5018210" cy="389235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15129AC3-A0F1-45D6-8EA4-D405ACFE8BDF}"/>
              </a:ext>
            </a:extLst>
          </p:cNvPr>
          <p:cNvSpPr/>
          <p:nvPr/>
        </p:nvSpPr>
        <p:spPr>
          <a:xfrm>
            <a:off x="412653" y="4543865"/>
            <a:ext cx="11291668" cy="1533378"/>
          </a:xfrm>
          <a:prstGeom prst="round2Diag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এখনও সেখানে সুলতানি আমলের অনেক সমাধি রয়েছে,</a:t>
            </a:r>
          </a:p>
          <a:p>
            <a:pPr algn="ctr"/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 একটি গিয়াসউদ্দিন আযম শাহের মাজার।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462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154</TotalTime>
  <Words>258</Words>
  <Application>Microsoft Office PowerPoint</Application>
  <PresentationFormat>Widescreen</PresentationFormat>
  <Paragraphs>43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Gill Sans MT</vt:lpstr>
      <vt:lpstr>NikoshBAN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131</cp:revision>
  <dcterms:created xsi:type="dcterms:W3CDTF">2020-11-24T17:24:49Z</dcterms:created>
  <dcterms:modified xsi:type="dcterms:W3CDTF">2020-11-25T01:40:40Z</dcterms:modified>
</cp:coreProperties>
</file>