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83" r:id="rId3"/>
    <p:sldId id="262" r:id="rId4"/>
    <p:sldId id="259" r:id="rId5"/>
    <p:sldId id="300" r:id="rId6"/>
    <p:sldId id="284" r:id="rId7"/>
    <p:sldId id="292" r:id="rId8"/>
    <p:sldId id="297" r:id="rId9"/>
    <p:sldId id="299" r:id="rId10"/>
    <p:sldId id="298" r:id="rId11"/>
    <p:sldId id="285" r:id="rId12"/>
    <p:sldId id="289" r:id="rId13"/>
    <p:sldId id="301" r:id="rId14"/>
    <p:sldId id="288" r:id="rId15"/>
    <p:sldId id="287" r:id="rId16"/>
    <p:sldId id="290" r:id="rId17"/>
    <p:sldId id="302" r:id="rId18"/>
    <p:sldId id="268" r:id="rId19"/>
    <p:sldId id="270" r:id="rId20"/>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5847" autoAdjust="0"/>
  </p:normalViewPr>
  <p:slideViewPr>
    <p:cSldViewPr>
      <p:cViewPr varScale="1">
        <p:scale>
          <a:sx n="45" d="100"/>
          <a:sy n="45" d="100"/>
        </p:scale>
        <p:origin x="-2088" y="-108"/>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2BE8AB-77E4-4007-8404-0F68E8D4A9EC}" type="datetimeFigureOut">
              <a:rPr lang="en-US" smtClean="0"/>
              <a:t>25-Nov-20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80A9E9-33AE-4B06-9EB0-AA9976E8E001}" type="slidenum">
              <a:rPr lang="en-US" smtClean="0"/>
              <a:t>‹#›</a:t>
            </a:fld>
            <a:endParaRPr lang="en-US"/>
          </a:p>
        </p:txBody>
      </p:sp>
    </p:spTree>
    <p:extLst>
      <p:ext uri="{BB962C8B-B14F-4D97-AF65-F5344CB8AC3E}">
        <p14:creationId xmlns:p14="http://schemas.microsoft.com/office/powerpoint/2010/main" val="179669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n.wikipedia.org/wiki/%E0%A6%9C%E0%A7%8D%E0%A6%9E%E0%A6%BE%E0%A6%A8"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bn.wikipedia.org/wiki/%E0%A6%86%E0%A6%87%E0%A6%A8" TargetMode="External"/><Relationship Id="rId4" Type="http://schemas.openxmlformats.org/officeDocument/2006/relationships/hyperlink" Target="https://bn.wikipedia.org/wiki/%E0%A6%B6%E0%A6%BF%E0%A6%B2%E0%A7%8D%E0%A6%AA"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n.wikipedia.org/wiki/%E0%A6%AC%E0%A7%8C%E0%A6%A6%E0%A7%8D%E0%A6%A7_%E0%A6%AC%E0%A6%BF%E0%A6%B9%E0%A6%BE%E0%A6%B0"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bn.wikipedia.org/wiki/%E0%A6%86%E0%A6%B2%E0%A7%87%E0%A6%95%E0%A6%9C%E0%A6%BE%E0%A6%A8%E0%A7%8D%E0%A6%A1%E0%A6%BE%E0%A6%B0_%E0%A6%95%E0%A6%BE%E0%A6%A8%E0%A6%BF%E0%A6%82%E0%A6%B9%E0%A6%BE%E0%A6%AE" TargetMode="External"/><Relationship Id="rId4" Type="http://schemas.openxmlformats.org/officeDocument/2006/relationships/hyperlink" Target="https://bn.wikipedia.org/wiki/%E0%A6%AA%E0%A6%BE%E0%A6%B2%E0%A6%AC%E0%A6%82%E0%A6%B6"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0A9E9-33AE-4B06-9EB0-AA9976E8E001}" type="slidenum">
              <a:rPr lang="en-US" smtClean="0"/>
              <a:t>2</a:t>
            </a:fld>
            <a:endParaRPr lang="en-US"/>
          </a:p>
        </p:txBody>
      </p:sp>
    </p:spTree>
    <p:extLst>
      <p:ext uri="{BB962C8B-B14F-4D97-AF65-F5344CB8AC3E}">
        <p14:creationId xmlns:p14="http://schemas.microsoft.com/office/powerpoint/2010/main" val="2960212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s-IN" sz="1100" b="1" i="0" kern="1200" dirty="0" smtClean="0">
                <a:solidFill>
                  <a:schemeClr val="tx1"/>
                </a:solidFill>
                <a:effectLst/>
                <a:latin typeface="NikoshBAN" pitchFamily="2" charset="0"/>
                <a:ea typeface="+mn-ea"/>
                <a:cs typeface="NikoshBAN" pitchFamily="2" charset="0"/>
              </a:rPr>
              <a:t>চারু ও কারুশিল্প</a:t>
            </a:r>
            <a:r>
              <a:rPr lang="as-IN" sz="1100" b="0" i="0" kern="1200" dirty="0" smtClean="0">
                <a:solidFill>
                  <a:schemeClr val="tx1"/>
                </a:solidFill>
                <a:effectLst/>
                <a:latin typeface="NikoshBAN" pitchFamily="2" charset="0"/>
                <a:ea typeface="+mn-ea"/>
                <a:cs typeface="NikoshBAN" pitchFamily="2" charset="0"/>
              </a:rPr>
              <a:t> বাংলার ইতিহাসে নন্দনতাত্ত্বিক বিষয়গুলোর মধ্যে সবচেয়ে প্রাচীন চারু ও কারুশিল্প। বগুড়ার মহাস্থান গড়, কুমিল্লার ময়নামতি এবং অতি সম্প্রতি ২০০১ সাল থেকে নরসিংদি জেলার ওয়ারি বটেশ্বরীর খনন কার্য এই প্রত্নতাত্ত্বিক প্রমাণের নিশ্চয়তা প্রদান করেছে। </a:t>
            </a:r>
            <a:endParaRPr lang="en-US" sz="1100" b="1"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D280A9E9-33AE-4B06-9EB0-AA9976E8E001}" type="slidenum">
              <a:rPr lang="en-US" smtClean="0"/>
              <a:t>14</a:t>
            </a:fld>
            <a:endParaRPr lang="en-US"/>
          </a:p>
        </p:txBody>
      </p:sp>
    </p:spTree>
    <p:extLst>
      <p:ext uri="{BB962C8B-B14F-4D97-AF65-F5344CB8AC3E}">
        <p14:creationId xmlns:p14="http://schemas.microsoft.com/office/powerpoint/2010/main" val="2088127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s-IN" sz="1100" b="1" i="0" kern="1200" dirty="0" smtClean="0">
                <a:solidFill>
                  <a:schemeClr val="tx1"/>
                </a:solidFill>
                <a:effectLst/>
                <a:latin typeface="NikoshBAN" pitchFamily="2" charset="0"/>
                <a:ea typeface="+mn-ea"/>
                <a:cs typeface="NikoshBAN" pitchFamily="2" charset="0"/>
              </a:rPr>
              <a:t>স্থাপত্যশিল্প</a:t>
            </a:r>
            <a:r>
              <a:rPr lang="as-IN" sz="1100" b="0" i="0" kern="1200" dirty="0" smtClean="0">
                <a:solidFill>
                  <a:schemeClr val="tx1"/>
                </a:solidFill>
                <a:effectLst/>
                <a:latin typeface="NikoshBAN" pitchFamily="2" charset="0"/>
                <a:ea typeface="+mn-ea"/>
                <a:cs typeface="NikoshBAN" pitchFamily="2" charset="0"/>
              </a:rPr>
              <a:t>  ইতিহাসের ঊষালগ্ন থেকেই বাংলায় যে স্থাপত্যশিল্পের বিকাশ ঘটেছিল তার বহু নিদর্শন পাওয়া যায় প্রাচীন স্থাপত্যের ধ্বংসাবশেষ থেকে। বাংলায় স্থাপত্যশিল্পের বিকাশের সুদীর্ঘ ইতিহাস রয়েছে।</a:t>
            </a:r>
            <a:endParaRPr lang="en-US" sz="1100"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D280A9E9-33AE-4B06-9EB0-AA9976E8E001}" type="slidenum">
              <a:rPr lang="en-US" smtClean="0"/>
              <a:t>15</a:t>
            </a:fld>
            <a:endParaRPr lang="en-US"/>
          </a:p>
        </p:txBody>
      </p:sp>
    </p:spTree>
    <p:extLst>
      <p:ext uri="{BB962C8B-B14F-4D97-AF65-F5344CB8AC3E}">
        <p14:creationId xmlns:p14="http://schemas.microsoft.com/office/powerpoint/2010/main" val="1774238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s-IN" sz="1100" b="0" i="0" kern="1200" dirty="0" smtClean="0">
                <a:solidFill>
                  <a:schemeClr val="tx1"/>
                </a:solidFill>
                <a:effectLst/>
                <a:latin typeface="NikoshBAN" pitchFamily="2" charset="0"/>
                <a:ea typeface="+mn-ea"/>
                <a:cs typeface="NikoshBAN" pitchFamily="2" charset="0"/>
              </a:rPr>
              <a:t>নকশি কাঁথা বাংলাদেশের সংস্কৃতির একটা অংশ। নকশি কাঁথা বাংলাদেশের লোকশিল্পের একটা অংশ। সাধারণত পুরাতন কাপড়ের পাড় থেকে সুতা তুলে অথবা তাঁতীদের থেকে নীল, লাল, হলুদ প্রভৃতি সুতা কিনে এনে কাপড় সেলাই করা হয়।</a:t>
            </a:r>
            <a:endParaRPr lang="en-US" sz="1100"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D280A9E9-33AE-4B06-9EB0-AA9976E8E001}" type="slidenum">
              <a:rPr lang="en-US" smtClean="0"/>
              <a:t>16</a:t>
            </a:fld>
            <a:endParaRPr lang="en-US"/>
          </a:p>
        </p:txBody>
      </p:sp>
    </p:spTree>
    <p:extLst>
      <p:ext uri="{BB962C8B-B14F-4D97-AF65-F5344CB8AC3E}">
        <p14:creationId xmlns:p14="http://schemas.microsoft.com/office/powerpoint/2010/main" val="1028642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80A9E9-33AE-4B06-9EB0-AA9976E8E001}" type="slidenum">
              <a:rPr lang="en-US" smtClean="0"/>
              <a:t>18</a:t>
            </a:fld>
            <a:endParaRPr lang="en-US"/>
          </a:p>
        </p:txBody>
      </p:sp>
    </p:spTree>
    <p:extLst>
      <p:ext uri="{BB962C8B-B14F-4D97-AF65-F5344CB8AC3E}">
        <p14:creationId xmlns:p14="http://schemas.microsoft.com/office/powerpoint/2010/main" val="3576519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0A9E9-33AE-4B06-9EB0-AA9976E8E001}" type="slidenum">
              <a:rPr lang="en-US" smtClean="0"/>
              <a:t>3</a:t>
            </a:fld>
            <a:endParaRPr lang="en-US"/>
          </a:p>
        </p:txBody>
      </p:sp>
    </p:spTree>
    <p:extLst>
      <p:ext uri="{BB962C8B-B14F-4D97-AF65-F5344CB8AC3E}">
        <p14:creationId xmlns:p14="http://schemas.microsoft.com/office/powerpoint/2010/main" val="2599748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as-IN" sz="1200" b="1" i="0" kern="1200" dirty="0" smtClean="0">
                <a:solidFill>
                  <a:schemeClr val="tx1"/>
                </a:solidFill>
                <a:effectLst/>
                <a:latin typeface="NikoshBAN" pitchFamily="2" charset="0"/>
                <a:ea typeface="+mn-ea"/>
                <a:cs typeface="NikoshBAN" pitchFamily="2" charset="0"/>
              </a:rPr>
              <a:t>সংস্কৃতি</a:t>
            </a:r>
            <a:r>
              <a:rPr lang="as-IN" sz="1200" b="0" i="0" kern="1200" dirty="0" smtClean="0">
                <a:solidFill>
                  <a:schemeClr val="tx1"/>
                </a:solidFill>
                <a:effectLst/>
                <a:latin typeface="NikoshBAN" pitchFamily="2" charset="0"/>
                <a:ea typeface="+mn-ea"/>
                <a:cs typeface="NikoshBAN" pitchFamily="2" charset="0"/>
              </a:rPr>
              <a:t> (বা </a:t>
            </a:r>
            <a:r>
              <a:rPr lang="as-IN" sz="1200" b="1" i="0" kern="1200" dirty="0" smtClean="0">
                <a:solidFill>
                  <a:schemeClr val="tx1"/>
                </a:solidFill>
                <a:effectLst/>
                <a:latin typeface="NikoshBAN" pitchFamily="2" charset="0"/>
                <a:ea typeface="+mn-ea"/>
                <a:cs typeface="NikoshBAN" pitchFamily="2" charset="0"/>
              </a:rPr>
              <a:t>কৃষ্টি</a:t>
            </a:r>
            <a:r>
              <a:rPr lang="as-IN" sz="1200" b="0" i="0" kern="1200" dirty="0" smtClean="0">
                <a:solidFill>
                  <a:schemeClr val="tx1"/>
                </a:solidFill>
                <a:effectLst/>
                <a:latin typeface="NikoshBAN" pitchFamily="2" charset="0"/>
                <a:ea typeface="+mn-ea"/>
                <a:cs typeface="NikoshBAN" pitchFamily="2" charset="0"/>
              </a:rPr>
              <a:t>) হলো সেই জটিল সামগ্রিকতা যাতে অন্তর্গত আছে </a:t>
            </a:r>
            <a:r>
              <a:rPr lang="as-IN" sz="1200" b="0" i="0" u="none" strike="noStrike" kern="1200" dirty="0" smtClean="0">
                <a:solidFill>
                  <a:schemeClr val="tx1"/>
                </a:solidFill>
                <a:effectLst/>
                <a:latin typeface="NikoshBAN" pitchFamily="2" charset="0"/>
                <a:ea typeface="+mn-ea"/>
                <a:cs typeface="NikoshBAN" pitchFamily="2" charset="0"/>
                <a:hlinkClick r:id="rId3" tooltip="জ্ঞান"/>
              </a:rPr>
              <a:t>জ্ঞান</a:t>
            </a:r>
            <a:r>
              <a:rPr lang="as-IN" sz="1200" b="0" i="0" kern="1200" dirty="0" smtClean="0">
                <a:solidFill>
                  <a:schemeClr val="tx1"/>
                </a:solidFill>
                <a:effectLst/>
                <a:latin typeface="NikoshBAN" pitchFamily="2" charset="0"/>
                <a:ea typeface="+mn-ea"/>
                <a:cs typeface="NikoshBAN" pitchFamily="2" charset="0"/>
              </a:rPr>
              <a:t>, বিশ্বাস, নৈতিকতা, </a:t>
            </a:r>
            <a:r>
              <a:rPr lang="as-IN" sz="1200" b="0" i="0" u="none" strike="noStrike" kern="1200" dirty="0" smtClean="0">
                <a:solidFill>
                  <a:schemeClr val="tx1"/>
                </a:solidFill>
                <a:effectLst/>
                <a:latin typeface="NikoshBAN" pitchFamily="2" charset="0"/>
                <a:ea typeface="+mn-ea"/>
                <a:cs typeface="NikoshBAN" pitchFamily="2" charset="0"/>
                <a:hlinkClick r:id="rId4" tooltip="শিল্প"/>
              </a:rPr>
              <a:t>শিল্প</a:t>
            </a:r>
            <a:r>
              <a:rPr lang="as-IN" sz="1200" b="0" i="0" kern="1200" dirty="0" smtClean="0">
                <a:solidFill>
                  <a:schemeClr val="tx1"/>
                </a:solidFill>
                <a:effectLst/>
                <a:latin typeface="NikoshBAN" pitchFamily="2" charset="0"/>
                <a:ea typeface="+mn-ea"/>
                <a:cs typeface="NikoshBAN" pitchFamily="2" charset="0"/>
              </a:rPr>
              <a:t>, </a:t>
            </a:r>
            <a:r>
              <a:rPr lang="as-IN" sz="1200" b="0" i="0" u="none" strike="noStrike" kern="1200" dirty="0" smtClean="0">
                <a:solidFill>
                  <a:schemeClr val="tx1"/>
                </a:solidFill>
                <a:effectLst/>
                <a:latin typeface="NikoshBAN" pitchFamily="2" charset="0"/>
                <a:ea typeface="+mn-ea"/>
                <a:cs typeface="NikoshBAN" pitchFamily="2" charset="0"/>
                <a:hlinkClick r:id="rId5" tooltip="আইন"/>
              </a:rPr>
              <a:t>আইন</a:t>
            </a:r>
            <a:r>
              <a:rPr lang="as-IN" sz="1200" b="0" i="0" kern="1200" dirty="0" smtClean="0">
                <a:solidFill>
                  <a:schemeClr val="tx1"/>
                </a:solidFill>
                <a:effectLst/>
                <a:latin typeface="NikoshBAN" pitchFamily="2" charset="0"/>
                <a:ea typeface="+mn-ea"/>
                <a:cs typeface="NikoshBAN" pitchFamily="2" charset="0"/>
              </a:rPr>
              <a:t>, আচার এবং সমাজের একজন সদস্য হিসেবে মানুষের দ্বারা অর্জিত অন্য যেকোনো সম্ভাব্য সামর্থ্য বা অভ্যাস।</a:t>
            </a:r>
            <a:endParaRPr lang="en-US" sz="11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D280A9E9-33AE-4B06-9EB0-AA9976E8E001}" type="slidenum">
              <a:rPr lang="en-US" smtClean="0"/>
              <a:t>6</a:t>
            </a:fld>
            <a:endParaRPr lang="en-US"/>
          </a:p>
        </p:txBody>
      </p:sp>
    </p:spTree>
    <p:extLst>
      <p:ext uri="{BB962C8B-B14F-4D97-AF65-F5344CB8AC3E}">
        <p14:creationId xmlns:p14="http://schemas.microsoft.com/office/powerpoint/2010/main" val="2809409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as-IN" sz="1400" b="1" i="0" kern="1200" dirty="0" smtClean="0">
                <a:solidFill>
                  <a:schemeClr val="tx1"/>
                </a:solidFill>
                <a:effectLst/>
                <a:latin typeface="NikoshBAN" pitchFamily="2" charset="0"/>
                <a:ea typeface="+mn-ea"/>
                <a:cs typeface="NikoshBAN" pitchFamily="2" charset="0"/>
              </a:rPr>
              <a:t>শিল্পকলা</a:t>
            </a:r>
            <a:r>
              <a:rPr lang="as-IN" sz="1400" b="0" i="0" kern="1200" dirty="0" smtClean="0">
                <a:solidFill>
                  <a:schemeClr val="tx1"/>
                </a:solidFill>
                <a:effectLst/>
                <a:latin typeface="NikoshBAN" pitchFamily="2" charset="0"/>
                <a:ea typeface="+mn-ea"/>
                <a:cs typeface="NikoshBAN" pitchFamily="2" charset="0"/>
              </a:rPr>
              <a:t> বলতে বিশ্বের বিভিন্ন সমাজ ও সংস্কৃতিতে বিদ্যমান বহুবিধ কিছু মানব কর্মকাণ্ডকে বোঝায়, যেগুলিতে দেখা, শোনা বা পড়ার যোগ্য কিংবা পরিবেশন করার মতো এমন বিশেষ কোনও কিছু (বস্তু, পরিবেশ বা অভিজ্ঞতা) সৃষ্টি করা হয়, যার মাধ্যমে সৃষ্টিকারীর কল্পনাশক্তি বা কারিগরি দক্ষতার বহিঃপ্রকাশ ঘটে এবং দর্শক, শ্রোতা বা পাঠক বিভিন্ন ইন্দ্রিয়ের মাধ্যমে ও বুদ্ধি দিয়ে মানসিকভাবে যার সৌন্দর্য ও আবেগ উদ্রেককারী ক্ষমতার তারিফ করে। </a:t>
            </a:r>
            <a:endParaRPr lang="en-US" sz="14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D280A9E9-33AE-4B06-9EB0-AA9976E8E001}" type="slidenum">
              <a:rPr lang="en-US" smtClean="0"/>
              <a:t>7</a:t>
            </a:fld>
            <a:endParaRPr lang="en-US"/>
          </a:p>
        </p:txBody>
      </p:sp>
    </p:spTree>
    <p:extLst>
      <p:ext uri="{BB962C8B-B14F-4D97-AF65-F5344CB8AC3E}">
        <p14:creationId xmlns:p14="http://schemas.microsoft.com/office/powerpoint/2010/main" val="1016914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s-IN" sz="1200" b="0" i="0" kern="1200" dirty="0" smtClean="0">
                <a:solidFill>
                  <a:schemeClr val="tx1"/>
                </a:solidFill>
                <a:effectLst/>
                <a:latin typeface="+mn-lt"/>
                <a:ea typeface="+mn-ea"/>
                <a:cs typeface="+mn-cs"/>
              </a:rPr>
              <a:t> </a:t>
            </a:r>
          </a:p>
          <a:p>
            <a:r>
              <a:rPr lang="as-IN" sz="1100" b="0" i="0" kern="1200" dirty="0" smtClean="0">
                <a:solidFill>
                  <a:schemeClr val="tx1"/>
                </a:solidFill>
                <a:effectLst/>
                <a:latin typeface="NikoshBAN" pitchFamily="2" charset="0"/>
                <a:ea typeface="+mn-ea"/>
                <a:cs typeface="NikoshBAN" pitchFamily="2" charset="0"/>
              </a:rPr>
              <a:t>আবহমান বাংলার গ্রামীণ ঐতিহ্যের চিরচেনা মাটির ঘর। মাটির ঘর হচ্ছে গ্রাম বাংলার চির ঐতিহ্যের নিদর্শন সবুজ শ্যামল ছায়া-ঘেরা শান্তির নীড় । এক সময় মাটির ঘর ছিল গ্রামের মানুষের কাছে এসি বাড়ি নামে পরিচিত । কিন্তু আধুনিকতার ছোঁয়ায় আর সময়ের পরিবর্তনে গ্রাম বাংলা থেকে ঐতিহ্যবাহী মাটির তৈরি বাড়ি বিলুপ্ত হয়ে যাচ্ছে।</a:t>
            </a:r>
          </a:p>
          <a:p>
            <a:endParaRPr lang="en-US" dirty="0"/>
          </a:p>
        </p:txBody>
      </p:sp>
      <p:sp>
        <p:nvSpPr>
          <p:cNvPr id="4" name="Slide Number Placeholder 3"/>
          <p:cNvSpPr>
            <a:spLocks noGrp="1"/>
          </p:cNvSpPr>
          <p:nvPr>
            <p:ph type="sldNum" sz="quarter" idx="10"/>
          </p:nvPr>
        </p:nvSpPr>
        <p:spPr/>
        <p:txBody>
          <a:bodyPr/>
          <a:lstStyle/>
          <a:p>
            <a:fld id="{D280A9E9-33AE-4B06-9EB0-AA9976E8E001}" type="slidenum">
              <a:rPr lang="en-US" smtClean="0"/>
              <a:t>8</a:t>
            </a:fld>
            <a:endParaRPr lang="en-US"/>
          </a:p>
        </p:txBody>
      </p:sp>
    </p:spTree>
    <p:extLst>
      <p:ext uri="{BB962C8B-B14F-4D97-AF65-F5344CB8AC3E}">
        <p14:creationId xmlns:p14="http://schemas.microsoft.com/office/powerpoint/2010/main" val="3700668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s-IN" sz="1100" b="0" i="0" kern="1200" dirty="0" smtClean="0">
                <a:solidFill>
                  <a:schemeClr val="tx1"/>
                </a:solidFill>
                <a:effectLst/>
                <a:latin typeface="NikoshBAN" pitchFamily="2" charset="0"/>
                <a:ea typeface="+mn-ea"/>
                <a:cs typeface="NikoshBAN" pitchFamily="2" charset="0"/>
              </a:rPr>
              <a:t>কান্তনগর মন্দির ইটের তৈরী অষ্টাদশ শতাব্দীর মন্দির। দিনাজপুর শহর থেকে প্রায় ১২ মাইল উত্তরে এবং দিনাজপুর-তেতঁলিয়া সড়কের প্রায় এক মাইল পশ্চিমে ঢেপা নদীর পারে এক শান্ত নিভৃতগ্রাম কান্তনগরে এ মন্দিরটি স্থাপিত। বাংলার স্থাপত্যসমূহের মধ্যে বিখ্যাত এ মন্দিরটির বিশিষ্টতার অন্যতম কারণ হচ্ছে পৌরাণকি কাহিনীসমূহ পোড়ামাটির অলঙ্করণে দেয়ালের গায়ে ফুটিয়ে তোলা হয়েছে।</a:t>
            </a:r>
            <a:endParaRPr lang="en-US" sz="1100"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D280A9E9-33AE-4B06-9EB0-AA9976E8E001}" type="slidenum">
              <a:rPr lang="en-US" smtClean="0"/>
              <a:t>9</a:t>
            </a:fld>
            <a:endParaRPr lang="en-US"/>
          </a:p>
        </p:txBody>
      </p:sp>
    </p:spTree>
    <p:extLst>
      <p:ext uri="{BB962C8B-B14F-4D97-AF65-F5344CB8AC3E}">
        <p14:creationId xmlns:p14="http://schemas.microsoft.com/office/powerpoint/2010/main" val="4041791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s-IN" sz="1100" b="1" i="0" kern="1200" dirty="0" smtClean="0">
                <a:solidFill>
                  <a:srgbClr val="002060"/>
                </a:solidFill>
                <a:effectLst/>
                <a:latin typeface="NikoshBAN" pitchFamily="2" charset="0"/>
                <a:ea typeface="+mn-ea"/>
                <a:cs typeface="NikoshBAN" pitchFamily="2" charset="0"/>
              </a:rPr>
              <a:t>পাহাড়পুর বৌদ্ধবিহার</a:t>
            </a:r>
            <a:r>
              <a:rPr lang="as-IN" sz="1100" b="0" i="0" kern="1200" dirty="0" smtClean="0">
                <a:solidFill>
                  <a:srgbClr val="002060"/>
                </a:solidFill>
                <a:effectLst/>
                <a:latin typeface="NikoshBAN" pitchFamily="2" charset="0"/>
                <a:ea typeface="+mn-ea"/>
                <a:cs typeface="NikoshBAN" pitchFamily="2" charset="0"/>
              </a:rPr>
              <a:t> বা </a:t>
            </a:r>
            <a:r>
              <a:rPr lang="as-IN" sz="1100" b="1" i="0" kern="1200" dirty="0" smtClean="0">
                <a:solidFill>
                  <a:srgbClr val="002060"/>
                </a:solidFill>
                <a:effectLst/>
                <a:latin typeface="NikoshBAN" pitchFamily="2" charset="0"/>
                <a:ea typeface="+mn-ea"/>
                <a:cs typeface="NikoshBAN" pitchFamily="2" charset="0"/>
              </a:rPr>
              <a:t>সোমপুর বিহার</a:t>
            </a:r>
            <a:r>
              <a:rPr lang="as-IN" sz="1100" b="0" i="0" kern="1200" dirty="0" smtClean="0">
                <a:solidFill>
                  <a:srgbClr val="002060"/>
                </a:solidFill>
                <a:effectLst/>
                <a:latin typeface="NikoshBAN" pitchFamily="2" charset="0"/>
                <a:ea typeface="+mn-ea"/>
                <a:cs typeface="NikoshBAN" pitchFamily="2" charset="0"/>
              </a:rPr>
              <a:t> বা </a:t>
            </a:r>
            <a:r>
              <a:rPr lang="as-IN" sz="1100" b="1" i="0" kern="1200" dirty="0" smtClean="0">
                <a:solidFill>
                  <a:srgbClr val="002060"/>
                </a:solidFill>
                <a:effectLst/>
                <a:latin typeface="NikoshBAN" pitchFamily="2" charset="0"/>
                <a:ea typeface="+mn-ea"/>
                <a:cs typeface="NikoshBAN" pitchFamily="2" charset="0"/>
              </a:rPr>
              <a:t>সোমপুর মহাবিহার</a:t>
            </a:r>
            <a:r>
              <a:rPr lang="as-IN" sz="1100" b="0" i="0" kern="1200" dirty="0" smtClean="0">
                <a:solidFill>
                  <a:srgbClr val="002060"/>
                </a:solidFill>
                <a:effectLst/>
                <a:latin typeface="NikoshBAN" pitchFamily="2" charset="0"/>
                <a:ea typeface="+mn-ea"/>
                <a:cs typeface="NikoshBAN" pitchFamily="2" charset="0"/>
              </a:rPr>
              <a:t> বর্তমানে ধ্বংসপ্রাপ্ত একটি প্রাচীন </a:t>
            </a:r>
            <a:r>
              <a:rPr lang="as-IN" sz="1100" b="0" i="0" u="none" strike="noStrike" kern="1200" dirty="0" smtClean="0">
                <a:solidFill>
                  <a:srgbClr val="002060"/>
                </a:solidFill>
                <a:effectLst/>
                <a:latin typeface="NikoshBAN" pitchFamily="2" charset="0"/>
                <a:ea typeface="+mn-ea"/>
                <a:cs typeface="NikoshBAN" pitchFamily="2" charset="0"/>
                <a:hlinkClick r:id="rId3" tooltip="বৌদ্ধ বিহার"/>
              </a:rPr>
              <a:t>বৌদ্ধ বিহার</a:t>
            </a:r>
            <a:r>
              <a:rPr lang="as-IN" sz="1100" b="0" i="0" kern="1200" dirty="0" smtClean="0">
                <a:solidFill>
                  <a:srgbClr val="002060"/>
                </a:solidFill>
                <a:effectLst/>
                <a:latin typeface="NikoshBAN" pitchFamily="2" charset="0"/>
                <a:ea typeface="+mn-ea"/>
                <a:cs typeface="NikoshBAN" pitchFamily="2" charset="0"/>
              </a:rPr>
              <a:t>। </a:t>
            </a:r>
            <a:r>
              <a:rPr lang="as-IN" sz="1100" b="0" i="0" u="none" strike="noStrike" kern="1200" dirty="0" smtClean="0">
                <a:solidFill>
                  <a:srgbClr val="002060"/>
                </a:solidFill>
                <a:effectLst/>
                <a:latin typeface="NikoshBAN" pitchFamily="2" charset="0"/>
                <a:ea typeface="+mn-ea"/>
                <a:cs typeface="NikoshBAN" pitchFamily="2" charset="0"/>
                <a:hlinkClick r:id="rId4" tooltip="পালবংশ"/>
              </a:rPr>
              <a:t>পালবংশের</a:t>
            </a:r>
            <a:r>
              <a:rPr lang="as-IN" sz="1100" b="0" i="0" kern="1200" dirty="0" smtClean="0">
                <a:solidFill>
                  <a:srgbClr val="002060"/>
                </a:solidFill>
                <a:effectLst/>
                <a:latin typeface="NikoshBAN" pitchFamily="2" charset="0"/>
                <a:ea typeface="+mn-ea"/>
                <a:cs typeface="NikoshBAN" pitchFamily="2" charset="0"/>
              </a:rPr>
              <a:t> দ্বিতীয় রাজা শ্রী ধর্মপাল দেব (৭৮১-৮২১) অষ্টম শতকের শেষের দিকে বা নবম শতকে এই বিহার তৈরি করছিলেন। ১৮৭৯ খ্রিস্টাব্দে </a:t>
            </a:r>
            <a:r>
              <a:rPr lang="as-IN" sz="1100" b="0" i="0" u="none" strike="noStrike" kern="1200" dirty="0" smtClean="0">
                <a:solidFill>
                  <a:srgbClr val="002060"/>
                </a:solidFill>
                <a:effectLst/>
                <a:latin typeface="NikoshBAN" pitchFamily="2" charset="0"/>
                <a:ea typeface="+mn-ea"/>
                <a:cs typeface="NikoshBAN" pitchFamily="2" charset="0"/>
                <a:hlinkClick r:id="rId5" tooltip="আলেকজান্ডার কানিংহাম"/>
              </a:rPr>
              <a:t>স্যার আলেকজান্ডার কানিংহাম</a:t>
            </a:r>
            <a:r>
              <a:rPr lang="as-IN" sz="1100" b="0" i="0" kern="1200" dirty="0" smtClean="0">
                <a:solidFill>
                  <a:srgbClr val="002060"/>
                </a:solidFill>
                <a:effectLst/>
                <a:latin typeface="NikoshBAN" pitchFamily="2" charset="0"/>
                <a:ea typeface="+mn-ea"/>
                <a:cs typeface="NikoshBAN" pitchFamily="2" charset="0"/>
              </a:rPr>
              <a:t> এই বিশাল স্থাপনা আবিষ্কার করেন।</a:t>
            </a:r>
            <a:endParaRPr lang="en-US" sz="1100" dirty="0">
              <a:solidFill>
                <a:srgbClr val="002060"/>
              </a:solidFill>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D280A9E9-33AE-4B06-9EB0-AA9976E8E001}" type="slidenum">
              <a:rPr lang="en-US" smtClean="0"/>
              <a:t>10</a:t>
            </a:fld>
            <a:endParaRPr lang="en-US"/>
          </a:p>
        </p:txBody>
      </p:sp>
    </p:spTree>
    <p:extLst>
      <p:ext uri="{BB962C8B-B14F-4D97-AF65-F5344CB8AC3E}">
        <p14:creationId xmlns:p14="http://schemas.microsoft.com/office/powerpoint/2010/main" val="3511531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as-IN" sz="1100" b="0" i="0" kern="1200" dirty="0" smtClean="0">
                <a:solidFill>
                  <a:schemeClr val="tx1"/>
                </a:solidFill>
                <a:effectLst/>
                <a:latin typeface="NikoshBAN" pitchFamily="2" charset="0"/>
                <a:ea typeface="+mn-ea"/>
                <a:cs typeface="NikoshBAN" pitchFamily="2" charset="0"/>
              </a:rPr>
              <a:t>তাঁত হচ্ছে এক ধরণের যন্ত্র যা দিয়ে তুলা বা তুলা হতে উৎপন্ন সুতো থেকে কাপড় বানানো যায়। তাঁত বিভন্ন রকমের হতে পারে। খুব ছোট আকারের হাতে বহন যোগ্য তাঁত থেকে শুরু করে বিশাল আকৃতির স্থির তাঁত দেখা যায়। আধুনিক বস্ত্র কারখানা গুলোতে স্বয়ংক্রিয় তাঁত ব্যবহার করা হয়ে থাকে।</a:t>
            </a:r>
          </a:p>
          <a:p>
            <a:r>
              <a:rPr lang="as-IN" sz="1100" dirty="0" smtClean="0">
                <a:latin typeface="NikoshBAN" pitchFamily="2" charset="0"/>
                <a:cs typeface="NikoshBAN" pitchFamily="2" charset="0"/>
              </a:rPr>
              <a:t/>
            </a:r>
            <a:br>
              <a:rPr lang="as-IN" sz="1100" dirty="0" smtClean="0">
                <a:latin typeface="NikoshBAN" pitchFamily="2" charset="0"/>
                <a:cs typeface="NikoshBAN" pitchFamily="2" charset="0"/>
              </a:rPr>
            </a:br>
            <a:endParaRPr lang="en-US" sz="1100" b="1"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D280A9E9-33AE-4B06-9EB0-AA9976E8E001}" type="slidenum">
              <a:rPr lang="en-US" smtClean="0"/>
              <a:t>11</a:t>
            </a:fld>
            <a:endParaRPr lang="en-US"/>
          </a:p>
        </p:txBody>
      </p:sp>
    </p:spTree>
    <p:extLst>
      <p:ext uri="{BB962C8B-B14F-4D97-AF65-F5344CB8AC3E}">
        <p14:creationId xmlns:p14="http://schemas.microsoft.com/office/powerpoint/2010/main" val="2987977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s-IN" sz="1100" b="0" i="0" kern="1200" dirty="0" smtClean="0">
                <a:solidFill>
                  <a:schemeClr val="tx1"/>
                </a:solidFill>
                <a:effectLst/>
                <a:latin typeface="NikoshBAN" pitchFamily="2" charset="0"/>
                <a:ea typeface="+mn-ea"/>
                <a:cs typeface="NikoshBAN" pitchFamily="2" charset="0"/>
              </a:rPr>
              <a:t>বিয়ে, কর্পোরেট পার্টি, জন্মদিন, পিকনিক, ঈদ, পূজা, পহেলা বৈশাখ, পহেলা ফাল্গুন, অফিস এবং ঘরেও বাঙ্গালি রমণীর শাড়ি পড়ার প্রচলন রয়েছে প্রত্যেক ঘরে ঘরে। স্থান-কাল ও পরিবেশের সাথে শাড়ির ধরণ বদয়ে যায়। বিয়েতে বেনারশী, অফিস ও পার্টিতে সিল্ক-জর্জেট-শিফন-কাতান-মসলিন এবং ঘরে যেকোন সুতির শাড়ি নারীর প্রথম পছন্দ।</a:t>
            </a:r>
            <a:endParaRPr lang="en-US" sz="1100"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D280A9E9-33AE-4B06-9EB0-AA9976E8E001}" type="slidenum">
              <a:rPr lang="en-US" smtClean="0"/>
              <a:t>12</a:t>
            </a:fld>
            <a:endParaRPr lang="en-US"/>
          </a:p>
        </p:txBody>
      </p:sp>
    </p:spTree>
    <p:extLst>
      <p:ext uri="{BB962C8B-B14F-4D97-AF65-F5344CB8AC3E}">
        <p14:creationId xmlns:p14="http://schemas.microsoft.com/office/powerpoint/2010/main" val="1526813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5564A7-13EE-4E24-8329-4E7E1F3FBB51}" type="datetimeFigureOut">
              <a:rPr lang="en-US" smtClean="0"/>
              <a:t>25-Nov-20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46431-23C7-4ADE-9572-1D9A6BCAC1FD}" type="slidenum">
              <a:rPr lang="en-US" smtClean="0"/>
              <a:t>‹#›</a:t>
            </a:fld>
            <a:endParaRPr lang="en-US"/>
          </a:p>
        </p:txBody>
      </p:sp>
    </p:spTree>
    <p:extLst>
      <p:ext uri="{BB962C8B-B14F-4D97-AF65-F5344CB8AC3E}">
        <p14:creationId xmlns:p14="http://schemas.microsoft.com/office/powerpoint/2010/main" val="2068217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5564A7-13EE-4E24-8329-4E7E1F3FBB51}" type="datetimeFigureOut">
              <a:rPr lang="en-US" smtClean="0"/>
              <a:t>25-Nov-20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46431-23C7-4ADE-9572-1D9A6BCAC1FD}" type="slidenum">
              <a:rPr lang="en-US" smtClean="0"/>
              <a:t>‹#›</a:t>
            </a:fld>
            <a:endParaRPr lang="en-US"/>
          </a:p>
        </p:txBody>
      </p:sp>
    </p:spTree>
    <p:extLst>
      <p:ext uri="{BB962C8B-B14F-4D97-AF65-F5344CB8AC3E}">
        <p14:creationId xmlns:p14="http://schemas.microsoft.com/office/powerpoint/2010/main" val="1395744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5564A7-13EE-4E24-8329-4E7E1F3FBB51}" type="datetimeFigureOut">
              <a:rPr lang="en-US" smtClean="0"/>
              <a:t>25-Nov-20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46431-23C7-4ADE-9572-1D9A6BCAC1FD}" type="slidenum">
              <a:rPr lang="en-US" smtClean="0"/>
              <a:t>‹#›</a:t>
            </a:fld>
            <a:endParaRPr lang="en-US"/>
          </a:p>
        </p:txBody>
      </p:sp>
    </p:spTree>
    <p:extLst>
      <p:ext uri="{BB962C8B-B14F-4D97-AF65-F5344CB8AC3E}">
        <p14:creationId xmlns:p14="http://schemas.microsoft.com/office/powerpoint/2010/main" val="3815122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5564A7-13EE-4E24-8329-4E7E1F3FBB51}" type="datetimeFigureOut">
              <a:rPr lang="en-US" smtClean="0"/>
              <a:t>25-Nov-20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46431-23C7-4ADE-9572-1D9A6BCAC1FD}" type="slidenum">
              <a:rPr lang="en-US" smtClean="0"/>
              <a:t>‹#›</a:t>
            </a:fld>
            <a:endParaRPr lang="en-US"/>
          </a:p>
        </p:txBody>
      </p:sp>
    </p:spTree>
    <p:extLst>
      <p:ext uri="{BB962C8B-B14F-4D97-AF65-F5344CB8AC3E}">
        <p14:creationId xmlns:p14="http://schemas.microsoft.com/office/powerpoint/2010/main" val="289254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5564A7-13EE-4E24-8329-4E7E1F3FBB51}" type="datetimeFigureOut">
              <a:rPr lang="en-US" smtClean="0"/>
              <a:t>25-Nov-20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346431-23C7-4ADE-9572-1D9A6BCAC1FD}" type="slidenum">
              <a:rPr lang="en-US" smtClean="0"/>
              <a:t>‹#›</a:t>
            </a:fld>
            <a:endParaRPr lang="en-US"/>
          </a:p>
        </p:txBody>
      </p:sp>
    </p:spTree>
    <p:extLst>
      <p:ext uri="{BB962C8B-B14F-4D97-AF65-F5344CB8AC3E}">
        <p14:creationId xmlns:p14="http://schemas.microsoft.com/office/powerpoint/2010/main" val="3105464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5564A7-13EE-4E24-8329-4E7E1F3FBB51}" type="datetimeFigureOut">
              <a:rPr lang="en-US" smtClean="0"/>
              <a:t>25-Nov-20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46431-23C7-4ADE-9572-1D9A6BCAC1FD}" type="slidenum">
              <a:rPr lang="en-US" smtClean="0"/>
              <a:t>‹#›</a:t>
            </a:fld>
            <a:endParaRPr lang="en-US"/>
          </a:p>
        </p:txBody>
      </p:sp>
    </p:spTree>
    <p:extLst>
      <p:ext uri="{BB962C8B-B14F-4D97-AF65-F5344CB8AC3E}">
        <p14:creationId xmlns:p14="http://schemas.microsoft.com/office/powerpoint/2010/main" val="1416581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5564A7-13EE-4E24-8329-4E7E1F3FBB51}" type="datetimeFigureOut">
              <a:rPr lang="en-US" smtClean="0"/>
              <a:t>25-Nov-20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346431-23C7-4ADE-9572-1D9A6BCAC1FD}" type="slidenum">
              <a:rPr lang="en-US" smtClean="0"/>
              <a:t>‹#›</a:t>
            </a:fld>
            <a:endParaRPr lang="en-US"/>
          </a:p>
        </p:txBody>
      </p:sp>
    </p:spTree>
    <p:extLst>
      <p:ext uri="{BB962C8B-B14F-4D97-AF65-F5344CB8AC3E}">
        <p14:creationId xmlns:p14="http://schemas.microsoft.com/office/powerpoint/2010/main" val="3149164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5564A7-13EE-4E24-8329-4E7E1F3FBB51}" type="datetimeFigureOut">
              <a:rPr lang="en-US" smtClean="0"/>
              <a:t>25-Nov-20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346431-23C7-4ADE-9572-1D9A6BCAC1FD}" type="slidenum">
              <a:rPr lang="en-US" smtClean="0"/>
              <a:t>‹#›</a:t>
            </a:fld>
            <a:endParaRPr lang="en-US"/>
          </a:p>
        </p:txBody>
      </p:sp>
    </p:spTree>
    <p:extLst>
      <p:ext uri="{BB962C8B-B14F-4D97-AF65-F5344CB8AC3E}">
        <p14:creationId xmlns:p14="http://schemas.microsoft.com/office/powerpoint/2010/main" val="3431420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9" name="Frame 48"/>
          <p:cNvSpPr/>
          <p:nvPr userDrawn="1"/>
        </p:nvSpPr>
        <p:spPr>
          <a:xfrm>
            <a:off x="0" y="0"/>
            <a:ext cx="9144000" cy="6858000"/>
          </a:xfrm>
          <a:prstGeom prst="frame">
            <a:avLst>
              <a:gd name="adj1" fmla="val 3459"/>
            </a:avLst>
          </a:prstGeom>
          <a:blipFill>
            <a:blip r:embed="rId2"/>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Half Frame 49"/>
          <p:cNvSpPr/>
          <p:nvPr userDrawn="1"/>
        </p:nvSpPr>
        <p:spPr>
          <a:xfrm>
            <a:off x="228600" y="228600"/>
            <a:ext cx="879275" cy="845830"/>
          </a:xfrm>
          <a:prstGeom prst="halfFrame">
            <a:avLst>
              <a:gd name="adj1" fmla="val 41720"/>
              <a:gd name="adj2" fmla="val 42866"/>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Half Frame 50"/>
          <p:cNvSpPr/>
          <p:nvPr userDrawn="1"/>
        </p:nvSpPr>
        <p:spPr>
          <a:xfrm rot="16200000">
            <a:off x="245323" y="5774082"/>
            <a:ext cx="879275" cy="845830"/>
          </a:xfrm>
          <a:prstGeom prst="halfFrame">
            <a:avLst>
              <a:gd name="adj1" fmla="val 33530"/>
              <a:gd name="adj2" fmla="val 49418"/>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Half Frame 51"/>
          <p:cNvSpPr/>
          <p:nvPr userDrawn="1"/>
        </p:nvSpPr>
        <p:spPr>
          <a:xfrm rot="5400000">
            <a:off x="8060477" y="245323"/>
            <a:ext cx="879275" cy="845830"/>
          </a:xfrm>
          <a:prstGeom prst="halfFrame">
            <a:avLst>
              <a:gd name="adj1" fmla="val 31892"/>
              <a:gd name="adj2" fmla="val 46142"/>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Half Frame 52"/>
          <p:cNvSpPr/>
          <p:nvPr userDrawn="1"/>
        </p:nvSpPr>
        <p:spPr>
          <a:xfrm rot="10800000">
            <a:off x="8043755" y="5774083"/>
            <a:ext cx="879275" cy="845830"/>
          </a:xfrm>
          <a:prstGeom prst="halfFrame">
            <a:avLst>
              <a:gd name="adj1" fmla="val 20426"/>
              <a:gd name="adj2" fmla="val 51056"/>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687357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5564A7-13EE-4E24-8329-4E7E1F3FBB51}" type="datetimeFigureOut">
              <a:rPr lang="en-US" smtClean="0"/>
              <a:t>25-Nov-20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46431-23C7-4ADE-9572-1D9A6BCAC1FD}" type="slidenum">
              <a:rPr lang="en-US" smtClean="0"/>
              <a:t>‹#›</a:t>
            </a:fld>
            <a:endParaRPr lang="en-US"/>
          </a:p>
        </p:txBody>
      </p:sp>
    </p:spTree>
    <p:extLst>
      <p:ext uri="{BB962C8B-B14F-4D97-AF65-F5344CB8AC3E}">
        <p14:creationId xmlns:p14="http://schemas.microsoft.com/office/powerpoint/2010/main" val="140638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5564A7-13EE-4E24-8329-4E7E1F3FBB51}" type="datetimeFigureOut">
              <a:rPr lang="en-US" smtClean="0"/>
              <a:t>25-Nov-20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346431-23C7-4ADE-9572-1D9A6BCAC1FD}" type="slidenum">
              <a:rPr lang="en-US" smtClean="0"/>
              <a:t>‹#›</a:t>
            </a:fld>
            <a:endParaRPr lang="en-US"/>
          </a:p>
        </p:txBody>
      </p:sp>
    </p:spTree>
    <p:extLst>
      <p:ext uri="{BB962C8B-B14F-4D97-AF65-F5344CB8AC3E}">
        <p14:creationId xmlns:p14="http://schemas.microsoft.com/office/powerpoint/2010/main" val="199954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5564A7-13EE-4E24-8329-4E7E1F3FBB51}" type="datetimeFigureOut">
              <a:rPr lang="en-US" smtClean="0"/>
              <a:t>25-Nov-20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46431-23C7-4ADE-9572-1D9A6BCAC1FD}" type="slidenum">
              <a:rPr lang="en-US" smtClean="0"/>
              <a:t>‹#›</a:t>
            </a:fld>
            <a:endParaRPr lang="en-US"/>
          </a:p>
        </p:txBody>
      </p:sp>
    </p:spTree>
    <p:extLst>
      <p:ext uri="{BB962C8B-B14F-4D97-AF65-F5344CB8AC3E}">
        <p14:creationId xmlns:p14="http://schemas.microsoft.com/office/powerpoint/2010/main" val="642916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8.JPG"/><Relationship Id="rId5" Type="http://schemas.openxmlformats.org/officeDocument/2006/relationships/image" Target="../media/image37.jpe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533400"/>
            <a:ext cx="7848600" cy="4495800"/>
          </a:xfrm>
          <a:prstGeom prst="ellipse">
            <a:avLst/>
          </a:prstGeom>
          <a:ln>
            <a:noFill/>
          </a:ln>
          <a:effectLst>
            <a:softEdge rad="112500"/>
          </a:effectLst>
        </p:spPr>
      </p:pic>
      <p:sp>
        <p:nvSpPr>
          <p:cNvPr id="34" name="Rectangle 4"/>
          <p:cNvSpPr txBox="1">
            <a:spLocks noChangeArrowheads="1"/>
          </p:cNvSpPr>
          <p:nvPr/>
        </p:nvSpPr>
        <p:spPr>
          <a:xfrm>
            <a:off x="1824304" y="5575300"/>
            <a:ext cx="5313528" cy="54362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pPr>
            <a:r>
              <a:rPr lang="bn-BD" sz="60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স্বাগতম শিক্ষার্থীবৃন্দ</a:t>
            </a:r>
            <a:endParaRPr lang="en-US" sz="60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917963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rthosuchak.com/wp-content/uploads/2014/01/7-Paharpur.jpg-2010-06-08-.jpg?4e5c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4128117" cy="2362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https://c2.staticflickr.com/8/7278/8166246606_086885c8c4_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352800"/>
            <a:ext cx="3962400" cy="2971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8" name="Picture 6" descr="http://www.priyo.com/files/story/201305/582377_549118945108310_1345034800_n_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581400"/>
            <a:ext cx="3685132" cy="2590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3" name="Left Arrow 2"/>
          <p:cNvSpPr/>
          <p:nvPr/>
        </p:nvSpPr>
        <p:spPr>
          <a:xfrm>
            <a:off x="4972050" y="414338"/>
            <a:ext cx="3604241" cy="14906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600" dirty="0" smtClean="0">
                <a:latin typeface="NikoshBAN" panose="02000000000000000000" pitchFamily="2" charset="0"/>
                <a:cs typeface="NikoshBAN" panose="02000000000000000000" pitchFamily="2" charset="0"/>
              </a:rPr>
              <a:t>এটা কোন ঐতিহ্যাসিক স্থান?</a:t>
            </a:r>
            <a:endParaRPr lang="en-US" sz="2600" dirty="0">
              <a:latin typeface="NikoshBAN" panose="02000000000000000000" pitchFamily="2" charset="0"/>
              <a:cs typeface="NikoshBAN" panose="02000000000000000000" pitchFamily="2" charset="0"/>
            </a:endParaRPr>
          </a:p>
        </p:txBody>
      </p:sp>
      <p:sp>
        <p:nvSpPr>
          <p:cNvPr id="10" name="Rectangle 9"/>
          <p:cNvSpPr/>
          <p:nvPr/>
        </p:nvSpPr>
        <p:spPr>
          <a:xfrm>
            <a:off x="5791200" y="1685835"/>
            <a:ext cx="2358338" cy="1200329"/>
          </a:xfrm>
          <a:prstGeom prst="rect">
            <a:avLst/>
          </a:prstGeom>
        </p:spPr>
        <p:txBody>
          <a:bodyPr wrap="none">
            <a:spAutoFit/>
          </a:bodyPr>
          <a:lstStyle/>
          <a:p>
            <a:pPr algn="ctr"/>
            <a:r>
              <a:rPr lang="bn-BD" sz="3600" b="1" dirty="0" smtClean="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rPr>
              <a:t>পাহাড়পুরে </a:t>
            </a:r>
          </a:p>
          <a:p>
            <a:pPr algn="ctr"/>
            <a:r>
              <a:rPr lang="bn-BD" sz="3600" b="1" dirty="0" smtClean="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rPr>
              <a:t>সোমপুর বিহার </a:t>
            </a:r>
            <a:endParaRPr lang="en-US" sz="3600" b="1" dirty="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2150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076"/>
                                        </p:tgtEl>
                                        <p:attrNameLst>
                                          <p:attrName>style.visibility</p:attrName>
                                        </p:attrNameLst>
                                      </p:cBhvr>
                                      <p:to>
                                        <p:strVal val="visible"/>
                                      </p:to>
                                    </p:set>
                                    <p:anim calcmode="lin" valueType="num">
                                      <p:cBhvr>
                                        <p:cTn id="21" dur="500" fill="hold"/>
                                        <p:tgtEl>
                                          <p:spTgt spid="3076"/>
                                        </p:tgtEl>
                                        <p:attrNameLst>
                                          <p:attrName>ppt_w</p:attrName>
                                        </p:attrNameLst>
                                      </p:cBhvr>
                                      <p:tavLst>
                                        <p:tav tm="0">
                                          <p:val>
                                            <p:fltVal val="0"/>
                                          </p:val>
                                        </p:tav>
                                        <p:tav tm="100000">
                                          <p:val>
                                            <p:strVal val="#ppt_w"/>
                                          </p:val>
                                        </p:tav>
                                      </p:tavLst>
                                    </p:anim>
                                    <p:anim calcmode="lin" valueType="num">
                                      <p:cBhvr>
                                        <p:cTn id="22" dur="500" fill="hold"/>
                                        <p:tgtEl>
                                          <p:spTgt spid="3076"/>
                                        </p:tgtEl>
                                        <p:attrNameLst>
                                          <p:attrName>ppt_h</p:attrName>
                                        </p:attrNameLst>
                                      </p:cBhvr>
                                      <p:tavLst>
                                        <p:tav tm="0">
                                          <p:val>
                                            <p:fltVal val="0"/>
                                          </p:val>
                                        </p:tav>
                                        <p:tav tm="100000">
                                          <p:val>
                                            <p:strVal val="#ppt_h"/>
                                          </p:val>
                                        </p:tav>
                                      </p:tavLst>
                                    </p:anim>
                                    <p:animEffect transition="in" filter="fade">
                                      <p:cBhvr>
                                        <p:cTn id="23" dur="500"/>
                                        <p:tgtEl>
                                          <p:spTgt spid="307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078"/>
                                        </p:tgtEl>
                                        <p:attrNameLst>
                                          <p:attrName>style.visibility</p:attrName>
                                        </p:attrNameLst>
                                      </p:cBhvr>
                                      <p:to>
                                        <p:strVal val="visible"/>
                                      </p:to>
                                    </p:set>
                                    <p:anim calcmode="lin" valueType="num">
                                      <p:cBhvr>
                                        <p:cTn id="28" dur="500" fill="hold"/>
                                        <p:tgtEl>
                                          <p:spTgt spid="3078"/>
                                        </p:tgtEl>
                                        <p:attrNameLst>
                                          <p:attrName>ppt_w</p:attrName>
                                        </p:attrNameLst>
                                      </p:cBhvr>
                                      <p:tavLst>
                                        <p:tav tm="0">
                                          <p:val>
                                            <p:fltVal val="0"/>
                                          </p:val>
                                        </p:tav>
                                        <p:tav tm="100000">
                                          <p:val>
                                            <p:strVal val="#ppt_w"/>
                                          </p:val>
                                        </p:tav>
                                      </p:tavLst>
                                    </p:anim>
                                    <p:anim calcmode="lin" valueType="num">
                                      <p:cBhvr>
                                        <p:cTn id="29" dur="500" fill="hold"/>
                                        <p:tgtEl>
                                          <p:spTgt spid="3078"/>
                                        </p:tgtEl>
                                        <p:attrNameLst>
                                          <p:attrName>ppt_h</p:attrName>
                                        </p:attrNameLst>
                                      </p:cBhvr>
                                      <p:tavLst>
                                        <p:tav tm="0">
                                          <p:val>
                                            <p:fltVal val="0"/>
                                          </p:val>
                                        </p:tav>
                                        <p:tav tm="100000">
                                          <p:val>
                                            <p:strVal val="#ppt_h"/>
                                          </p:val>
                                        </p:tav>
                                      </p:tavLst>
                                    </p:anim>
                                    <p:animEffect transition="in" filter="fade">
                                      <p:cBhvr>
                                        <p:cTn id="30"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ttp://www.hillbd24.com/wp-content/uploads/2013/11/Sat-Pic2_DMEAB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657600"/>
            <a:ext cx="4247407" cy="27183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6" descr="http://www.atntimes.com/wp-content/uploads/2014/01/%E0%A6%AE%E0%A6%A8%E0%A6%BF%E0%A6%AA%E0%A7%81%E0%A6%B0%E0%A6%BF-%E0%A6%A4%E0%A6%BE%E0%A6%A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33400"/>
            <a:ext cx="4267200" cy="28995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Rectangle 11"/>
          <p:cNvSpPr/>
          <p:nvPr/>
        </p:nvSpPr>
        <p:spPr>
          <a:xfrm>
            <a:off x="5715000" y="1475350"/>
            <a:ext cx="2342308" cy="1015663"/>
          </a:xfrm>
          <a:prstGeom prst="rect">
            <a:avLst/>
          </a:prstGeom>
        </p:spPr>
        <p:txBody>
          <a:bodyPr wrap="none">
            <a:spAutoFit/>
          </a:bodyPr>
          <a:lstStyle/>
          <a:p>
            <a:r>
              <a:rPr lang="bn-BD" sz="6000" b="1" dirty="0" smtClean="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rPr>
              <a:t>তাঁতশিল্প </a:t>
            </a:r>
            <a:endParaRPr lang="en-US" sz="6000" b="1" dirty="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pic>
        <p:nvPicPr>
          <p:cNvPr id="2050" name="Picture 2" descr="http://apparelbangladesh24.com/wp-content/uploads/2013/04/201201231327266650benaros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884087"/>
            <a:ext cx="3886200" cy="258249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2815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Effect transition="in" filter="fade">
                                      <p:cBhvr>
                                        <p:cTn id="16" dur="5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ekattor.tv/OrginalImage/15082012020020pmsil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32151"/>
            <a:ext cx="4415679" cy="24557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1743774" y="3073066"/>
            <a:ext cx="1447832" cy="584775"/>
          </a:xfrm>
          <a:prstGeom prst="rect">
            <a:avLst/>
          </a:prstGeom>
        </p:spPr>
        <p:txBody>
          <a:bodyPr wrap="none">
            <a:spAutoFit/>
          </a:bodyPr>
          <a:lstStyle/>
          <a:p>
            <a:r>
              <a:rPr lang="bn-BD"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সিল্ক শাড়ি</a:t>
            </a:r>
            <a:endPar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 name="Rectangle 7"/>
          <p:cNvSpPr/>
          <p:nvPr/>
        </p:nvSpPr>
        <p:spPr>
          <a:xfrm>
            <a:off x="1193218" y="6022611"/>
            <a:ext cx="2004075" cy="584775"/>
          </a:xfrm>
          <a:prstGeom prst="rect">
            <a:avLst/>
          </a:prstGeom>
        </p:spPr>
        <p:txBody>
          <a:bodyPr wrap="none">
            <a:spAutoFit/>
          </a:bodyPr>
          <a:lstStyle/>
          <a:p>
            <a:r>
              <a:rPr lang="bn-BD" sz="3200" b="1" dirty="0" smtClean="0">
                <a:latin typeface="NikoshBAN" panose="02000000000000000000" pitchFamily="2" charset="0"/>
                <a:cs typeface="NikoshBAN" panose="02000000000000000000" pitchFamily="2" charset="0"/>
              </a:rPr>
              <a:t>জামদানি </a:t>
            </a:r>
            <a:r>
              <a:rPr lang="bn-BD" sz="3200" b="1" dirty="0">
                <a:latin typeface="NikoshBAN" panose="02000000000000000000" pitchFamily="2" charset="0"/>
                <a:cs typeface="NikoshBAN" panose="02000000000000000000" pitchFamily="2" charset="0"/>
              </a:rPr>
              <a:t>শাড়ি</a:t>
            </a:r>
            <a:endParaRPr lang="en-US" sz="3200" b="1" dirty="0">
              <a:latin typeface="NikoshBAN" panose="02000000000000000000" pitchFamily="2" charset="0"/>
              <a:cs typeface="NikoshBAN" panose="02000000000000000000" pitchFamily="2" charset="0"/>
            </a:endParaRPr>
          </a:p>
        </p:txBody>
      </p:sp>
      <p:pic>
        <p:nvPicPr>
          <p:cNvPr id="10" name="Picture 10" descr="http://www.kalerkantho.com/assets/images/news_images/print/2014/01/27/thumbnails/untitled-6_4549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1425" y="1455369"/>
            <a:ext cx="3494232" cy="18204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6096000" y="2952644"/>
            <a:ext cx="1614545" cy="646331"/>
          </a:xfrm>
          <a:prstGeom prst="rect">
            <a:avLst/>
          </a:prstGeom>
        </p:spPr>
        <p:txBody>
          <a:bodyPr wrap="none">
            <a:spAutoFit/>
          </a:bodyPr>
          <a:lstStyle/>
          <a:p>
            <a:r>
              <a:rPr lang="bn-BD"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গরদ শাড়ি</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0" y="3594130"/>
            <a:ext cx="4310744" cy="2514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 y="3810000"/>
            <a:ext cx="3369461" cy="21274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Rectangle 2"/>
          <p:cNvSpPr/>
          <p:nvPr/>
        </p:nvSpPr>
        <p:spPr>
          <a:xfrm>
            <a:off x="5193706" y="6085015"/>
            <a:ext cx="2007280" cy="646331"/>
          </a:xfrm>
          <a:prstGeom prst="rect">
            <a:avLst/>
          </a:prstGeom>
        </p:spPr>
        <p:txBody>
          <a:bodyPr wrap="none">
            <a:spAutoFit/>
          </a:bodyPr>
          <a:lstStyle/>
          <a:p>
            <a:pPr algn="ctr"/>
            <a:r>
              <a:rPr lang="bn-BD" sz="3600" dirty="0">
                <a:ln w="0"/>
                <a:latin typeface="NikoshBAN" pitchFamily="2" charset="0"/>
                <a:cs typeface="NikoshBAN" pitchFamily="2" charset="0"/>
              </a:rPr>
              <a:t>মসলিন শাড়ি</a:t>
            </a:r>
            <a:endParaRPr lang="en-US" sz="3600" dirty="0">
              <a:ln w="0"/>
              <a:latin typeface="NikoshBAN" pitchFamily="2" charset="0"/>
              <a:cs typeface="NikoshBAN" pitchFamily="2" charset="0"/>
            </a:endParaRPr>
          </a:p>
        </p:txBody>
      </p:sp>
      <p:sp>
        <p:nvSpPr>
          <p:cNvPr id="15" name="Rectangle 14"/>
          <p:cNvSpPr/>
          <p:nvPr/>
        </p:nvSpPr>
        <p:spPr>
          <a:xfrm>
            <a:off x="5538928" y="532151"/>
            <a:ext cx="3119765" cy="92333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bn-BD"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বাংলার শাড়ি </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044599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3"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2">
              <a:lumMod val="75000"/>
            </a:schemeClr>
          </a:solidFill>
        </p:spPr>
        <p:txBody>
          <a:bodyPr>
            <a:normAutofit/>
          </a:bodyPr>
          <a:lstStyle/>
          <a:p>
            <a:r>
              <a:rPr lang="en-US" sz="7200" dirty="0" err="1" smtClean="0">
                <a:solidFill>
                  <a:srgbClr val="00B0F0"/>
                </a:solidFill>
              </a:rPr>
              <a:t>জোড়ায়</a:t>
            </a:r>
            <a:r>
              <a:rPr lang="en-US" sz="7200" dirty="0" smtClean="0">
                <a:solidFill>
                  <a:srgbClr val="00B0F0"/>
                </a:solidFill>
              </a:rPr>
              <a:t> </a:t>
            </a:r>
            <a:r>
              <a:rPr lang="en-US" sz="7200" dirty="0" err="1" smtClean="0">
                <a:solidFill>
                  <a:srgbClr val="00B0F0"/>
                </a:solidFill>
              </a:rPr>
              <a:t>কাজ</a:t>
            </a:r>
            <a:endParaRPr lang="en-US" sz="7200" dirty="0">
              <a:solidFill>
                <a:srgbClr val="00B0F0"/>
              </a:solidFill>
            </a:endParaRPr>
          </a:p>
        </p:txBody>
      </p:sp>
      <p:sp>
        <p:nvSpPr>
          <p:cNvPr id="3" name="Subtitle 2"/>
          <p:cNvSpPr>
            <a:spLocks noGrp="1"/>
          </p:cNvSpPr>
          <p:nvPr>
            <p:ph type="subTitle" idx="1"/>
          </p:nvPr>
        </p:nvSpPr>
        <p:spPr>
          <a:xfrm>
            <a:off x="0" y="3886200"/>
            <a:ext cx="8763000" cy="1752600"/>
          </a:xfrm>
        </p:spPr>
        <p:txBody>
          <a:bodyPr/>
          <a:lstStyle/>
          <a:p>
            <a:r>
              <a:rPr lang="bn-BD" sz="4000" b="1" spc="50"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”বাংলার তাঁতশিল্পের সুনাম বহুকালের” ব্যাখ্যা কর</a:t>
            </a:r>
            <a:r>
              <a:rPr lang="en-US" sz="4000" b="1" spc="50" dirty="0">
                <a:ln w="11430"/>
                <a:solidFill>
                  <a:srgbClr val="002060"/>
                </a:solidFill>
                <a:effectLst>
                  <a:outerShdw blurRad="76200" dist="50800" dir="5400000" algn="tl" rotWithShape="0">
                    <a:srgbClr val="000000">
                      <a:alpha val="65000"/>
                    </a:srgbClr>
                  </a:outerShdw>
                </a:effectLst>
                <a:latin typeface="NikoshBAN" pitchFamily="2" charset="0"/>
                <a:cs typeface="NikoshBAN" pitchFamily="2" charset="0"/>
              </a:rPr>
              <a:t>।</a:t>
            </a:r>
            <a:endParaRPr lang="en-US" sz="4000" dirty="0">
              <a:solidFill>
                <a:srgbClr val="002060"/>
              </a:solidFill>
            </a:endParaRPr>
          </a:p>
          <a:p>
            <a:endParaRPr lang="en-US" dirty="0"/>
          </a:p>
        </p:txBody>
      </p:sp>
    </p:spTree>
    <p:extLst>
      <p:ext uri="{BB962C8B-B14F-4D97-AF65-F5344CB8AC3E}">
        <p14:creationId xmlns:p14="http://schemas.microsoft.com/office/powerpoint/2010/main" val="317748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8.postimage.org/t9f9thb2t/bangla_academy_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440" y="563314"/>
            <a:ext cx="4065796" cy="24450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4" descr="http://sesu.alokitobangladesh.com/wp-content/uploads/2014/02/Kut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520682"/>
            <a:ext cx="3774400" cy="260351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7" name="Picture 6" descr="http://arthonitiprotidin.com/wp-content/uploads/2014/02/handicraft-wooden-4-copy-400x26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440" y="4278573"/>
            <a:ext cx="3834241" cy="224090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8" name="Picture 8" descr="http://www.bengalinews24.com/assets/images/news_images/2013/07/24/kasa_shilpo_photo_bangladesh_1204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3236" y="4340695"/>
            <a:ext cx="3764963" cy="2142393"/>
          </a:xfrm>
          <a:prstGeom prst="round2DiagRect">
            <a:avLst>
              <a:gd name="adj1" fmla="val 33659"/>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27440" y="3276600"/>
            <a:ext cx="7830759" cy="70788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bn-BD" sz="4000" b="1" dirty="0" smtClean="0">
                <a:ln w="0"/>
                <a:solidFill>
                  <a:schemeClr val="bg2"/>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বাংলার কারুশিল্প</a:t>
            </a:r>
            <a:endParaRPr lang="en-US" sz="4000" b="1" dirty="0">
              <a:ln w="0"/>
              <a:solidFill>
                <a:schemeClr val="bg2"/>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906879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981" y="658683"/>
            <a:ext cx="5371734" cy="27784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2" descr="http://www.bangladeshexplorer.com/images/gallery/3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171" y="4056984"/>
            <a:ext cx="3128156" cy="18537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3419327" y="838200"/>
            <a:ext cx="1901483" cy="584775"/>
          </a:xfrm>
          <a:prstGeom prst="rect">
            <a:avLst/>
          </a:prstGeom>
        </p:spPr>
        <p:txBody>
          <a:bodyPr wrap="none">
            <a:spAutoFit/>
          </a:bodyPr>
          <a:lstStyle/>
          <a:p>
            <a:r>
              <a:rPr lang="bn-BD" sz="3200" dirty="0" smtClean="0">
                <a:latin typeface="NikoshBAN" panose="02000000000000000000" pitchFamily="2" charset="0"/>
                <a:cs typeface="NikoshBAN" panose="02000000000000000000" pitchFamily="2" charset="0"/>
              </a:rPr>
              <a:t>লালবাগ কেল্লা</a:t>
            </a:r>
            <a:endParaRPr lang="en-US" sz="3200" dirty="0">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3797" y="3691807"/>
            <a:ext cx="5016997" cy="2635551"/>
          </a:xfrm>
          <a:prstGeom prst="round2DiagRect">
            <a:avLst>
              <a:gd name="adj1" fmla="val 28577"/>
              <a:gd name="adj2" fmla="val 0"/>
            </a:avLst>
          </a:prstGeom>
          <a:ln w="88900" cap="sq">
            <a:solidFill>
              <a:srgbClr val="FFFFFF"/>
            </a:solidFill>
            <a:miter lim="800000"/>
          </a:ln>
          <a:effectLst>
            <a:outerShdw blurRad="254000" algn="tl" rotWithShape="0">
              <a:srgbClr val="000000">
                <a:alpha val="43000"/>
              </a:srgbClr>
            </a:outerShdw>
          </a:effectLst>
        </p:spPr>
      </p:pic>
      <p:sp>
        <p:nvSpPr>
          <p:cNvPr id="14" name="Rectangle 13"/>
          <p:cNvSpPr/>
          <p:nvPr/>
        </p:nvSpPr>
        <p:spPr>
          <a:xfrm>
            <a:off x="664120" y="5742583"/>
            <a:ext cx="2566728" cy="584775"/>
          </a:xfrm>
          <a:prstGeom prst="rect">
            <a:avLst/>
          </a:prstGeom>
        </p:spPr>
        <p:txBody>
          <a:bodyPr wrap="none">
            <a:spAutoFit/>
          </a:bodyPr>
          <a:lstStyle/>
          <a:p>
            <a:r>
              <a:rPr lang="bn-BD" sz="3200" smtClean="0">
                <a:latin typeface="NikoshBAN" panose="02000000000000000000" pitchFamily="2" charset="0"/>
                <a:cs typeface="NikoshBAN" panose="02000000000000000000" pitchFamily="2" charset="0"/>
              </a:rPr>
              <a:t>ছোটসোনা </a:t>
            </a:r>
            <a:r>
              <a:rPr lang="bn-BD" sz="3200" dirty="0" smtClean="0">
                <a:latin typeface="NikoshBAN" panose="02000000000000000000" pitchFamily="2" charset="0"/>
                <a:cs typeface="NikoshBAN" panose="02000000000000000000" pitchFamily="2" charset="0"/>
              </a:rPr>
              <a:t>মসজিদ</a:t>
            </a:r>
            <a:endParaRPr lang="en-US" sz="3200" dirty="0">
              <a:latin typeface="NikoshBAN" panose="02000000000000000000" pitchFamily="2" charset="0"/>
              <a:cs typeface="NikoshBAN" panose="02000000000000000000" pitchFamily="2" charset="0"/>
            </a:endParaRPr>
          </a:p>
        </p:txBody>
      </p:sp>
      <p:sp>
        <p:nvSpPr>
          <p:cNvPr id="15" name="Rectangle 14"/>
          <p:cNvSpPr/>
          <p:nvPr/>
        </p:nvSpPr>
        <p:spPr>
          <a:xfrm>
            <a:off x="6477000" y="3728203"/>
            <a:ext cx="2008883" cy="584775"/>
          </a:xfrm>
          <a:prstGeom prst="rect">
            <a:avLst/>
          </a:prstGeom>
        </p:spPr>
        <p:txBody>
          <a:bodyPr wrap="none">
            <a:spAutoFit/>
          </a:bodyPr>
          <a:lstStyle/>
          <a:p>
            <a:r>
              <a:rPr lang="bn-BD" sz="3200" dirty="0" smtClean="0">
                <a:latin typeface="NikoshBAN" panose="02000000000000000000" pitchFamily="2" charset="0"/>
                <a:cs typeface="NikoshBAN" panose="02000000000000000000" pitchFamily="2" charset="0"/>
              </a:rPr>
              <a:t>আহসান মঞ্জিল</a:t>
            </a:r>
            <a:endParaRPr lang="en-US" sz="3200" dirty="0">
              <a:latin typeface="NikoshBAN" panose="02000000000000000000" pitchFamily="2" charset="0"/>
              <a:cs typeface="NikoshBAN" panose="02000000000000000000" pitchFamily="2" charset="0"/>
            </a:endParaRPr>
          </a:p>
        </p:txBody>
      </p:sp>
      <p:sp>
        <p:nvSpPr>
          <p:cNvPr id="16" name="Rectangle 15"/>
          <p:cNvSpPr/>
          <p:nvPr/>
        </p:nvSpPr>
        <p:spPr>
          <a:xfrm>
            <a:off x="6280631" y="1128410"/>
            <a:ext cx="2401619" cy="1569660"/>
          </a:xfrm>
          <a:prstGeom prst="rect">
            <a:avLst/>
          </a:prstGeom>
        </p:spPr>
        <p:txBody>
          <a:bodyPr wrap="none">
            <a:spAutoFit/>
          </a:bodyPr>
          <a:lstStyle/>
          <a:p>
            <a:pPr algn="ctr"/>
            <a:r>
              <a:rPr lang="bn-BD" sz="4800" b="1" dirty="0" smtClean="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rPr>
              <a:t>বাংলার </a:t>
            </a:r>
          </a:p>
          <a:p>
            <a:pPr algn="ctr"/>
            <a:r>
              <a:rPr lang="bn-BD" sz="4800" b="1" dirty="0" smtClean="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rPr>
              <a:t>স্থাপত্যশিল্প </a:t>
            </a:r>
            <a:endParaRPr lang="en-US" sz="4800" b="1" dirty="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463457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h.jpg"/>
          <p:cNvPicPr>
            <a:picLocks noChangeAspect="1"/>
          </p:cNvPicPr>
          <p:nvPr/>
        </p:nvPicPr>
        <p:blipFill>
          <a:blip r:embed="rId3"/>
          <a:srcRect r="2609"/>
          <a:stretch>
            <a:fillRect/>
          </a:stretch>
        </p:blipFill>
        <p:spPr>
          <a:xfrm>
            <a:off x="457200" y="2801692"/>
            <a:ext cx="3886200" cy="359910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descr="noksiktatha08.jpg"/>
          <p:cNvPicPr>
            <a:picLocks noChangeAspect="1"/>
          </p:cNvPicPr>
          <p:nvPr/>
        </p:nvPicPr>
        <p:blipFill>
          <a:blip r:embed="rId4"/>
          <a:srcRect t="2778" r="2632" b="2778"/>
          <a:stretch>
            <a:fillRect/>
          </a:stretch>
        </p:blipFill>
        <p:spPr>
          <a:xfrm>
            <a:off x="605185" y="641432"/>
            <a:ext cx="1990164" cy="1828800"/>
          </a:xfrm>
          <a:prstGeom prst="rect">
            <a:avLst/>
          </a:prstGeom>
          <a:ln>
            <a:noFill/>
          </a:ln>
          <a:effectLst>
            <a:softEdge rad="112500"/>
          </a:effectLst>
        </p:spPr>
      </p:pic>
      <p:pic>
        <p:nvPicPr>
          <p:cNvPr id="8" name="Picture 2" descr="http://bangalnama.files.wordpress.com/2008/10/patapaintingcoll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94203"/>
            <a:ext cx="5943600" cy="21232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2" descr="http://prokasik.files.wordpress.com/2011/02/nakshi_katha_noksikatha_naksikata_25e025a625b625e025a7258725e025a625b225e025a625be25e025a625ac25e025a7258125e025a625a825e025a625bf25e025a7259f25e025a625be25e025a625b0_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505200"/>
            <a:ext cx="3843158" cy="251456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4512379" y="2677182"/>
            <a:ext cx="3962400" cy="70788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bn-BD" sz="4000" b="1" dirty="0" smtClean="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বাংলার নকশিকাঁথা</a:t>
            </a:r>
            <a:endParaRPr lang="en-US" sz="4000" b="1" dirty="0">
              <a:ln w="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257285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772400" cy="1470025"/>
          </a:xfrm>
          <a:solidFill>
            <a:schemeClr val="accent2">
              <a:lumMod val="75000"/>
            </a:schemeClr>
          </a:solidFill>
        </p:spPr>
        <p:txBody>
          <a:bodyPr>
            <a:noAutofit/>
          </a:bodyPr>
          <a:lstStyle/>
          <a:p>
            <a:r>
              <a:rPr lang="en-US" sz="8800" dirty="0" err="1" smtClean="0">
                <a:latin typeface="NikoshBAN" pitchFamily="2" charset="0"/>
                <a:cs typeface="NikoshBAN" pitchFamily="2" charset="0"/>
              </a:rPr>
              <a:t>দলীয়</a:t>
            </a:r>
            <a:r>
              <a:rPr lang="en-US" sz="8800" dirty="0" smtClean="0">
                <a:latin typeface="NikoshBAN" pitchFamily="2" charset="0"/>
                <a:cs typeface="NikoshBAN" pitchFamily="2" charset="0"/>
              </a:rPr>
              <a:t> </a:t>
            </a:r>
            <a:r>
              <a:rPr lang="en-US" sz="8800" dirty="0" err="1" smtClean="0">
                <a:latin typeface="NikoshBAN" pitchFamily="2" charset="0"/>
                <a:cs typeface="NikoshBAN" pitchFamily="2" charset="0"/>
              </a:rPr>
              <a:t>কাজ</a:t>
            </a:r>
            <a:endParaRPr lang="en-US" sz="8800" dirty="0">
              <a:latin typeface="NikoshBAN" pitchFamily="2" charset="0"/>
              <a:cs typeface="NikoshBAN" pitchFamily="2" charset="0"/>
            </a:endParaRPr>
          </a:p>
        </p:txBody>
      </p:sp>
      <p:sp>
        <p:nvSpPr>
          <p:cNvPr id="3" name="Subtitle 2"/>
          <p:cNvSpPr>
            <a:spLocks noGrp="1"/>
          </p:cNvSpPr>
          <p:nvPr>
            <p:ph type="subTitle" idx="1"/>
          </p:nvPr>
        </p:nvSpPr>
        <p:spPr>
          <a:xfrm>
            <a:off x="838200" y="4876800"/>
            <a:ext cx="8001000" cy="1676400"/>
          </a:xfrm>
        </p:spPr>
        <p:txBody>
          <a:bodyPr>
            <a:noAutofit/>
          </a:bodyPr>
          <a:lstStyle/>
          <a:p>
            <a:r>
              <a:rPr lang="bn-BD" sz="3600" b="1" dirty="0">
                <a:ln w="0"/>
                <a:solidFill>
                  <a:srgbClr val="0070C0"/>
                </a:solidFill>
                <a:effectLst>
                  <a:outerShdw blurRad="38100" dist="19050" dir="2700000" algn="tl" rotWithShape="0">
                    <a:schemeClr val="dk1">
                      <a:alpha val="40000"/>
                    </a:schemeClr>
                  </a:outerShdw>
                </a:effectLst>
                <a:latin typeface="NikoshBAN" pitchFamily="2" charset="0"/>
                <a:cs typeface="NikoshBAN" pitchFamily="2" charset="0"/>
              </a:rPr>
              <a:t>বাঙালির সংস্কৃতি ও শিল্পকলার বিকাশে ভূমিকা</a:t>
            </a:r>
          </a:p>
          <a:p>
            <a:r>
              <a:rPr lang="bn-BD" sz="3600" b="1" dirty="0">
                <a:ln w="0"/>
                <a:solidFill>
                  <a:srgbClr val="0070C0"/>
                </a:solidFill>
                <a:effectLst>
                  <a:outerShdw blurRad="38100" dist="19050" dir="2700000" algn="tl" rotWithShape="0">
                    <a:schemeClr val="dk1">
                      <a:alpha val="40000"/>
                    </a:schemeClr>
                  </a:outerShdw>
                </a:effectLst>
                <a:latin typeface="NikoshBAN" pitchFamily="2" charset="0"/>
                <a:cs typeface="NikoshBAN" pitchFamily="2" charset="0"/>
              </a:rPr>
              <a:t> রেখেছে এমন কয়েকটি দৃশ্যশিল্পের উল্লেখ কর।</a:t>
            </a:r>
          </a:p>
          <a:p>
            <a:endParaRPr lang="en-US" sz="3600" dirty="0">
              <a:solidFill>
                <a:srgbClr val="0070C0"/>
              </a:solidFill>
            </a:endParaRPr>
          </a:p>
        </p:txBody>
      </p:sp>
      <p:pic>
        <p:nvPicPr>
          <p:cNvPr id="1026" name="Picture 2" descr="C:\Users\pc\Desktop\চকমাদের ছবি\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057400"/>
            <a:ext cx="6172199"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44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ircle(in)">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ircle(in)">
                                      <p:cBhvr>
                                        <p:cTn id="2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04800" y="1981200"/>
            <a:ext cx="853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560194" y="880056"/>
            <a:ext cx="2943434" cy="830997"/>
          </a:xfrm>
          <a:prstGeom prst="rect">
            <a:avLst/>
          </a:prstGeom>
          <a:solidFill>
            <a:srgbClr val="00B050"/>
          </a:solidFill>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4800" b="1" kern="11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olaimanLipi" pitchFamily="65" charset="0"/>
                <a:ea typeface="NikoshBAN" pitchFamily="2" charset="0"/>
                <a:cs typeface="SolaimanLipi" pitchFamily="65" charset="0"/>
                <a:sym typeface="Wingdings"/>
              </a:rPr>
              <a:t></a:t>
            </a:r>
            <a:r>
              <a:rPr lang="bn-BD" sz="4800" b="1" dirty="0" smtClean="0">
                <a:ln w="1905"/>
                <a:solidFill>
                  <a:srgbClr val="FF0000"/>
                </a:solidFill>
                <a:effectLst>
                  <a:innerShdw blurRad="69850" dist="43180" dir="5400000">
                    <a:srgbClr val="000000">
                      <a:alpha val="65000"/>
                    </a:srgbClr>
                  </a:innerShdw>
                </a:effectLst>
                <a:latin typeface="NikoshBAN" pitchFamily="2" charset="0"/>
                <a:cs typeface="NikoshBAN" pitchFamily="2" charset="0"/>
              </a:rPr>
              <a:t>বাড়ির কাজ</a:t>
            </a:r>
            <a:endParaRPr lang="en-US" sz="4800" b="1" dirty="0">
              <a:ln w="1905"/>
              <a:solidFill>
                <a:srgbClr val="FF0000"/>
              </a:solidFill>
              <a:effectLst>
                <a:innerShdw blurRad="69850" dist="43180" dir="5400000">
                  <a:srgbClr val="000000">
                    <a:alpha val="65000"/>
                  </a:srgbClr>
                </a:innerShdw>
              </a:effectLst>
              <a:latin typeface="NikoshBAN" pitchFamily="2" charset="0"/>
              <a:cs typeface="NikoshBAN" pitchFamily="2" charset="0"/>
            </a:endParaRPr>
          </a:p>
        </p:txBody>
      </p:sp>
      <p:grpSp>
        <p:nvGrpSpPr>
          <p:cNvPr id="3" name="Group 2"/>
          <p:cNvGrpSpPr/>
          <p:nvPr/>
        </p:nvGrpSpPr>
        <p:grpSpPr>
          <a:xfrm>
            <a:off x="1219200" y="304800"/>
            <a:ext cx="2819400" cy="2407920"/>
            <a:chOff x="3352800" y="762000"/>
            <a:chExt cx="3581400" cy="3017520"/>
          </a:xfrm>
        </p:grpSpPr>
        <p:pic>
          <p:nvPicPr>
            <p:cNvPr id="4" name="Picture 3" descr="home-icon.jpg"/>
            <p:cNvPicPr>
              <a:picLocks noChangeAspect="1"/>
            </p:cNvPicPr>
            <p:nvPr/>
          </p:nvPicPr>
          <p:blipFill>
            <a:blip r:embed="rId3">
              <a:lum bright="40000" contrast="-40000"/>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3352800" y="762000"/>
              <a:ext cx="3581400" cy="2865120"/>
            </a:xfrm>
            <a:prstGeom prst="ellipse">
              <a:avLst/>
            </a:prstGeom>
            <a:ln w="34925">
              <a:solidFill>
                <a:schemeClr val="tx1"/>
              </a:solidFill>
            </a:ln>
            <a:effectLst>
              <a:softEdge rad="112500"/>
            </a:effectLst>
          </p:spPr>
        </p:pic>
        <p:sp>
          <p:nvSpPr>
            <p:cNvPr id="5" name="Oval 4"/>
            <p:cNvSpPr/>
            <p:nvPr/>
          </p:nvSpPr>
          <p:spPr>
            <a:xfrm>
              <a:off x="3581400" y="762000"/>
              <a:ext cx="3352800" cy="3017520"/>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352736" y="3544233"/>
            <a:ext cx="8438529" cy="1446550"/>
          </a:xfrm>
          <a:prstGeom prst="rect">
            <a:avLst/>
          </a:prstGeom>
        </p:spPr>
        <p:txBody>
          <a:bodyPr wrap="none">
            <a:spAutoFit/>
          </a:bodyPr>
          <a:lstStyle/>
          <a:p>
            <a:pPr algn="ctr"/>
            <a:r>
              <a:rPr lang="en-US" sz="4400" b="1" dirty="0" smtClean="0">
                <a:ln w="0"/>
                <a:effectLst>
                  <a:outerShdw blurRad="38100" dist="19050" dir="2700000" algn="tl" rotWithShape="0">
                    <a:schemeClr val="dk1">
                      <a:alpha val="40000"/>
                    </a:schemeClr>
                  </a:outerShdw>
                </a:effectLst>
                <a:latin typeface="NikoshBAN" pitchFamily="2" charset="0"/>
                <a:cs typeface="NikoshBAN" pitchFamily="2" charset="0"/>
              </a:rPr>
              <a:t>◊</a:t>
            </a:r>
            <a:r>
              <a:rPr lang="bn-BD" sz="4400" b="1" dirty="0" smtClean="0">
                <a:ln w="0"/>
                <a:effectLst>
                  <a:outerShdw blurRad="38100" dist="19050" dir="2700000" algn="tl" rotWithShape="0">
                    <a:schemeClr val="dk1">
                      <a:alpha val="40000"/>
                    </a:schemeClr>
                  </a:outerShdw>
                </a:effectLst>
                <a:latin typeface="NikoshBAN" pitchFamily="2" charset="0"/>
                <a:cs typeface="NikoshBAN" pitchFamily="2" charset="0"/>
              </a:rPr>
              <a:t>”বাংলার সংস্কৃতি আর শিল্পকলার রৃপ</a:t>
            </a:r>
          </a:p>
          <a:p>
            <a:pPr algn="ctr"/>
            <a:r>
              <a:rPr lang="bn-BD" sz="4400" b="1" dirty="0" smtClean="0">
                <a:ln w="0"/>
                <a:effectLst>
                  <a:outerShdw blurRad="38100" dist="19050" dir="2700000" algn="tl" rotWithShape="0">
                    <a:schemeClr val="dk1">
                      <a:alpha val="40000"/>
                    </a:schemeClr>
                  </a:outerShdw>
                </a:effectLst>
                <a:latin typeface="NikoshBAN" pitchFamily="2" charset="0"/>
                <a:cs typeface="NikoshBAN" pitchFamily="2" charset="0"/>
              </a:rPr>
              <a:t> আঁকা আছে এক এক নকশীকাঁথায়” ব্যাখ্যা কর। </a:t>
            </a:r>
          </a:p>
        </p:txBody>
      </p:sp>
    </p:spTree>
    <p:extLst>
      <p:ext uri="{BB962C8B-B14F-4D97-AF65-F5344CB8AC3E}">
        <p14:creationId xmlns:p14="http://schemas.microsoft.com/office/powerpoint/2010/main" val="17243226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3.bp.blogspot.com/-vLiC4gg_1hE/UOGuZqx5VUI/AAAAAAAACks/bajMQOKqfoQ/s1600/ban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7675770" cy="44958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9" name="Rectangle 4"/>
          <p:cNvSpPr txBox="1">
            <a:spLocks noChangeArrowheads="1"/>
          </p:cNvSpPr>
          <p:nvPr/>
        </p:nvSpPr>
        <p:spPr>
          <a:xfrm>
            <a:off x="609600" y="3352800"/>
            <a:ext cx="7142370" cy="791845"/>
          </a:xfrm>
          <a:prstGeom prst="rect">
            <a:avLst/>
          </a:prstGeo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bn-BD" sz="54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 ধন্যবাদ </a:t>
            </a:r>
            <a:r>
              <a:rPr lang="as-IN" sz="54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সকল </a:t>
            </a:r>
            <a:r>
              <a:rPr lang="en-US" sz="5400" b="1" kern="10"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শিক্ষার্থী</a:t>
            </a:r>
            <a:endParaRPr lang="en-US" sz="54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834079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repeatCount="indefinite" fill="hold" nodeType="withEffect">
                                  <p:stCondLst>
                                    <p:cond delay="0"/>
                                  </p:stCondLst>
                                  <p:iterate type="lt">
                                    <p:tmPct val="10000"/>
                                  </p:iterate>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p:cTn id="7" dur="1000" fill="hold"/>
                                        <p:tgtEl>
                                          <p:spTgt spid="2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9">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2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2"/>
          <p:cNvSpPr txBox="1">
            <a:spLocks/>
          </p:cNvSpPr>
          <p:nvPr/>
        </p:nvSpPr>
        <p:spPr>
          <a:xfrm>
            <a:off x="5023562" y="2179432"/>
            <a:ext cx="3451552" cy="3316995"/>
          </a:xfrm>
          <a:prstGeom prst="rect">
            <a:avLst/>
          </a:prstGeom>
          <a:ln w="66675">
            <a:noFill/>
          </a:ln>
        </p:spPr>
        <p:txBody>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bn-BD" sz="4000" b="1" i="0" u="none" strike="noStrike" kern="1200" cap="none" spc="0" normalizeH="0" baseline="0" noProof="0" dirty="0" smtClean="0">
                <a:ln/>
                <a:solidFill>
                  <a:srgbClr val="4F032E"/>
                </a:solidFill>
                <a:effectLst/>
                <a:uLnTx/>
                <a:uFillTx/>
                <a:latin typeface="NikoshBAN" panose="02000000000000000000" pitchFamily="2" charset="0"/>
                <a:cs typeface="NikoshBAN" panose="02000000000000000000" pitchFamily="2" charset="0"/>
              </a:rPr>
              <a:t>শ্রেণীঃ </a:t>
            </a:r>
            <a:r>
              <a:rPr lang="bn-BD" sz="4000" b="1" noProof="0" dirty="0" smtClean="0">
                <a:ln/>
                <a:solidFill>
                  <a:srgbClr val="4F032E"/>
                </a:solidFill>
                <a:latin typeface="NikoshBAN" panose="02000000000000000000" pitchFamily="2" charset="0"/>
                <a:cs typeface="NikoshBAN" panose="02000000000000000000" pitchFamily="2" charset="0"/>
              </a:rPr>
              <a:t>৮ম</a:t>
            </a:r>
            <a:endParaRPr kumimoji="0" lang="bn-BD" sz="4000" b="1" i="0" u="none" strike="noStrike" kern="1200" cap="none" spc="0" normalizeH="0" baseline="0" noProof="0" dirty="0" smtClean="0">
              <a:ln/>
              <a:solidFill>
                <a:srgbClr val="4F032E"/>
              </a:solidFill>
              <a:effectLst/>
              <a:uLnTx/>
              <a:uFillTx/>
              <a:latin typeface="NikoshBAN" panose="02000000000000000000" pitchFamily="2" charset="0"/>
              <a:cs typeface="NikoshBAN" panose="02000000000000000000" pitchFamily="2" charset="0"/>
            </a:endParaRPr>
          </a:p>
        </p:txBody>
      </p:sp>
      <p:sp>
        <p:nvSpPr>
          <p:cNvPr id="7" name="Frame 6"/>
          <p:cNvSpPr/>
          <p:nvPr/>
        </p:nvSpPr>
        <p:spPr>
          <a:xfrm>
            <a:off x="637311" y="606807"/>
            <a:ext cx="7973289" cy="1151992"/>
          </a:xfrm>
          <a:prstGeom prst="frame">
            <a:avLst>
              <a:gd name="adj1" fmla="val 9959"/>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p:cNvSpPr/>
          <p:nvPr/>
        </p:nvSpPr>
        <p:spPr>
          <a:xfrm>
            <a:off x="739125" y="1390361"/>
            <a:ext cx="3832873" cy="4607377"/>
          </a:xfrm>
          <a:prstGeom prst="frame">
            <a:avLst>
              <a:gd name="adj1" fmla="val 4230"/>
            </a:avLst>
          </a:prstGeom>
          <a:blipFill>
            <a:blip r:embed="rId4"/>
            <a:stretch>
              <a:fillRect/>
            </a:stretch>
          </a:blipFill>
          <a:ln>
            <a:noFill/>
          </a:ln>
          <a:effectLst>
            <a:outerShdw blurRad="225425" dist="50800" dir="5220000" algn="ctr">
              <a:srgbClr val="000000">
                <a:alpha val="33000"/>
              </a:srgbClr>
            </a:outerShdw>
          </a:effectLst>
          <a:scene3d>
            <a:camera prst="perspectiveRelaxedModerately"/>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5490" y="2362200"/>
            <a:ext cx="2915510" cy="1615942"/>
          </a:xfrm>
          <a:prstGeom prst="ellipse">
            <a:avLst/>
          </a:prstGeom>
          <a:ln>
            <a:noFill/>
          </a:ln>
          <a:effectLst>
            <a:softEdge rad="112500"/>
          </a:effectLst>
        </p:spPr>
      </p:pic>
      <p:sp>
        <p:nvSpPr>
          <p:cNvPr id="11" name="TextBox 10"/>
          <p:cNvSpPr txBox="1"/>
          <p:nvPr/>
        </p:nvSpPr>
        <p:spPr>
          <a:xfrm>
            <a:off x="637311" y="3978142"/>
            <a:ext cx="3934688" cy="2000548"/>
          </a:xfrm>
          <a:prstGeom prst="rect">
            <a:avLst/>
          </a:prstGeom>
          <a:noFill/>
        </p:spPr>
        <p:txBody>
          <a:bodyPr wrap="square" rtlCol="0">
            <a:spAutoFit/>
          </a:bodyPr>
          <a:lstStyle/>
          <a:p>
            <a:pPr algn="ctr">
              <a:defRPr/>
            </a:pPr>
            <a:r>
              <a:rPr lang="en-US" sz="2400" b="1" dirty="0" err="1" smtClean="0">
                <a:ln w="1905"/>
                <a:effectLst>
                  <a:innerShdw blurRad="69850" dist="43180" dir="5400000">
                    <a:srgbClr val="000000">
                      <a:alpha val="65000"/>
                    </a:srgbClr>
                  </a:innerShdw>
                </a:effectLst>
                <a:latin typeface="NikoshBAN" pitchFamily="2" charset="0"/>
                <a:cs typeface="NikoshBAN" pitchFamily="2" charset="0"/>
              </a:rPr>
              <a:t>ফিরোজা</a:t>
            </a:r>
            <a:r>
              <a:rPr lang="en-US" sz="2400" b="1" dirty="0" smtClean="0">
                <a:ln w="1905"/>
                <a:effectLst>
                  <a:innerShdw blurRad="69850" dist="43180" dir="5400000">
                    <a:srgbClr val="000000">
                      <a:alpha val="65000"/>
                    </a:srgbClr>
                  </a:innerShdw>
                </a:effectLst>
                <a:latin typeface="NikoshBAN" pitchFamily="2" charset="0"/>
                <a:cs typeface="NikoshBAN" pitchFamily="2" charset="0"/>
              </a:rPr>
              <a:t> </a:t>
            </a:r>
            <a:r>
              <a:rPr lang="en-US" sz="2400" b="1" dirty="0" err="1" smtClean="0">
                <a:ln w="1905"/>
                <a:effectLst>
                  <a:innerShdw blurRad="69850" dist="43180" dir="5400000">
                    <a:srgbClr val="000000">
                      <a:alpha val="65000"/>
                    </a:srgbClr>
                  </a:innerShdw>
                </a:effectLst>
                <a:latin typeface="NikoshBAN" pitchFamily="2" charset="0"/>
                <a:cs typeface="NikoshBAN" pitchFamily="2" charset="0"/>
              </a:rPr>
              <a:t>খানম</a:t>
            </a:r>
            <a:endParaRPr lang="bn-BD" sz="2400" b="1" dirty="0">
              <a:ln w="1905"/>
              <a:effectLst>
                <a:innerShdw blurRad="69850" dist="43180" dir="5400000">
                  <a:srgbClr val="000000">
                    <a:alpha val="65000"/>
                  </a:srgbClr>
                </a:innerShdw>
              </a:effectLst>
              <a:latin typeface="NikoshBAN" pitchFamily="2" charset="0"/>
              <a:cs typeface="NikoshBAN" pitchFamily="2" charset="0"/>
            </a:endParaRPr>
          </a:p>
          <a:p>
            <a:pPr algn="ctr">
              <a:defRPr/>
            </a:pPr>
            <a:r>
              <a:rPr lang="en-US" sz="2400" b="1" dirty="0" err="1" smtClean="0">
                <a:ln w="1905"/>
                <a:effectLst>
                  <a:innerShdw blurRad="69850" dist="43180" dir="5400000">
                    <a:srgbClr val="000000">
                      <a:alpha val="65000"/>
                    </a:srgbClr>
                  </a:innerShdw>
                </a:effectLst>
                <a:latin typeface="NikoshBAN" pitchFamily="2" charset="0"/>
                <a:cs typeface="NikoshBAN" pitchFamily="2" charset="0"/>
              </a:rPr>
              <a:t>সরকারি</a:t>
            </a:r>
            <a:r>
              <a:rPr lang="en-US" sz="2400" b="1" dirty="0" smtClean="0">
                <a:ln w="1905"/>
                <a:effectLst>
                  <a:innerShdw blurRad="69850" dist="43180" dir="5400000">
                    <a:srgbClr val="000000">
                      <a:alpha val="65000"/>
                    </a:srgbClr>
                  </a:innerShdw>
                </a:effectLst>
                <a:latin typeface="NikoshBAN" pitchFamily="2" charset="0"/>
                <a:cs typeface="NikoshBAN" pitchFamily="2" charset="0"/>
              </a:rPr>
              <a:t>  </a:t>
            </a:r>
            <a:r>
              <a:rPr lang="en-US" sz="2400" b="1" dirty="0" err="1" smtClean="0">
                <a:ln w="1905"/>
                <a:effectLst>
                  <a:innerShdw blurRad="69850" dist="43180" dir="5400000">
                    <a:srgbClr val="000000">
                      <a:alpha val="65000"/>
                    </a:srgbClr>
                  </a:innerShdw>
                </a:effectLst>
                <a:latin typeface="NikoshBAN" pitchFamily="2" charset="0"/>
                <a:cs typeface="NikoshBAN" pitchFamily="2" charset="0"/>
              </a:rPr>
              <a:t>দৌলতপুর</a:t>
            </a:r>
            <a:r>
              <a:rPr lang="en-US" sz="2400" b="1" dirty="0" smtClean="0">
                <a:ln w="1905"/>
                <a:effectLst>
                  <a:innerShdw blurRad="69850" dist="43180" dir="5400000">
                    <a:srgbClr val="000000">
                      <a:alpha val="65000"/>
                    </a:srgbClr>
                  </a:innerShdw>
                </a:effectLst>
                <a:latin typeface="NikoshBAN" pitchFamily="2" charset="0"/>
                <a:cs typeface="NikoshBAN" pitchFamily="2" charset="0"/>
              </a:rPr>
              <a:t> </a:t>
            </a:r>
            <a:r>
              <a:rPr lang="en-US" sz="2400" b="1" dirty="0" err="1" smtClean="0">
                <a:ln w="1905"/>
                <a:effectLst>
                  <a:innerShdw blurRad="69850" dist="43180" dir="5400000">
                    <a:srgbClr val="000000">
                      <a:alpha val="65000"/>
                    </a:srgbClr>
                  </a:innerShdw>
                </a:effectLst>
                <a:latin typeface="NikoshBAN" pitchFamily="2" charset="0"/>
                <a:cs typeface="NikoshBAN" pitchFamily="2" charset="0"/>
              </a:rPr>
              <a:t>মুহসিন</a:t>
            </a:r>
            <a:r>
              <a:rPr lang="bn-BD" sz="2400" b="1" dirty="0" smtClean="0">
                <a:ln w="1905"/>
                <a:effectLst>
                  <a:innerShdw blurRad="69850" dist="43180" dir="5400000">
                    <a:srgbClr val="000000">
                      <a:alpha val="65000"/>
                    </a:srgbClr>
                  </a:innerShdw>
                </a:effectLst>
                <a:latin typeface="NikoshBAN" pitchFamily="2" charset="0"/>
                <a:cs typeface="NikoshBAN" pitchFamily="2" charset="0"/>
              </a:rPr>
              <a:t> </a:t>
            </a:r>
            <a:endParaRPr lang="en-US" sz="2400" b="1" dirty="0" smtClean="0">
              <a:ln w="1905"/>
              <a:effectLst>
                <a:innerShdw blurRad="69850" dist="43180" dir="5400000">
                  <a:srgbClr val="000000">
                    <a:alpha val="65000"/>
                  </a:srgbClr>
                </a:innerShdw>
              </a:effectLst>
              <a:latin typeface="NikoshBAN" pitchFamily="2" charset="0"/>
              <a:cs typeface="NikoshBAN" pitchFamily="2" charset="0"/>
            </a:endParaRPr>
          </a:p>
          <a:p>
            <a:pPr algn="ctr">
              <a:defRPr/>
            </a:pPr>
            <a:r>
              <a:rPr lang="bn-BD" sz="2400" b="1" dirty="0" smtClean="0">
                <a:ln w="1905"/>
                <a:effectLst>
                  <a:innerShdw blurRad="69850" dist="43180" dir="5400000">
                    <a:srgbClr val="000000">
                      <a:alpha val="65000"/>
                    </a:srgbClr>
                  </a:innerShdw>
                </a:effectLst>
                <a:latin typeface="NikoshBAN" pitchFamily="2" charset="0"/>
                <a:cs typeface="NikoshBAN" pitchFamily="2" charset="0"/>
              </a:rPr>
              <a:t>মাধ্যমিক বিদ্যালয়</a:t>
            </a:r>
            <a:r>
              <a:rPr lang="bn-IN" sz="2400" b="1" dirty="0" smtClean="0">
                <a:ln w="1905"/>
                <a:effectLst>
                  <a:innerShdw blurRad="69850" dist="43180" dir="5400000">
                    <a:srgbClr val="000000">
                      <a:alpha val="65000"/>
                    </a:srgbClr>
                  </a:innerShdw>
                </a:effectLst>
                <a:latin typeface="NikoshBAN" pitchFamily="2" charset="0"/>
                <a:cs typeface="NikoshBAN" pitchFamily="2" charset="0"/>
              </a:rPr>
              <a:t> </a:t>
            </a:r>
            <a:endParaRPr lang="en-US" sz="2400" b="1" dirty="0" smtClean="0">
              <a:ln w="1905"/>
              <a:effectLst>
                <a:innerShdw blurRad="69850" dist="43180" dir="5400000">
                  <a:srgbClr val="000000">
                    <a:alpha val="65000"/>
                  </a:srgbClr>
                </a:innerShdw>
              </a:effectLst>
              <a:latin typeface="NikoshBAN" pitchFamily="2" charset="0"/>
              <a:cs typeface="NikoshBAN" pitchFamily="2" charset="0"/>
            </a:endParaRPr>
          </a:p>
          <a:p>
            <a:pPr algn="ctr">
              <a:defRPr/>
            </a:pPr>
            <a:r>
              <a:rPr lang="bn-IN" sz="2400" b="1" dirty="0" smtClean="0">
                <a:ln w="1905"/>
                <a:effectLst>
                  <a:innerShdw blurRad="69850" dist="43180" dir="5400000">
                    <a:srgbClr val="000000">
                      <a:alpha val="65000"/>
                    </a:srgbClr>
                  </a:innerShdw>
                </a:effectLst>
                <a:latin typeface="NikoshBAN" pitchFamily="2" charset="0"/>
                <a:cs typeface="NikoshBAN" pitchFamily="2" charset="0"/>
              </a:rPr>
              <a:t> </a:t>
            </a:r>
            <a:r>
              <a:rPr lang="en-US" sz="2400" b="1" dirty="0" err="1" smtClean="0">
                <a:ln w="1905"/>
                <a:effectLst>
                  <a:innerShdw blurRad="69850" dist="43180" dir="5400000">
                    <a:srgbClr val="000000">
                      <a:alpha val="65000"/>
                    </a:srgbClr>
                  </a:innerShdw>
                </a:effectLst>
                <a:latin typeface="NikoshBAN" pitchFamily="2" charset="0"/>
                <a:cs typeface="NikoshBAN" pitchFamily="2" charset="0"/>
              </a:rPr>
              <a:t>দৌলতপুর</a:t>
            </a:r>
            <a:r>
              <a:rPr lang="bn-IN" sz="2400" b="1" dirty="0" smtClean="0">
                <a:ln w="1905"/>
                <a:effectLst>
                  <a:innerShdw blurRad="69850" dist="43180" dir="5400000">
                    <a:srgbClr val="000000">
                      <a:alpha val="65000"/>
                    </a:srgbClr>
                  </a:innerShdw>
                </a:effectLst>
                <a:latin typeface="NikoshBAN" pitchFamily="2" charset="0"/>
                <a:cs typeface="NikoshBAN" pitchFamily="2" charset="0"/>
              </a:rPr>
              <a:t>,</a:t>
            </a:r>
            <a:r>
              <a:rPr lang="en-US" sz="2400" b="1" dirty="0" smtClean="0">
                <a:ln w="1905"/>
                <a:effectLst>
                  <a:innerShdw blurRad="69850" dist="43180" dir="5400000">
                    <a:srgbClr val="000000">
                      <a:alpha val="65000"/>
                    </a:srgbClr>
                  </a:innerShdw>
                </a:effectLst>
                <a:latin typeface="NikoshBAN" pitchFamily="2" charset="0"/>
                <a:cs typeface="NikoshBAN" pitchFamily="2" charset="0"/>
              </a:rPr>
              <a:t> </a:t>
            </a:r>
            <a:r>
              <a:rPr lang="en-US" sz="2400" b="1" dirty="0" err="1" smtClean="0">
                <a:ln w="1905"/>
                <a:effectLst>
                  <a:innerShdw blurRad="69850" dist="43180" dir="5400000">
                    <a:srgbClr val="000000">
                      <a:alpha val="65000"/>
                    </a:srgbClr>
                  </a:innerShdw>
                </a:effectLst>
                <a:latin typeface="NikoshBAN" pitchFamily="2" charset="0"/>
                <a:cs typeface="NikoshBAN" pitchFamily="2" charset="0"/>
              </a:rPr>
              <a:t>খুলনা</a:t>
            </a:r>
            <a:r>
              <a:rPr lang="en-US" sz="2400" b="1" dirty="0" smtClean="0">
                <a:ln w="1905"/>
                <a:effectLst>
                  <a:innerShdw blurRad="69850" dist="43180" dir="5400000">
                    <a:srgbClr val="000000">
                      <a:alpha val="65000"/>
                    </a:srgbClr>
                  </a:innerShdw>
                </a:effectLst>
                <a:latin typeface="NikoshBAN" pitchFamily="2" charset="0"/>
                <a:cs typeface="NikoshBAN" pitchFamily="2" charset="0"/>
              </a:rPr>
              <a:t>।</a:t>
            </a:r>
            <a:endParaRPr lang="en-US" sz="2400" b="1" dirty="0">
              <a:ln w="1905"/>
              <a:effectLst>
                <a:innerShdw blurRad="69850" dist="43180" dir="5400000">
                  <a:srgbClr val="000000">
                    <a:alpha val="65000"/>
                  </a:srgbClr>
                </a:innerShdw>
              </a:effectLst>
              <a:latin typeface="NikoshBAN" pitchFamily="2" charset="0"/>
              <a:cs typeface="NikoshBAN" pitchFamily="2" charset="0"/>
            </a:endParaRPr>
          </a:p>
          <a:p>
            <a:pPr algn="ctr" fontAlgn="auto">
              <a:spcBef>
                <a:spcPts val="0"/>
              </a:spcBef>
              <a:spcAft>
                <a:spcPts val="0"/>
              </a:spcAft>
              <a:defRPr/>
            </a:pPr>
            <a:endParaRPr lang="en-US" sz="1400" b="1" dirty="0">
              <a:ln w="1905"/>
              <a:effectLst>
                <a:innerShdw blurRad="69850" dist="43180" dir="5400000">
                  <a:srgbClr val="000000">
                    <a:alpha val="65000"/>
                  </a:srgbClr>
                </a:innerShdw>
              </a:effectLst>
            </a:endParaRPr>
          </a:p>
          <a:p>
            <a:pPr algn="ctr" fontAlgn="auto">
              <a:spcBef>
                <a:spcPts val="0"/>
              </a:spcBef>
              <a:spcAft>
                <a:spcPts val="0"/>
              </a:spcAft>
              <a:defRPr/>
            </a:pPr>
            <a:r>
              <a:rPr lang="en-US" sz="1400" b="1" dirty="0">
                <a:ln w="1905"/>
                <a:effectLst>
                  <a:innerShdw blurRad="69850" dist="43180" dir="5400000">
                    <a:srgbClr val="000000">
                      <a:alpha val="65000"/>
                    </a:srgbClr>
                  </a:innerShdw>
                </a:effectLst>
              </a:rPr>
              <a:t>Mobile: </a:t>
            </a:r>
            <a:r>
              <a:rPr lang="en-US" sz="1400" b="1" dirty="0" smtClean="0">
                <a:ln w="1905"/>
                <a:effectLst>
                  <a:innerShdw blurRad="69850" dist="43180" dir="5400000">
                    <a:srgbClr val="000000">
                      <a:alpha val="65000"/>
                    </a:srgbClr>
                  </a:innerShdw>
                </a:effectLst>
              </a:rPr>
              <a:t>01942778660</a:t>
            </a:r>
            <a:endParaRPr lang="en-US" sz="1400" b="1" dirty="0">
              <a:ln w="1905"/>
              <a:effectLst>
                <a:innerShdw blurRad="69850" dist="43180" dir="5400000">
                  <a:srgbClr val="000000">
                    <a:alpha val="65000"/>
                  </a:srgbClr>
                </a:innerShdw>
              </a:effectLst>
            </a:endParaRPr>
          </a:p>
        </p:txBody>
      </p:sp>
      <p:sp>
        <p:nvSpPr>
          <p:cNvPr id="12" name="Frame 11"/>
          <p:cNvSpPr/>
          <p:nvPr/>
        </p:nvSpPr>
        <p:spPr>
          <a:xfrm>
            <a:off x="5096763" y="1432896"/>
            <a:ext cx="3722524" cy="4607377"/>
          </a:xfrm>
          <a:prstGeom prst="frame">
            <a:avLst>
              <a:gd name="adj1" fmla="val 3187"/>
            </a:avLst>
          </a:prstGeom>
          <a:blipFill>
            <a:blip r:embed="rId4"/>
            <a:stretch>
              <a:fillRect/>
            </a:stretch>
          </a:blipFill>
          <a:ln>
            <a:noFill/>
          </a:ln>
          <a:effectLst>
            <a:outerShdw blurRad="225425" dist="50800" dir="5220000" algn="ctr">
              <a:srgbClr val="000000">
                <a:alpha val="33000"/>
              </a:srgbClr>
            </a:outerShdw>
          </a:effectLst>
          <a:scene3d>
            <a:camera prst="perspectiveRelaxedModerately"/>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ounded Rectangle 12"/>
          <p:cNvSpPr/>
          <p:nvPr/>
        </p:nvSpPr>
        <p:spPr>
          <a:xfrm>
            <a:off x="3429000" y="812585"/>
            <a:ext cx="2209800" cy="735048"/>
          </a:xfrm>
          <a:prstGeom prst="roundRect">
            <a:avLst>
              <a:gd name="adj" fmla="val 500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r>
              <a:rPr lang="bn-BD"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olaimanLipi" pitchFamily="65" charset="0"/>
                <a:cs typeface="SolaimanLipi" pitchFamily="65" charset="0"/>
              </a:rPr>
              <a:t>পরিচিতি</a:t>
            </a:r>
            <a:endPar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olaimanLipi" pitchFamily="65" charset="0"/>
              <a:cs typeface="SolaimanLipi" pitchFamily="65" charset="0"/>
            </a:endParaRPr>
          </a:p>
        </p:txBody>
      </p:sp>
      <p:grpSp>
        <p:nvGrpSpPr>
          <p:cNvPr id="14" name="Group 13"/>
          <p:cNvGrpSpPr/>
          <p:nvPr/>
        </p:nvGrpSpPr>
        <p:grpSpPr>
          <a:xfrm>
            <a:off x="769910" y="783579"/>
            <a:ext cx="7722400" cy="873165"/>
            <a:chOff x="251940" y="113135"/>
            <a:chExt cx="8240441" cy="937689"/>
          </a:xfrm>
        </p:grpSpPr>
        <p:grpSp>
          <p:nvGrpSpPr>
            <p:cNvPr id="15" name="Group 14"/>
            <p:cNvGrpSpPr/>
            <p:nvPr/>
          </p:nvGrpSpPr>
          <p:grpSpPr>
            <a:xfrm>
              <a:off x="251940" y="124443"/>
              <a:ext cx="2743099" cy="893174"/>
              <a:chOff x="251940" y="124443"/>
              <a:chExt cx="2743099" cy="893174"/>
            </a:xfrm>
          </p:grpSpPr>
          <p:pic>
            <p:nvPicPr>
              <p:cNvPr id="20" name="Picture 19"/>
              <p:cNvPicPr>
                <a:picLocks noChangeAspect="1"/>
              </p:cNvPicPr>
              <p:nvPr/>
            </p:nvPicPr>
            <p:blipFill>
              <a:blip r:embed="rId6"/>
              <a:stretch>
                <a:fillRect/>
              </a:stretch>
            </p:blipFill>
            <p:spPr>
              <a:xfrm rot="16200000">
                <a:off x="410417" y="31533"/>
                <a:ext cx="762039" cy="1078994"/>
              </a:xfrm>
              <a:prstGeom prst="ellipse">
                <a:avLst/>
              </a:prstGeom>
              <a:ln>
                <a:noFill/>
              </a:ln>
              <a:effectLst>
                <a:softEdge rad="112500"/>
              </a:effectLst>
            </p:spPr>
          </p:pic>
          <p:pic>
            <p:nvPicPr>
              <p:cNvPr id="21" name="Picture 4" descr="http://prothom-aloblog.com/img/uploads/585450e522f8540e2dc1f3b19b220f5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185300" y="301380"/>
                <a:ext cx="893174" cy="53929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6"/>
              <a:stretch>
                <a:fillRect/>
              </a:stretch>
            </p:blipFill>
            <p:spPr>
              <a:xfrm rot="16200000">
                <a:off x="2081951" y="78577"/>
                <a:ext cx="755890" cy="1070287"/>
              </a:xfrm>
              <a:prstGeom prst="ellipse">
                <a:avLst/>
              </a:prstGeom>
              <a:ln>
                <a:noFill/>
              </a:ln>
              <a:effectLst>
                <a:softEdge rad="112500"/>
              </a:effectLst>
            </p:spPr>
          </p:pic>
        </p:grpSp>
        <p:grpSp>
          <p:nvGrpSpPr>
            <p:cNvPr id="16" name="Group 15"/>
            <p:cNvGrpSpPr/>
            <p:nvPr/>
          </p:nvGrpSpPr>
          <p:grpSpPr>
            <a:xfrm>
              <a:off x="5496954" y="113135"/>
              <a:ext cx="2995427" cy="937689"/>
              <a:chOff x="-661799" y="113137"/>
              <a:chExt cx="2995427" cy="937689"/>
            </a:xfrm>
          </p:grpSpPr>
          <p:pic>
            <p:nvPicPr>
              <p:cNvPr id="17" name="Picture 16"/>
              <p:cNvPicPr>
                <a:picLocks noChangeAspect="1"/>
              </p:cNvPicPr>
              <p:nvPr/>
            </p:nvPicPr>
            <p:blipFill>
              <a:blip r:embed="rId6"/>
              <a:stretch>
                <a:fillRect/>
              </a:stretch>
            </p:blipFill>
            <p:spPr>
              <a:xfrm rot="16200000">
                <a:off x="-493434" y="21647"/>
                <a:ext cx="809586" cy="1146315"/>
              </a:xfrm>
              <a:prstGeom prst="ellipse">
                <a:avLst/>
              </a:prstGeom>
              <a:ln>
                <a:noFill/>
              </a:ln>
              <a:effectLst>
                <a:softEdge rad="112500"/>
              </a:effectLst>
            </p:spPr>
          </p:pic>
          <p:pic>
            <p:nvPicPr>
              <p:cNvPr id="18" name="Picture 4" descr="http://prothom-aloblog.com/img/uploads/585450e522f8540e2dc1f3b19b220f5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360956" y="290073"/>
                <a:ext cx="893172" cy="5393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6"/>
              <a:stretch>
                <a:fillRect/>
              </a:stretch>
            </p:blipFill>
            <p:spPr>
              <a:xfrm rot="16200000">
                <a:off x="1310023" y="27220"/>
                <a:ext cx="847380" cy="1199831"/>
              </a:xfrm>
              <a:prstGeom prst="ellipse">
                <a:avLst/>
              </a:prstGeom>
              <a:ln>
                <a:noFill/>
              </a:ln>
              <a:effectLst>
                <a:softEdge rad="112500"/>
              </a:effectLst>
            </p:spPr>
          </p:pic>
        </p:grpSp>
      </p:grpSp>
      <p:grpSp>
        <p:nvGrpSpPr>
          <p:cNvPr id="23" name="Group 22"/>
          <p:cNvGrpSpPr/>
          <p:nvPr/>
        </p:nvGrpSpPr>
        <p:grpSpPr>
          <a:xfrm>
            <a:off x="1000781" y="5965766"/>
            <a:ext cx="7142435" cy="671343"/>
            <a:chOff x="255497" y="219642"/>
            <a:chExt cx="7621570" cy="720955"/>
          </a:xfrm>
        </p:grpSpPr>
        <p:grpSp>
          <p:nvGrpSpPr>
            <p:cNvPr id="24" name="Group 23"/>
            <p:cNvGrpSpPr/>
            <p:nvPr/>
          </p:nvGrpSpPr>
          <p:grpSpPr>
            <a:xfrm>
              <a:off x="255497" y="219642"/>
              <a:ext cx="3039034" cy="702777"/>
              <a:chOff x="255497" y="219642"/>
              <a:chExt cx="3039034" cy="702777"/>
            </a:xfrm>
          </p:grpSpPr>
          <p:pic>
            <p:nvPicPr>
              <p:cNvPr id="29" name="Picture 28"/>
              <p:cNvPicPr>
                <a:picLocks noChangeAspect="1"/>
              </p:cNvPicPr>
              <p:nvPr/>
            </p:nvPicPr>
            <p:blipFill>
              <a:blip r:embed="rId6"/>
              <a:stretch>
                <a:fillRect/>
              </a:stretch>
            </p:blipFill>
            <p:spPr>
              <a:xfrm rot="16200000">
                <a:off x="401650" y="73489"/>
                <a:ext cx="702776" cy="995081"/>
              </a:xfrm>
              <a:prstGeom prst="ellipse">
                <a:avLst/>
              </a:prstGeom>
              <a:ln>
                <a:noFill/>
              </a:ln>
              <a:effectLst>
                <a:softEdge rad="112500"/>
              </a:effectLst>
            </p:spPr>
          </p:pic>
          <p:pic>
            <p:nvPicPr>
              <p:cNvPr id="30" name="Picture 4" descr="http://prothom-aloblog.com/img/uploads/585450e522f8540e2dc1f3b19b220f5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03889" y="299655"/>
                <a:ext cx="887506" cy="54274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6"/>
              <a:stretch>
                <a:fillRect/>
              </a:stretch>
            </p:blipFill>
            <p:spPr>
              <a:xfrm rot="16200000">
                <a:off x="2445603" y="73490"/>
                <a:ext cx="702776" cy="995081"/>
              </a:xfrm>
              <a:prstGeom prst="ellipse">
                <a:avLst/>
              </a:prstGeom>
              <a:ln>
                <a:noFill/>
              </a:ln>
              <a:effectLst>
                <a:softEdge rad="112500"/>
              </a:effectLst>
            </p:spPr>
          </p:pic>
        </p:grpSp>
        <p:grpSp>
          <p:nvGrpSpPr>
            <p:cNvPr id="25" name="Group 24"/>
            <p:cNvGrpSpPr/>
            <p:nvPr/>
          </p:nvGrpSpPr>
          <p:grpSpPr>
            <a:xfrm>
              <a:off x="4617612" y="219642"/>
              <a:ext cx="3259455" cy="720955"/>
              <a:chOff x="-1541141" y="219644"/>
              <a:chExt cx="3259455" cy="720955"/>
            </a:xfrm>
          </p:grpSpPr>
          <p:pic>
            <p:nvPicPr>
              <p:cNvPr id="26" name="Picture 25"/>
              <p:cNvPicPr>
                <a:picLocks noChangeAspect="1"/>
              </p:cNvPicPr>
              <p:nvPr/>
            </p:nvPicPr>
            <p:blipFill>
              <a:blip r:embed="rId6"/>
              <a:stretch>
                <a:fillRect/>
              </a:stretch>
            </p:blipFill>
            <p:spPr>
              <a:xfrm rot="16200000">
                <a:off x="-1394988" y="73491"/>
                <a:ext cx="702776" cy="995081"/>
              </a:xfrm>
              <a:prstGeom prst="ellipse">
                <a:avLst/>
              </a:prstGeom>
              <a:ln>
                <a:noFill/>
              </a:ln>
              <a:effectLst>
                <a:softEdge rad="112500"/>
              </a:effectLst>
            </p:spPr>
          </p:pic>
          <p:pic>
            <p:nvPicPr>
              <p:cNvPr id="28" name="Picture 27"/>
              <p:cNvPicPr>
                <a:picLocks noChangeAspect="1"/>
              </p:cNvPicPr>
              <p:nvPr/>
            </p:nvPicPr>
            <p:blipFill>
              <a:blip r:embed="rId6"/>
              <a:stretch>
                <a:fillRect/>
              </a:stretch>
            </p:blipFill>
            <p:spPr>
              <a:xfrm rot="16200000">
                <a:off x="869386" y="91670"/>
                <a:ext cx="702776" cy="995081"/>
              </a:xfrm>
              <a:prstGeom prst="ellipse">
                <a:avLst/>
              </a:prstGeom>
              <a:ln>
                <a:noFill/>
              </a:ln>
              <a:effectLst>
                <a:softEdge rad="112500"/>
              </a:effectLst>
            </p:spPr>
          </p:pic>
        </p:grpSp>
      </p:grpSp>
      <p:pic>
        <p:nvPicPr>
          <p:cNvPr id="32" name="Picture 4" descr="http://prothom-aloblog.com/img/uploads/585450e522f8540e2dc1f3b19b220f5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6532" y="6096036"/>
            <a:ext cx="831712" cy="50539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http://prothom-aloblog.com/img/uploads/585450e522f8540e2dc1f3b19b220f5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26313" y="6055563"/>
            <a:ext cx="831712" cy="5053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97484" y="2892078"/>
            <a:ext cx="3223959" cy="2357568"/>
          </a:xfrm>
          <a:prstGeom prst="rect">
            <a:avLst/>
          </a:prstGeom>
        </p:spPr>
        <p:txBody>
          <a:bodyPr wrap="none">
            <a:spAutoFit/>
          </a:bodyPr>
          <a:lstStyle/>
          <a:p>
            <a:pPr marL="342900" lvl="0" indent="-342900" algn="ctr">
              <a:spcBef>
                <a:spcPct val="20000"/>
              </a:spcBef>
              <a:defRPr/>
            </a:pPr>
            <a:r>
              <a:rPr lang="bn-BD" sz="3200" b="1" dirty="0">
                <a:ln/>
                <a:solidFill>
                  <a:srgbClr val="4F032E"/>
                </a:solidFill>
                <a:latin typeface="NikoshBAN" panose="02000000000000000000" pitchFamily="2" charset="0"/>
                <a:cs typeface="NikoshBAN" panose="02000000000000000000" pitchFamily="2" charset="0"/>
              </a:rPr>
              <a:t>বাংলাদেশ ও </a:t>
            </a:r>
            <a:r>
              <a:rPr lang="bn-BD" sz="3200" b="1" dirty="0" smtClean="0">
                <a:ln/>
                <a:solidFill>
                  <a:srgbClr val="4F032E"/>
                </a:solidFill>
                <a:latin typeface="NikoshBAN" panose="02000000000000000000" pitchFamily="2" charset="0"/>
                <a:cs typeface="NikoshBAN" panose="02000000000000000000" pitchFamily="2" charset="0"/>
              </a:rPr>
              <a:t>বিশ্বপরিচয়</a:t>
            </a:r>
            <a:endParaRPr lang="en-US" sz="3200" b="1" dirty="0" smtClean="0">
              <a:ln/>
              <a:solidFill>
                <a:srgbClr val="4F032E"/>
              </a:solidFill>
              <a:latin typeface="NikoshBAN" panose="02000000000000000000" pitchFamily="2" charset="0"/>
              <a:cs typeface="NikoshBAN" panose="02000000000000000000" pitchFamily="2" charset="0"/>
            </a:endParaRPr>
          </a:p>
          <a:p>
            <a:pPr marL="342900" lvl="0" indent="-342900" algn="ctr">
              <a:spcBef>
                <a:spcPct val="20000"/>
              </a:spcBef>
              <a:defRPr/>
            </a:pPr>
            <a:r>
              <a:rPr lang="en-US" sz="3200" b="1" dirty="0" err="1" smtClean="0">
                <a:ln/>
                <a:solidFill>
                  <a:srgbClr val="4F032E"/>
                </a:solidFill>
                <a:latin typeface="NikoshBAN" panose="02000000000000000000" pitchFamily="2" charset="0"/>
                <a:cs typeface="NikoshBAN" panose="02000000000000000000" pitchFamily="2" charset="0"/>
              </a:rPr>
              <a:t>অধ্যায়ঃ</a:t>
            </a:r>
            <a:r>
              <a:rPr lang="en-US" sz="3200" b="1" dirty="0" smtClean="0">
                <a:ln/>
                <a:solidFill>
                  <a:srgbClr val="4F032E"/>
                </a:solidFill>
                <a:latin typeface="NikoshBAN" panose="02000000000000000000" pitchFamily="2" charset="0"/>
                <a:cs typeface="NikoshBAN" panose="02000000000000000000" pitchFamily="2" charset="0"/>
              </a:rPr>
              <a:t> </a:t>
            </a:r>
            <a:r>
              <a:rPr lang="en-US" sz="3200" b="1" dirty="0" err="1" smtClean="0">
                <a:ln/>
                <a:solidFill>
                  <a:srgbClr val="4F032E"/>
                </a:solidFill>
                <a:latin typeface="NikoshBAN" panose="02000000000000000000" pitchFamily="2" charset="0"/>
                <a:cs typeface="NikoshBAN" panose="02000000000000000000" pitchFamily="2" charset="0"/>
              </a:rPr>
              <a:t>তৃতীয়</a:t>
            </a:r>
            <a:endParaRPr lang="en-US" sz="3200" b="1" dirty="0" smtClean="0">
              <a:ln/>
              <a:solidFill>
                <a:srgbClr val="4F032E"/>
              </a:solidFill>
              <a:latin typeface="NikoshBAN" panose="02000000000000000000" pitchFamily="2" charset="0"/>
              <a:cs typeface="NikoshBAN" panose="02000000000000000000" pitchFamily="2" charset="0"/>
            </a:endParaRPr>
          </a:p>
          <a:p>
            <a:pPr marL="342900" lvl="0" indent="-342900" algn="ctr">
              <a:spcBef>
                <a:spcPct val="20000"/>
              </a:spcBef>
              <a:defRPr/>
            </a:pPr>
            <a:r>
              <a:rPr lang="en-US" sz="3200" b="1" dirty="0" err="1" smtClean="0">
                <a:ln/>
                <a:solidFill>
                  <a:srgbClr val="4F032E"/>
                </a:solidFill>
                <a:latin typeface="NikoshBAN" panose="02000000000000000000" pitchFamily="2" charset="0"/>
                <a:cs typeface="NikoshBAN" panose="02000000000000000000" pitchFamily="2" charset="0"/>
              </a:rPr>
              <a:t>সময়ঃ</a:t>
            </a:r>
            <a:r>
              <a:rPr lang="en-US" sz="3200" b="1" dirty="0" smtClean="0">
                <a:ln/>
                <a:solidFill>
                  <a:srgbClr val="4F032E"/>
                </a:solidFill>
                <a:latin typeface="NikoshBAN" panose="02000000000000000000" pitchFamily="2" charset="0"/>
                <a:cs typeface="NikoshBAN" panose="02000000000000000000" pitchFamily="2" charset="0"/>
              </a:rPr>
              <a:t> ৫০ </a:t>
            </a:r>
            <a:r>
              <a:rPr lang="en-US" sz="3200" b="1" dirty="0" err="1" smtClean="0">
                <a:ln/>
                <a:solidFill>
                  <a:srgbClr val="4F032E"/>
                </a:solidFill>
                <a:latin typeface="NikoshBAN" panose="02000000000000000000" pitchFamily="2" charset="0"/>
                <a:cs typeface="NikoshBAN" panose="02000000000000000000" pitchFamily="2" charset="0"/>
              </a:rPr>
              <a:t>মিনিট</a:t>
            </a:r>
            <a:endParaRPr lang="en-US" sz="3200" b="1" dirty="0" smtClean="0">
              <a:ln/>
              <a:solidFill>
                <a:srgbClr val="4F032E"/>
              </a:solidFill>
              <a:latin typeface="NikoshBAN" panose="02000000000000000000" pitchFamily="2" charset="0"/>
              <a:cs typeface="NikoshBAN" panose="02000000000000000000" pitchFamily="2" charset="0"/>
            </a:endParaRPr>
          </a:p>
          <a:p>
            <a:pPr marL="342900" lvl="0" indent="-342900" algn="ctr">
              <a:spcBef>
                <a:spcPct val="20000"/>
              </a:spcBef>
              <a:defRPr/>
            </a:pPr>
            <a:endParaRPr lang="bn-BD" sz="3200" b="1" dirty="0">
              <a:ln/>
              <a:solidFill>
                <a:srgbClr val="4F032E"/>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748376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6484" y="228600"/>
            <a:ext cx="8767516" cy="923330"/>
          </a:xfrm>
          <a:prstGeom prst="rect">
            <a:avLst/>
          </a:prstGeom>
        </p:spPr>
        <p:txBody>
          <a:bodyPr wrap="square">
            <a:spAutoFit/>
          </a:bodyPr>
          <a:lstStyle/>
          <a:p>
            <a:pPr algn="ctr"/>
            <a:r>
              <a:rPr lang="en-US" sz="5400" b="1" dirty="0" err="1" smtClean="0">
                <a:ln w="11430"/>
                <a:effectLst>
                  <a:outerShdw blurRad="50800" dist="39000" dir="5460000" algn="tl">
                    <a:srgbClr val="000000">
                      <a:alpha val="38000"/>
                    </a:srgbClr>
                  </a:outerShdw>
                </a:effectLst>
                <a:latin typeface="NikoshLightBAN" pitchFamily="2" charset="0"/>
                <a:cs typeface="NikoshLightBAN" pitchFamily="2" charset="0"/>
              </a:rPr>
              <a:t>এসো</a:t>
            </a:r>
            <a:r>
              <a:rPr lang="en-US" sz="5400" b="1" dirty="0" smtClean="0">
                <a:ln w="11430"/>
                <a:effectLst>
                  <a:outerShdw blurRad="50800" dist="39000" dir="5460000" algn="tl">
                    <a:srgbClr val="000000">
                      <a:alpha val="38000"/>
                    </a:srgbClr>
                  </a:outerShdw>
                </a:effectLst>
                <a:latin typeface="NikoshLightBAN" pitchFamily="2" charset="0"/>
                <a:cs typeface="NikoshLightBAN" pitchFamily="2" charset="0"/>
              </a:rPr>
              <a:t> </a:t>
            </a:r>
            <a:r>
              <a:rPr lang="en-US" sz="5400" b="1" dirty="0" err="1">
                <a:ln w="11430"/>
                <a:effectLst>
                  <a:outerShdw blurRad="50800" dist="39000" dir="5460000" algn="tl">
                    <a:srgbClr val="000000">
                      <a:alpha val="38000"/>
                    </a:srgbClr>
                  </a:outerShdw>
                </a:effectLst>
                <a:latin typeface="NikoshLightBAN" pitchFamily="2" charset="0"/>
                <a:cs typeface="NikoshLightBAN" pitchFamily="2" charset="0"/>
              </a:rPr>
              <a:t>আমরা</a:t>
            </a:r>
            <a:r>
              <a:rPr lang="en-US" sz="5400" b="1" dirty="0">
                <a:ln w="11430"/>
                <a:effectLst>
                  <a:outerShdw blurRad="50800" dist="39000" dir="5460000" algn="tl">
                    <a:srgbClr val="000000">
                      <a:alpha val="38000"/>
                    </a:srgbClr>
                  </a:outerShdw>
                </a:effectLst>
                <a:latin typeface="NikoshLightBAN" pitchFamily="2" charset="0"/>
                <a:cs typeface="NikoshLightBAN" pitchFamily="2" charset="0"/>
              </a:rPr>
              <a:t> </a:t>
            </a:r>
            <a:r>
              <a:rPr lang="en-US" sz="5400" b="1" dirty="0" err="1" smtClean="0">
                <a:ln w="11430"/>
                <a:effectLst>
                  <a:outerShdw blurRad="50800" dist="39000" dir="5460000" algn="tl">
                    <a:srgbClr val="000000">
                      <a:alpha val="38000"/>
                    </a:srgbClr>
                  </a:outerShdw>
                </a:effectLst>
                <a:latin typeface="NikoshLightBAN" pitchFamily="2" charset="0"/>
                <a:cs typeface="NikoshLightBAN" pitchFamily="2" charset="0"/>
              </a:rPr>
              <a:t>কিছু</a:t>
            </a:r>
            <a:r>
              <a:rPr lang="bn-BD" sz="5400" b="1" dirty="0" smtClean="0">
                <a:ln w="11430"/>
                <a:effectLst>
                  <a:outerShdw blurRad="50800" dist="39000" dir="5460000" algn="tl">
                    <a:srgbClr val="000000">
                      <a:alpha val="38000"/>
                    </a:srgbClr>
                  </a:outerShdw>
                </a:effectLst>
                <a:latin typeface="NikoshLightBAN" pitchFamily="2" charset="0"/>
                <a:cs typeface="NikoshLightBAN" pitchFamily="2" charset="0"/>
              </a:rPr>
              <a:t> চিত্র দেখি।</a:t>
            </a:r>
          </a:p>
        </p:txBody>
      </p:sp>
      <p:sp>
        <p:nvSpPr>
          <p:cNvPr id="3" name="Title 2"/>
          <p:cNvSpPr>
            <a:spLocks noGrp="1"/>
          </p:cNvSpPr>
          <p:nvPr>
            <p:ph type="title"/>
          </p:nvPr>
        </p:nvSpPr>
        <p:spPr>
          <a:xfrm>
            <a:off x="493041" y="-334962"/>
            <a:ext cx="8153400" cy="1486892"/>
          </a:xfrm>
        </p:spPr>
        <p:txBody>
          <a:bodyPr>
            <a:normAutofit/>
          </a:bodyPr>
          <a:lstStyle/>
          <a:p>
            <a:r>
              <a:rPr lang="en-US" dirty="0" smtClean="0"/>
              <a:t/>
            </a:r>
            <a:br>
              <a:rPr lang="en-US" dirty="0" smtClean="0"/>
            </a:br>
            <a:endParaRPr lang="en-US" dirty="0"/>
          </a:p>
        </p:txBody>
      </p:sp>
      <p:pic>
        <p:nvPicPr>
          <p:cNvPr id="1144" name="Picture 120" descr="C:\Users\pc\Desktop\Culture-class\60 gambu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59" y="115193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145" name="Picture 121" descr="C:\Users\pc\Desktop\Culture-class\cu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151929"/>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146" name="Picture 122" descr="C:\Users\pc\Desktop\Culture-class\cul-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59" y="3124200"/>
            <a:ext cx="3083859" cy="2989495"/>
          </a:xfrm>
          <a:prstGeom prst="rect">
            <a:avLst/>
          </a:prstGeom>
          <a:noFill/>
          <a:extLst>
            <a:ext uri="{909E8E84-426E-40DD-AFC4-6F175D3DCCD1}">
              <a14:hiddenFill xmlns:a14="http://schemas.microsoft.com/office/drawing/2010/main">
                <a:solidFill>
                  <a:srgbClr val="FFFFFF"/>
                </a:solidFill>
              </a14:hiddenFill>
            </a:ext>
          </a:extLst>
        </p:spPr>
      </p:pic>
      <p:pic>
        <p:nvPicPr>
          <p:cNvPr id="1147" name="Picture 123" descr="C:\Users\pc\Desktop\Culture-class\লোকসংগীত-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87558" y="1151931"/>
            <a:ext cx="3204042" cy="1743073"/>
          </a:xfrm>
          <a:prstGeom prst="rect">
            <a:avLst/>
          </a:prstGeom>
          <a:noFill/>
          <a:extLst>
            <a:ext uri="{909E8E84-426E-40DD-AFC4-6F175D3DCCD1}">
              <a14:hiddenFill xmlns:a14="http://schemas.microsoft.com/office/drawing/2010/main">
                <a:solidFill>
                  <a:srgbClr val="FFFFFF"/>
                </a:solidFill>
              </a14:hiddenFill>
            </a:ext>
          </a:extLst>
        </p:spPr>
      </p:pic>
      <p:pic>
        <p:nvPicPr>
          <p:cNvPr id="1148" name="Picture 124" descr="C:\Users\pc\Desktop\Culture-class\mela-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3124200"/>
            <a:ext cx="2666999"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149" name="Picture 125" descr="C:\Users\pc\Desktop\Culture-class\cul-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3124200"/>
            <a:ext cx="28956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0694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905000" y="304800"/>
            <a:ext cx="5181600" cy="1524000"/>
            <a:chOff x="1828800" y="457200"/>
            <a:chExt cx="5486400" cy="1495425"/>
          </a:xfrm>
        </p:grpSpPr>
        <p:sp>
          <p:nvSpPr>
            <p:cNvPr id="3" name="Oval 2"/>
            <p:cNvSpPr/>
            <p:nvPr/>
          </p:nvSpPr>
          <p:spPr>
            <a:xfrm>
              <a:off x="1828800" y="457200"/>
              <a:ext cx="5486400" cy="1495425"/>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 name="TextBox 3"/>
            <p:cNvSpPr txBox="1"/>
            <p:nvPr/>
          </p:nvSpPr>
          <p:spPr>
            <a:xfrm>
              <a:off x="2382472" y="543192"/>
              <a:ext cx="4670510" cy="1366973"/>
            </a:xfrm>
            <a:prstGeom prst="rect">
              <a:avLst/>
            </a:prstGeom>
            <a:noFill/>
          </p:spPr>
          <p:txBody>
            <a:bodyPr wrap="none" rtlCol="0">
              <a:spAutoFit/>
            </a:bodyPr>
            <a:lstStyle/>
            <a:p>
              <a:r>
                <a:rPr lang="bn-BD" sz="80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NikoshBAN" pitchFamily="2" charset="0"/>
                  <a:cs typeface="NikoshBAN" pitchFamily="2" charset="0"/>
                </a:rPr>
                <a:t>পা</a:t>
              </a:r>
              <a:r>
                <a:rPr lang="bn-BD" sz="60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NikoshBAN" pitchFamily="2" charset="0"/>
                  <a:cs typeface="NikoshBAN" pitchFamily="2" charset="0"/>
                </a:rPr>
                <a:t>ঠের বিষয়......</a:t>
              </a:r>
            </a:p>
          </p:txBody>
        </p:sp>
      </p:grpSp>
      <p:pic>
        <p:nvPicPr>
          <p:cNvPr id="8" name="Picture 2" descr="D:\ID_27\ctg4bd201210141350212918_435px-Nakshi_kantha_(Flower_motif).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3000"/>
                    </a14:imgEffect>
                  </a14:imgLayer>
                </a14:imgProps>
              </a:ext>
              <a:ext uri="{28A0092B-C50C-407E-A947-70E740481C1C}">
                <a14:useLocalDpi xmlns:a14="http://schemas.microsoft.com/office/drawing/2010/main" val="0"/>
              </a:ext>
            </a:extLst>
          </a:blip>
          <a:srcRect/>
          <a:stretch>
            <a:fillRect/>
          </a:stretch>
        </p:blipFill>
        <p:spPr bwMode="auto">
          <a:xfrm>
            <a:off x="457201" y="1988575"/>
            <a:ext cx="8229600" cy="44632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 name="Rectangle 8"/>
          <p:cNvSpPr/>
          <p:nvPr/>
        </p:nvSpPr>
        <p:spPr>
          <a:xfrm>
            <a:off x="670177" y="3066040"/>
            <a:ext cx="7426457" cy="3416320"/>
          </a:xfrm>
          <a:prstGeom prst="rect">
            <a:avLst/>
          </a:prstGeom>
          <a:effectLst>
            <a:glow rad="228600">
              <a:schemeClr val="accent2">
                <a:satMod val="175000"/>
                <a:alpha val="40000"/>
              </a:schemeClr>
            </a:glow>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বাংলাদেশের</a:t>
            </a:r>
            <a: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7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সাংস্কৃতিক</a:t>
            </a:r>
            <a: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7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পরিবর্তন</a:t>
            </a:r>
            <a: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ও </a:t>
            </a:r>
            <a:r>
              <a:rPr lang="en-US" sz="7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উন্নয়নের</a:t>
            </a:r>
            <a: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7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বিকাশ</a:t>
            </a:r>
            <a: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 </a:t>
            </a:r>
            <a:r>
              <a:rPr lang="en-US" sz="7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ধারা</a:t>
            </a:r>
            <a:endParaRPr lang="bn-BD"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1889272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8382000" cy="4038600"/>
          </a:xfrm>
        </p:spPr>
        <p:txBody>
          <a:bodyPr>
            <a:normAutofit fontScale="90000"/>
          </a:bodyPr>
          <a:lstStyle/>
          <a:p>
            <a:pPr algn="l"/>
            <a:r>
              <a:rPr lang="en-US" sz="31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r>
            <a:br>
              <a:rPr lang="en-US" sz="31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br>
            <a:r>
              <a:rPr lang="en-US" sz="31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r>
            <a:br>
              <a:rPr lang="en-US" sz="31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br>
            <a:r>
              <a:rPr lang="en-US" sz="31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r>
            <a:br>
              <a:rPr lang="en-US" sz="31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br>
            <a:r>
              <a:rPr lang="en-US" sz="31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r>
            <a:br>
              <a:rPr lang="en-US" sz="31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br>
            <a:r>
              <a:rPr lang="en-US" sz="31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r>
            <a:br>
              <a:rPr lang="en-US" sz="31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br>
            <a:r>
              <a:rPr lang="en-US" sz="31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r>
            <a:br>
              <a:rPr lang="en-US" sz="31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br>
            <a:r>
              <a:rPr lang="en-US" sz="31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r>
            <a:br>
              <a:rPr lang="en-US" sz="3100"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br>
            <a:r>
              <a:rPr lang="en-US" sz="31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r>
            <a:br>
              <a:rPr lang="en-US" sz="3100"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br>
            <a:r>
              <a:rPr lang="bn-BD" b="1" dirty="0" smtClean="0">
                <a:ln w="6600">
                  <a:solidFill>
                    <a:schemeClr val="accent2"/>
                  </a:solidFill>
                  <a:prstDash val="solid"/>
                </a:ln>
                <a:solidFill>
                  <a:schemeClr val="accent1">
                    <a:lumMod val="75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এই </a:t>
            </a:r>
            <a:r>
              <a:rPr lang="bn-BD" b="1" dirty="0">
                <a:ln w="6600">
                  <a:solidFill>
                    <a:schemeClr val="accent2"/>
                  </a:solidFill>
                  <a:prstDash val="solid"/>
                </a:ln>
                <a:solidFill>
                  <a:schemeClr val="accent1">
                    <a:lumMod val="75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পাঠ শেষে </a:t>
            </a:r>
            <a:r>
              <a:rPr lang="bn-BD" b="1" dirty="0" smtClean="0">
                <a:ln w="6600">
                  <a:solidFill>
                    <a:schemeClr val="accent2"/>
                  </a:solidFill>
                  <a:prstDash val="solid"/>
                </a:ln>
                <a:solidFill>
                  <a:schemeClr val="accent1">
                    <a:lumMod val="75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শিক্ষার্থীরা-</a:t>
            </a:r>
            <a:r>
              <a:rPr lang="en-US" b="1" dirty="0" smtClean="0">
                <a:ln w="6600">
                  <a:solidFill>
                    <a:schemeClr val="accent2"/>
                  </a:solidFill>
                  <a:prstDash val="solid"/>
                </a:ln>
                <a:solidFill>
                  <a:schemeClr val="accent1">
                    <a:lumMod val="75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
            </a:r>
            <a:br>
              <a:rPr lang="en-US" b="1" dirty="0" smtClean="0">
                <a:ln w="6600">
                  <a:solidFill>
                    <a:schemeClr val="accent2"/>
                  </a:solidFill>
                  <a:prstDash val="solid"/>
                </a:ln>
                <a:solidFill>
                  <a:schemeClr val="accent1">
                    <a:lumMod val="75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br>
            <a:r>
              <a:rPr lang="bn-BD" sz="3100" b="1" kern="1100"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ea typeface="NikoshBAN" pitchFamily="2" charset="0"/>
                <a:cs typeface="NikoshBAN" panose="02000000000000000000" pitchFamily="2" charset="0"/>
                <a:sym typeface="Wingdings"/>
              </a:rPr>
              <a:t>১</a:t>
            </a:r>
            <a:r>
              <a:rPr lang="en-US" sz="3100" b="1" kern="1100" dirty="0" smtClean="0">
                <a:ln w="6600">
                  <a:solidFill>
                    <a:schemeClr val="accent2"/>
                  </a:solidFill>
                  <a:prstDash val="solid"/>
                </a:ln>
                <a:solidFill>
                  <a:schemeClr val="accent6">
                    <a:lumMod val="75000"/>
                  </a:schemeClr>
                </a:solidFill>
                <a:effectLst>
                  <a:outerShdw dist="38100" dir="2700000" algn="tl" rotWithShape="0">
                    <a:schemeClr val="accent2"/>
                  </a:outerShdw>
                </a:effectLst>
                <a:latin typeface="NikoshBAN" panose="02000000000000000000" pitchFamily="2" charset="0"/>
                <a:ea typeface="NikoshBAN" pitchFamily="2" charset="0"/>
                <a:cs typeface="NikoshBAN" panose="02000000000000000000" pitchFamily="2" charset="0"/>
                <a:sym typeface="Wingdings"/>
              </a:rPr>
              <a:t>।</a:t>
            </a:r>
            <a:r>
              <a:rPr lang="bn-BD" sz="3100" b="1" kern="1100" dirty="0" smtClean="0">
                <a:ln w="6600">
                  <a:solidFill>
                    <a:schemeClr val="accent2"/>
                  </a:solidFill>
                  <a:prstDash val="solid"/>
                </a:ln>
                <a:solidFill>
                  <a:schemeClr val="accent6">
                    <a:lumMod val="75000"/>
                  </a:schemeClr>
                </a:solidFill>
                <a:effectLst>
                  <a:outerShdw dist="38100" dir="2700000" algn="tl" rotWithShape="0">
                    <a:schemeClr val="accent2"/>
                  </a:outerShdw>
                </a:effectLst>
                <a:latin typeface="NikoshBAN" panose="02000000000000000000" pitchFamily="2" charset="0"/>
                <a:ea typeface="NikoshBAN" pitchFamily="2" charset="0"/>
                <a:cs typeface="NikoshBAN" panose="02000000000000000000" pitchFamily="2" charset="0"/>
                <a:sym typeface="Wingdings"/>
              </a:rPr>
              <a:t> </a:t>
            </a:r>
            <a:r>
              <a:rPr lang="bn-BD" sz="3100" b="1" kern="1100" dirty="0">
                <a:ln w="6600">
                  <a:solidFill>
                    <a:schemeClr val="accent2"/>
                  </a:solidFill>
                  <a:prstDash val="solid"/>
                </a:ln>
                <a:solidFill>
                  <a:schemeClr val="accent6">
                    <a:lumMod val="75000"/>
                  </a:schemeClr>
                </a:solidFill>
                <a:effectLst>
                  <a:outerShdw dist="38100" dir="2700000" algn="tl" rotWithShape="0">
                    <a:schemeClr val="accent2"/>
                  </a:outerShdw>
                </a:effectLst>
                <a:latin typeface="NikoshBAN" panose="02000000000000000000" pitchFamily="2" charset="0"/>
                <a:ea typeface="NikoshBAN" pitchFamily="2" charset="0"/>
                <a:cs typeface="NikoshBAN" panose="02000000000000000000" pitchFamily="2" charset="0"/>
                <a:sym typeface="Wingdings"/>
              </a:rPr>
              <a:t>সংস্কৃতি কী তা বলতে পারবে</a:t>
            </a:r>
            <a:r>
              <a:rPr lang="bn-BD" sz="3100" b="1" kern="1100" dirty="0" smtClean="0">
                <a:ln w="6600">
                  <a:solidFill>
                    <a:schemeClr val="accent2"/>
                  </a:solidFill>
                  <a:prstDash val="solid"/>
                </a:ln>
                <a:solidFill>
                  <a:schemeClr val="accent6">
                    <a:lumMod val="75000"/>
                  </a:schemeClr>
                </a:solidFill>
                <a:effectLst>
                  <a:outerShdw dist="38100" dir="2700000" algn="tl" rotWithShape="0">
                    <a:schemeClr val="accent2"/>
                  </a:outerShdw>
                </a:effectLst>
                <a:latin typeface="NikoshBAN" panose="02000000000000000000" pitchFamily="2" charset="0"/>
                <a:ea typeface="NikoshBAN" pitchFamily="2" charset="0"/>
                <a:cs typeface="NikoshBAN" panose="02000000000000000000" pitchFamily="2" charset="0"/>
                <a:sym typeface="Wingdings"/>
              </a:rPr>
              <a:t>।</a:t>
            </a:r>
            <a:r>
              <a:rPr lang="en-US" sz="3100" b="1" kern="1100" dirty="0">
                <a:ln w="6600">
                  <a:solidFill>
                    <a:schemeClr val="accent2"/>
                  </a:solidFill>
                  <a:prstDash val="solid"/>
                </a:ln>
                <a:solidFill>
                  <a:schemeClr val="accent6">
                    <a:lumMod val="75000"/>
                  </a:schemeClr>
                </a:solidFill>
                <a:effectLst>
                  <a:outerShdw dist="38100" dir="2700000" algn="tl" rotWithShape="0">
                    <a:schemeClr val="accent2"/>
                  </a:outerShdw>
                </a:effectLst>
                <a:latin typeface="NikoshBAN" panose="02000000000000000000" pitchFamily="2" charset="0"/>
                <a:ea typeface="NikoshBAN" pitchFamily="2" charset="0"/>
                <a:cs typeface="NikoshBAN" panose="02000000000000000000" pitchFamily="2" charset="0"/>
                <a:sym typeface="Wingdings"/>
              </a:rPr>
              <a:t/>
            </a:r>
            <a:br>
              <a:rPr lang="en-US" sz="3100" b="1" kern="1100" dirty="0">
                <a:ln w="6600">
                  <a:solidFill>
                    <a:schemeClr val="accent2"/>
                  </a:solidFill>
                  <a:prstDash val="solid"/>
                </a:ln>
                <a:solidFill>
                  <a:schemeClr val="accent6">
                    <a:lumMod val="75000"/>
                  </a:schemeClr>
                </a:solidFill>
                <a:effectLst>
                  <a:outerShdw dist="38100" dir="2700000" algn="tl" rotWithShape="0">
                    <a:schemeClr val="accent2"/>
                  </a:outerShdw>
                </a:effectLst>
                <a:latin typeface="NikoshBAN" panose="02000000000000000000" pitchFamily="2" charset="0"/>
                <a:ea typeface="NikoshBAN" pitchFamily="2" charset="0"/>
                <a:cs typeface="NikoshBAN" panose="02000000000000000000" pitchFamily="2" charset="0"/>
                <a:sym typeface="Wingdings"/>
              </a:rPr>
            </a:br>
            <a:r>
              <a:rPr lang="en-US" sz="3100" b="1" kern="1100" dirty="0" smtClean="0">
                <a:ln w="6600">
                  <a:solidFill>
                    <a:schemeClr val="accent2"/>
                  </a:solidFill>
                  <a:prstDash val="solid"/>
                </a:ln>
                <a:solidFill>
                  <a:schemeClr val="accent6">
                    <a:lumMod val="75000"/>
                  </a:schemeClr>
                </a:solidFill>
                <a:effectLst>
                  <a:outerShdw dist="38100" dir="2700000" algn="tl" rotWithShape="0">
                    <a:schemeClr val="accent2"/>
                  </a:outerShdw>
                </a:effectLst>
                <a:latin typeface="NikoshBAN" panose="02000000000000000000" pitchFamily="2" charset="0"/>
                <a:ea typeface="NikoshBAN" pitchFamily="2" charset="0"/>
                <a:cs typeface="NikoshBAN" panose="02000000000000000000" pitchFamily="2" charset="0"/>
                <a:sym typeface="Wingdings"/>
              </a:rPr>
              <a:t> 2।</a:t>
            </a:r>
            <a:r>
              <a:rPr lang="bn-BD" sz="3100" b="1" kern="1100" dirty="0" smtClean="0">
                <a:ln w="6600">
                  <a:solidFill>
                    <a:schemeClr val="accent2"/>
                  </a:solidFill>
                  <a:prstDash val="solid"/>
                </a:ln>
                <a:solidFill>
                  <a:schemeClr val="accent6">
                    <a:lumMod val="75000"/>
                  </a:schemeClr>
                </a:solidFill>
                <a:effectLst>
                  <a:outerShdw dist="38100" dir="2700000" algn="tl" rotWithShape="0">
                    <a:schemeClr val="accent2"/>
                  </a:outerShdw>
                </a:effectLst>
                <a:latin typeface="NikoshBAN" panose="02000000000000000000" pitchFamily="2" charset="0"/>
                <a:ea typeface="NikoshBAN" pitchFamily="2" charset="0"/>
                <a:cs typeface="NikoshBAN" panose="02000000000000000000" pitchFamily="2" charset="0"/>
                <a:sym typeface="Wingdings"/>
              </a:rPr>
              <a:t> </a:t>
            </a:r>
            <a:r>
              <a:rPr lang="bn-BD" sz="3100" b="1" kern="1100" dirty="0">
                <a:ln w="6600">
                  <a:solidFill>
                    <a:schemeClr val="accent2"/>
                  </a:solidFill>
                  <a:prstDash val="solid"/>
                </a:ln>
                <a:solidFill>
                  <a:schemeClr val="accent6">
                    <a:lumMod val="75000"/>
                  </a:schemeClr>
                </a:solidFill>
                <a:effectLst>
                  <a:outerShdw dist="38100" dir="2700000" algn="tl" rotWithShape="0">
                    <a:schemeClr val="accent2"/>
                  </a:outerShdw>
                </a:effectLst>
                <a:latin typeface="NikoshBAN" panose="02000000000000000000" pitchFamily="2" charset="0"/>
                <a:ea typeface="NikoshBAN" pitchFamily="2" charset="0"/>
                <a:cs typeface="NikoshBAN" panose="02000000000000000000" pitchFamily="2" charset="0"/>
                <a:sym typeface="Wingdings"/>
              </a:rPr>
              <a:t>শিল্পকলার ধারণা ব্যাখ্যা করতে পারবে</a:t>
            </a:r>
            <a:r>
              <a:rPr lang="bn-BD" sz="3100" b="1" kern="1100" dirty="0" smtClean="0">
                <a:ln w="6600">
                  <a:solidFill>
                    <a:schemeClr val="accent2"/>
                  </a:solidFill>
                  <a:prstDash val="solid"/>
                </a:ln>
                <a:solidFill>
                  <a:schemeClr val="accent6">
                    <a:lumMod val="75000"/>
                  </a:schemeClr>
                </a:solidFill>
                <a:effectLst>
                  <a:outerShdw dist="38100" dir="2700000" algn="tl" rotWithShape="0">
                    <a:schemeClr val="accent2"/>
                  </a:outerShdw>
                </a:effectLst>
                <a:latin typeface="NikoshBAN" panose="02000000000000000000" pitchFamily="2" charset="0"/>
                <a:ea typeface="NikoshBAN" pitchFamily="2" charset="0"/>
                <a:cs typeface="NikoshBAN" panose="02000000000000000000" pitchFamily="2" charset="0"/>
                <a:sym typeface="Wingdings"/>
              </a:rPr>
              <a:t>।</a:t>
            </a:r>
            <a:r>
              <a:rPr lang="en-US" sz="3100" b="1" kern="1100" dirty="0" smtClean="0">
                <a:ln w="6600">
                  <a:solidFill>
                    <a:schemeClr val="accent2"/>
                  </a:solidFill>
                  <a:prstDash val="solid"/>
                </a:ln>
                <a:solidFill>
                  <a:schemeClr val="accent6">
                    <a:lumMod val="75000"/>
                  </a:schemeClr>
                </a:solidFill>
                <a:effectLst>
                  <a:outerShdw dist="38100" dir="2700000" algn="tl" rotWithShape="0">
                    <a:schemeClr val="accent2"/>
                  </a:outerShdw>
                </a:effectLst>
                <a:latin typeface="NikoshBAN" panose="02000000000000000000" pitchFamily="2" charset="0"/>
                <a:ea typeface="NikoshBAN" pitchFamily="2" charset="0"/>
                <a:cs typeface="NikoshBAN" panose="02000000000000000000" pitchFamily="2" charset="0"/>
                <a:sym typeface="Wingdings"/>
              </a:rPr>
              <a:t/>
            </a:r>
            <a:br>
              <a:rPr lang="en-US" sz="3100" b="1" kern="1100" dirty="0" smtClean="0">
                <a:ln w="6600">
                  <a:solidFill>
                    <a:schemeClr val="accent2"/>
                  </a:solidFill>
                  <a:prstDash val="solid"/>
                </a:ln>
                <a:solidFill>
                  <a:schemeClr val="accent6">
                    <a:lumMod val="75000"/>
                  </a:schemeClr>
                </a:solidFill>
                <a:effectLst>
                  <a:outerShdw dist="38100" dir="2700000" algn="tl" rotWithShape="0">
                    <a:schemeClr val="accent2"/>
                  </a:outerShdw>
                </a:effectLst>
                <a:latin typeface="NikoshBAN" panose="02000000000000000000" pitchFamily="2" charset="0"/>
                <a:ea typeface="NikoshBAN" pitchFamily="2" charset="0"/>
                <a:cs typeface="NikoshBAN" panose="02000000000000000000" pitchFamily="2" charset="0"/>
                <a:sym typeface="Wingdings"/>
              </a:rPr>
            </a:br>
            <a:r>
              <a:rPr lang="en-US" sz="3100" b="1" dirty="0">
                <a:ln w="6600">
                  <a:solidFill>
                    <a:schemeClr val="accent2"/>
                  </a:solidFill>
                  <a:prstDash val="solid"/>
                </a:ln>
                <a:solidFill>
                  <a:schemeClr val="accent6">
                    <a:lumMod val="75000"/>
                  </a:schemeClr>
                </a:solidFill>
                <a:effectLst>
                  <a:outerShdw dist="38100" dir="2700000" algn="tl" rotWithShape="0">
                    <a:schemeClr val="accent2"/>
                  </a:outerShdw>
                </a:effectLst>
                <a:latin typeface="NikoshBAN" pitchFamily="2" charset="0"/>
                <a:cs typeface="NikoshBAN" pitchFamily="2" charset="0"/>
              </a:rPr>
              <a:t/>
            </a:r>
            <a:br>
              <a:rPr lang="en-US" sz="3100" b="1" dirty="0">
                <a:ln w="6600">
                  <a:solidFill>
                    <a:schemeClr val="accent2"/>
                  </a:solidFill>
                  <a:prstDash val="solid"/>
                </a:ln>
                <a:solidFill>
                  <a:schemeClr val="accent6">
                    <a:lumMod val="75000"/>
                  </a:schemeClr>
                </a:solidFill>
                <a:effectLst>
                  <a:outerShdw dist="38100" dir="2700000" algn="tl" rotWithShape="0">
                    <a:schemeClr val="accent2"/>
                  </a:outerShdw>
                </a:effectLst>
                <a:latin typeface="NikoshBAN" pitchFamily="2" charset="0"/>
                <a:cs typeface="NikoshBAN" pitchFamily="2" charset="0"/>
              </a:rPr>
            </a:br>
            <a:r>
              <a:rPr lang="en-US" sz="3100" b="1" dirty="0" smtClean="0">
                <a:ln w="6600">
                  <a:solidFill>
                    <a:schemeClr val="accent2"/>
                  </a:solidFill>
                  <a:prstDash val="solid"/>
                </a:ln>
                <a:solidFill>
                  <a:schemeClr val="accent6">
                    <a:lumMod val="75000"/>
                  </a:schemeClr>
                </a:solidFill>
                <a:effectLst>
                  <a:outerShdw dist="38100" dir="2700000" algn="tl" rotWithShape="0">
                    <a:schemeClr val="accent2"/>
                  </a:outerShdw>
                </a:effectLst>
                <a:latin typeface="NikoshBAN" pitchFamily="2" charset="0"/>
                <a:cs typeface="NikoshBAN" pitchFamily="2" charset="0"/>
              </a:rPr>
              <a:t>৩।</a:t>
            </a:r>
            <a:r>
              <a:rPr lang="bn-BD" sz="3100" b="1" kern="1100" dirty="0" smtClean="0">
                <a:ln w="6600">
                  <a:solidFill>
                    <a:schemeClr val="accent2"/>
                  </a:solidFill>
                  <a:prstDash val="solid"/>
                </a:ln>
                <a:solidFill>
                  <a:schemeClr val="accent6">
                    <a:lumMod val="75000"/>
                  </a:schemeClr>
                </a:solidFill>
                <a:effectLst>
                  <a:outerShdw dist="38100" dir="2700000" algn="tl" rotWithShape="0">
                    <a:schemeClr val="accent2"/>
                  </a:outerShdw>
                </a:effectLst>
                <a:latin typeface="NikoshBAN" panose="02000000000000000000" pitchFamily="2" charset="0"/>
                <a:ea typeface="NikoshBAN" pitchFamily="2" charset="0"/>
                <a:cs typeface="NikoshBAN" panose="02000000000000000000" pitchFamily="2" charset="0"/>
                <a:sym typeface="Wingdings"/>
              </a:rPr>
              <a:t>বাঙালির </a:t>
            </a:r>
            <a:r>
              <a:rPr lang="bn-BD" sz="3100" b="1" kern="1100" dirty="0">
                <a:ln w="6600">
                  <a:solidFill>
                    <a:schemeClr val="accent2"/>
                  </a:solidFill>
                  <a:prstDash val="solid"/>
                </a:ln>
                <a:solidFill>
                  <a:schemeClr val="accent6">
                    <a:lumMod val="75000"/>
                  </a:schemeClr>
                </a:solidFill>
                <a:effectLst>
                  <a:outerShdw dist="38100" dir="2700000" algn="tl" rotWithShape="0">
                    <a:schemeClr val="accent2"/>
                  </a:outerShdw>
                </a:effectLst>
                <a:latin typeface="NikoshBAN" panose="02000000000000000000" pitchFamily="2" charset="0"/>
                <a:ea typeface="NikoshBAN" pitchFamily="2" charset="0"/>
                <a:cs typeface="NikoshBAN" panose="02000000000000000000" pitchFamily="2" charset="0"/>
                <a:sym typeface="Wingdings"/>
              </a:rPr>
              <a:t>সংস্কৃতি ও শিল্পকলা বিকাশে দৃশ্যশিল্প</a:t>
            </a:r>
            <a:r>
              <a:rPr lang="en-US" sz="3100" b="1" kern="1100" dirty="0">
                <a:ln w="6600">
                  <a:solidFill>
                    <a:schemeClr val="accent2"/>
                  </a:solidFill>
                  <a:prstDash val="solid"/>
                </a:ln>
                <a:solidFill>
                  <a:schemeClr val="accent6">
                    <a:lumMod val="75000"/>
                  </a:schemeClr>
                </a:solidFill>
                <a:effectLst>
                  <a:outerShdw dist="38100" dir="2700000" algn="tl" rotWithShape="0">
                    <a:schemeClr val="accent2"/>
                  </a:outerShdw>
                </a:effectLst>
                <a:latin typeface="NikoshBAN" panose="02000000000000000000" pitchFamily="2" charset="0"/>
                <a:ea typeface="NikoshBAN" pitchFamily="2" charset="0"/>
                <a:cs typeface="NikoshBAN" panose="02000000000000000000" pitchFamily="2" charset="0"/>
                <a:sym typeface="Wingdings"/>
              </a:rPr>
              <a:t> </a:t>
            </a:r>
            <a:r>
              <a:rPr lang="bn-BD" sz="3100" b="1" kern="1100" dirty="0">
                <a:ln w="6600">
                  <a:solidFill>
                    <a:schemeClr val="accent2"/>
                  </a:solidFill>
                  <a:prstDash val="solid"/>
                </a:ln>
                <a:solidFill>
                  <a:schemeClr val="accent6">
                    <a:lumMod val="75000"/>
                  </a:schemeClr>
                </a:solidFill>
                <a:effectLst>
                  <a:outerShdw dist="38100" dir="2700000" algn="tl" rotWithShape="0">
                    <a:schemeClr val="accent2"/>
                  </a:outerShdw>
                </a:effectLst>
                <a:latin typeface="NikoshBAN" panose="02000000000000000000" pitchFamily="2" charset="0"/>
                <a:ea typeface="NikoshBAN" pitchFamily="2" charset="0"/>
                <a:cs typeface="NikoshBAN" panose="02000000000000000000" pitchFamily="2" charset="0"/>
                <a:sym typeface="Wingdings"/>
              </a:rPr>
              <a:t> এর ভূমিকা বিশ্লেষণ করতে পারবে।</a:t>
            </a:r>
            <a:r>
              <a:rPr lang="en-US" sz="3100" b="1" dirty="0">
                <a:ln w="6600">
                  <a:solidFill>
                    <a:schemeClr val="accent2"/>
                  </a:solidFill>
                  <a:prstDash val="solid"/>
                </a:ln>
                <a:solidFill>
                  <a:schemeClr val="accent6">
                    <a:lumMod val="75000"/>
                  </a:schemeClr>
                </a:solidFill>
                <a:effectLst>
                  <a:outerShdw dist="38100" dir="2700000" algn="tl" rotWithShape="0">
                    <a:schemeClr val="accent2"/>
                  </a:outerShdw>
                </a:effectLst>
                <a:latin typeface="NikoshBAN" pitchFamily="2" charset="0"/>
                <a:cs typeface="NikoshBAN" pitchFamily="2" charset="0"/>
              </a:rPr>
              <a:t/>
            </a:r>
            <a:br>
              <a:rPr lang="en-US" sz="3100" b="1" dirty="0">
                <a:ln w="6600">
                  <a:solidFill>
                    <a:schemeClr val="accent2"/>
                  </a:solidFill>
                  <a:prstDash val="solid"/>
                </a:ln>
                <a:solidFill>
                  <a:schemeClr val="accent6">
                    <a:lumMod val="75000"/>
                  </a:schemeClr>
                </a:solidFill>
                <a:effectLst>
                  <a:outerShdw dist="38100" dir="2700000" algn="tl" rotWithShape="0">
                    <a:schemeClr val="accent2"/>
                  </a:outerShdw>
                </a:effectLst>
                <a:latin typeface="NikoshBAN" pitchFamily="2" charset="0"/>
                <a:cs typeface="NikoshBAN" pitchFamily="2" charset="0"/>
              </a:rPr>
            </a:br>
            <a:r>
              <a:rPr lang="en-US" sz="3100" b="1" dirty="0">
                <a:ln w="6600">
                  <a:solidFill>
                    <a:schemeClr val="accent2"/>
                  </a:solidFill>
                  <a:prstDash val="solid"/>
                </a:ln>
                <a:solidFill>
                  <a:schemeClr val="accent6">
                    <a:lumMod val="75000"/>
                  </a:schemeClr>
                </a:solidFill>
                <a:effectLst>
                  <a:outerShdw dist="38100" dir="2700000" algn="tl" rotWithShape="0">
                    <a:schemeClr val="accent2"/>
                  </a:outerShdw>
                </a:effectLst>
                <a:latin typeface="NikoshBAN" pitchFamily="2" charset="0"/>
                <a:cs typeface="NikoshBAN" pitchFamily="2" charset="0"/>
              </a:rPr>
              <a:t/>
            </a:r>
            <a:br>
              <a:rPr lang="en-US" sz="3100" b="1" dirty="0">
                <a:ln w="6600">
                  <a:solidFill>
                    <a:schemeClr val="accent2"/>
                  </a:solidFill>
                  <a:prstDash val="solid"/>
                </a:ln>
                <a:solidFill>
                  <a:schemeClr val="accent6">
                    <a:lumMod val="75000"/>
                  </a:schemeClr>
                </a:solidFill>
                <a:effectLst>
                  <a:outerShdw dist="38100" dir="2700000" algn="tl" rotWithShape="0">
                    <a:schemeClr val="accent2"/>
                  </a:outerShdw>
                </a:effectLst>
                <a:latin typeface="NikoshBAN" pitchFamily="2" charset="0"/>
                <a:cs typeface="NikoshBAN" pitchFamily="2" charset="0"/>
              </a:rPr>
            </a:br>
            <a:r>
              <a:rPr lang="en-US" b="1" dirty="0" smtClean="0">
                <a:ln w="6600">
                  <a:solidFill>
                    <a:schemeClr val="accent2"/>
                  </a:solidFill>
                  <a:prstDash val="solid"/>
                </a:ln>
                <a:solidFill>
                  <a:schemeClr val="accent6">
                    <a:lumMod val="75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t/>
            </a:r>
            <a:br>
              <a:rPr lang="en-US" b="1" dirty="0" smtClean="0">
                <a:ln w="6600">
                  <a:solidFill>
                    <a:schemeClr val="accent2"/>
                  </a:solidFill>
                  <a:prstDash val="solid"/>
                </a:ln>
                <a:solidFill>
                  <a:schemeClr val="accent6">
                    <a:lumMod val="75000"/>
                  </a:schemeClr>
                </a:solidFill>
                <a:effectLst>
                  <a:outerShdw dist="38100" dir="2700000" algn="tl" rotWithShape="0">
                    <a:schemeClr val="accent2"/>
                  </a:outerShdw>
                </a:effectLst>
                <a:latin typeface="NikoshBAN" panose="02000000000000000000" pitchFamily="2" charset="0"/>
                <a:cs typeface="NikoshBAN" panose="02000000000000000000" pitchFamily="2" charset="0"/>
              </a:rPr>
            </a:br>
            <a:r>
              <a:rPr lang="en-US"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r>
            <a:br>
              <a:rPr lang="en-US"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br>
            <a:r>
              <a:rPr lang="bn-BD" b="1" dirty="0" smtClean="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r>
              <a:rPr lang="en-US"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
            </a:r>
            <a:br>
              <a:rPr lang="en-US" b="1" dirty="0">
                <a:ln w="6600">
                  <a:solidFill>
                    <a:schemeClr val="accent2"/>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br>
            <a:endParaRPr lang="en-US" dirty="0"/>
          </a:p>
        </p:txBody>
      </p:sp>
    </p:spTree>
    <p:extLst>
      <p:ext uri="{BB962C8B-B14F-4D97-AF65-F5344CB8AC3E}">
        <p14:creationId xmlns:p14="http://schemas.microsoft.com/office/powerpoint/2010/main" val="3800925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upload.wikimedia.org/wikipedia/commons/6/6e/Assamese_Thal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040" y="3886199"/>
            <a:ext cx="3055096" cy="229132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0" name="Picture 8" descr="http://arthonitiprotidin.com/wp-content/uploads/2013/10/pic-1-7-630x29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886200"/>
            <a:ext cx="4876800" cy="22913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 name="Picture 10" descr="http://eisamay.indiatimes.com/thumb/msid-25048790,width-300,resizemode-4/jweller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0997" y="457200"/>
            <a:ext cx="2019300" cy="15144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1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89229" y="685800"/>
            <a:ext cx="5533813" cy="2895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6707055" y="1887352"/>
            <a:ext cx="1773242" cy="1754326"/>
          </a:xfrm>
          <a:prstGeom prst="rect">
            <a:avLst/>
          </a:prstGeom>
          <a:noFill/>
          <a:effectLst>
            <a:glow rad="228600">
              <a:schemeClr val="accent4">
                <a:satMod val="175000"/>
                <a:alpha val="40000"/>
              </a:schemeClr>
            </a:glow>
          </a:effectLst>
        </p:spPr>
        <p:txBody>
          <a:bodyPr wrap="none" lIns="91440" tIns="45720" rIns="91440" bIns="45720">
            <a:spAutoFit/>
          </a:bodyPr>
          <a:lstStyle/>
          <a:p>
            <a:pPr algn="ctr"/>
            <a:r>
              <a:rPr lang="bn-BD" sz="5400" dirty="0" smtClean="0">
                <a:ln w="0"/>
                <a:effectLst>
                  <a:outerShdw blurRad="38100" dist="19050" dir="2700000" algn="tl" rotWithShape="0">
                    <a:schemeClr val="dk1">
                      <a:alpha val="40000"/>
                    </a:schemeClr>
                  </a:outerShdw>
                </a:effectLst>
                <a:latin typeface="NikoshLightBAN" panose="02000000000000000000" pitchFamily="2" charset="0"/>
                <a:cs typeface="NikoshLightBAN" panose="02000000000000000000" pitchFamily="2" charset="0"/>
              </a:rPr>
              <a:t>সংস্কৃতি</a:t>
            </a:r>
            <a:endParaRPr lang="en-US" sz="5400" dirty="0" smtClean="0">
              <a:ln w="0"/>
              <a:effectLst>
                <a:outerShdw blurRad="38100" dist="19050" dir="2700000" algn="tl" rotWithShape="0">
                  <a:schemeClr val="dk1">
                    <a:alpha val="40000"/>
                  </a:schemeClr>
                </a:outerShdw>
              </a:effectLst>
              <a:latin typeface="NikoshLightBAN" panose="02000000000000000000" pitchFamily="2" charset="0"/>
              <a:cs typeface="NikoshLightBAN" panose="02000000000000000000" pitchFamily="2" charset="0"/>
            </a:endParaRPr>
          </a:p>
          <a:p>
            <a:pPr algn="ctr"/>
            <a:r>
              <a:rPr lang="bn-BD" sz="5400" dirty="0" smtClean="0">
                <a:ln w="0"/>
                <a:effectLst>
                  <a:outerShdw blurRad="38100" dist="19050" dir="2700000" algn="tl" rotWithShape="0">
                    <a:schemeClr val="dk1">
                      <a:alpha val="40000"/>
                    </a:schemeClr>
                  </a:outerShdw>
                </a:effectLst>
                <a:latin typeface="NikoshLightBAN" panose="02000000000000000000" pitchFamily="2" charset="0"/>
                <a:cs typeface="NikoshLightBAN" panose="02000000000000000000" pitchFamily="2" charset="0"/>
              </a:rPr>
              <a:t> কী?</a:t>
            </a:r>
            <a:endParaRPr lang="en-US" sz="5400" dirty="0" smtClean="0">
              <a:ln w="0"/>
              <a:effectLst>
                <a:outerShdw blurRad="38100" dist="19050" dir="2700000" algn="tl" rotWithShape="0">
                  <a:schemeClr val="dk1">
                    <a:alpha val="40000"/>
                  </a:schemeClr>
                </a:outerShdw>
              </a:effectLst>
              <a:latin typeface="NikoshLightBAN" panose="02000000000000000000" pitchFamily="2" charset="0"/>
              <a:cs typeface="NikoshLightBAN" panose="02000000000000000000" pitchFamily="2" charset="0"/>
            </a:endParaRPr>
          </a:p>
        </p:txBody>
      </p:sp>
    </p:spTree>
    <p:extLst>
      <p:ext uri="{BB962C8B-B14F-4D97-AF65-F5344CB8AC3E}">
        <p14:creationId xmlns:p14="http://schemas.microsoft.com/office/powerpoint/2010/main" val="22932727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banglanews24.com/images/PhotoGallery/2013August/Dip-6201311140518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533400"/>
            <a:ext cx="5034642" cy="2819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3559792"/>
            <a:ext cx="3414091" cy="274834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251982" y="3657600"/>
            <a:ext cx="2981144" cy="267925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6056098" y="973604"/>
            <a:ext cx="2387193" cy="1938992"/>
          </a:xfrm>
          <a:prstGeom prst="rect">
            <a:avLst/>
          </a:prstGeom>
          <a:noFill/>
          <a:effectLst>
            <a:glow rad="228600">
              <a:schemeClr val="accent4">
                <a:satMod val="175000"/>
                <a:alpha val="40000"/>
              </a:schemeClr>
            </a:glow>
          </a:effectLst>
        </p:spPr>
        <p:txBody>
          <a:bodyPr wrap="none" lIns="91440" tIns="45720" rIns="91440" bIns="45720">
            <a:spAutoFit/>
          </a:bodyPr>
          <a:lstStyle/>
          <a:p>
            <a:pPr algn="ctr"/>
            <a:r>
              <a:rPr lang="bn-BD" sz="6000" b="1" dirty="0" smtClean="0">
                <a:ln w="0"/>
                <a:latin typeface="NikoshLightBAN" panose="02000000000000000000" pitchFamily="2" charset="0"/>
                <a:cs typeface="NikoshLightBAN" panose="02000000000000000000" pitchFamily="2" charset="0"/>
              </a:rPr>
              <a:t>শিল্পকলা </a:t>
            </a:r>
            <a:endParaRPr lang="en-US" sz="6000" b="1" dirty="0" smtClean="0">
              <a:ln w="0"/>
              <a:latin typeface="NikoshLightBAN" panose="02000000000000000000" pitchFamily="2" charset="0"/>
              <a:cs typeface="NikoshLightBAN" panose="02000000000000000000" pitchFamily="2" charset="0"/>
            </a:endParaRPr>
          </a:p>
          <a:p>
            <a:pPr algn="ctr"/>
            <a:r>
              <a:rPr lang="bn-BD" sz="6000" b="1" dirty="0" smtClean="0">
                <a:ln w="0"/>
                <a:latin typeface="NikoshLightBAN" panose="02000000000000000000" pitchFamily="2" charset="0"/>
                <a:cs typeface="NikoshLightBAN" panose="02000000000000000000" pitchFamily="2" charset="0"/>
              </a:rPr>
              <a:t>কী?</a:t>
            </a:r>
            <a:endParaRPr lang="en-US" sz="6000" b="1" dirty="0" smtClean="0">
              <a:ln w="0"/>
              <a:latin typeface="NikoshLightBAN" panose="02000000000000000000" pitchFamily="2" charset="0"/>
              <a:cs typeface="NikoshLightBAN" panose="02000000000000000000" pitchFamily="2" charset="0"/>
            </a:endParaRPr>
          </a:p>
        </p:txBody>
      </p:sp>
    </p:spTree>
    <p:extLst>
      <p:ext uri="{BB962C8B-B14F-4D97-AF65-F5344CB8AC3E}">
        <p14:creationId xmlns:p14="http://schemas.microsoft.com/office/powerpoint/2010/main" val="35527826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739" y="685800"/>
            <a:ext cx="3631954" cy="27204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257800" y="838200"/>
            <a:ext cx="3352800" cy="2228850"/>
            <a:chOff x="5257800" y="838200"/>
            <a:chExt cx="3352800" cy="2228850"/>
          </a:xfrm>
        </p:grpSpPr>
        <p:sp>
          <p:nvSpPr>
            <p:cNvPr id="3" name="Snip Single Corner Rectangle 2"/>
            <p:cNvSpPr/>
            <p:nvPr/>
          </p:nvSpPr>
          <p:spPr>
            <a:xfrm>
              <a:off x="5257800" y="838200"/>
              <a:ext cx="3352800" cy="2209800"/>
            </a:xfrm>
            <a:prstGeom prst="snip1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Rectangle 3"/>
            <p:cNvSpPr/>
            <p:nvPr/>
          </p:nvSpPr>
          <p:spPr>
            <a:xfrm>
              <a:off x="5590723" y="1128058"/>
              <a:ext cx="2686954" cy="1938992"/>
            </a:xfrm>
            <a:prstGeom prst="rect">
              <a:avLst/>
            </a:prstGeom>
          </p:spPr>
          <p:txBody>
            <a:bodyPr wrap="none">
              <a:spAutoFit/>
            </a:bodyPr>
            <a:lstStyle/>
            <a:p>
              <a:pPr algn="ctr"/>
              <a:r>
                <a:rPr lang="bn-BD" sz="6000" b="1" dirty="0" smtClean="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rPr>
                <a:t>গ্রাম বাংলা</a:t>
              </a:r>
            </a:p>
            <a:p>
              <a:pPr algn="ctr"/>
              <a:r>
                <a:rPr lang="bn-BD" sz="6000" b="1" dirty="0" smtClean="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rPr>
                <a:t>ঘর বাড়ি</a:t>
              </a:r>
              <a:endParaRPr lang="en-US" sz="6000" b="1" dirty="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grpSp>
      <p:pic>
        <p:nvPicPr>
          <p:cNvPr id="7" name="Picture 2" descr="http://sherpurtimes.com/wp-content/uploads/2013/07/bilupti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581400"/>
            <a:ext cx="3937137" cy="27559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56977" y="3859260"/>
            <a:ext cx="3306424" cy="2200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2317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anim calcmode="lin" valueType="num">
                                      <p:cBhvr>
                                        <p:cTn id="21" dur="500" fill="hold"/>
                                        <p:tgtEl>
                                          <p:spTgt spid="2052"/>
                                        </p:tgtEl>
                                        <p:attrNameLst>
                                          <p:attrName>ppt_w</p:attrName>
                                        </p:attrNameLst>
                                      </p:cBhvr>
                                      <p:tavLst>
                                        <p:tav tm="0">
                                          <p:val>
                                            <p:fltVal val="0"/>
                                          </p:val>
                                        </p:tav>
                                        <p:tav tm="100000">
                                          <p:val>
                                            <p:strVal val="#ppt_w"/>
                                          </p:val>
                                        </p:tav>
                                      </p:tavLst>
                                    </p:anim>
                                    <p:anim calcmode="lin" valueType="num">
                                      <p:cBhvr>
                                        <p:cTn id="22" dur="500" fill="hold"/>
                                        <p:tgtEl>
                                          <p:spTgt spid="2052"/>
                                        </p:tgtEl>
                                        <p:attrNameLst>
                                          <p:attrName>ppt_h</p:attrName>
                                        </p:attrNameLst>
                                      </p:cBhvr>
                                      <p:tavLst>
                                        <p:tav tm="0">
                                          <p:val>
                                            <p:fltVal val="0"/>
                                          </p:val>
                                        </p:tav>
                                        <p:tav tm="100000">
                                          <p:val>
                                            <p:strVal val="#ppt_h"/>
                                          </p:val>
                                        </p:tav>
                                      </p:tavLst>
                                    </p:anim>
                                    <p:animEffect transition="in" filter="fade">
                                      <p:cBhvr>
                                        <p:cTn id="23" dur="500"/>
                                        <p:tgtEl>
                                          <p:spTgt spid="205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bohomanbangla.com/bangla_tour_image/kantajir_tem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57200"/>
            <a:ext cx="3505200" cy="30077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2" name="Picture 6" descr="http://www.sachalayatan.com/files/323785_213224892095359_198544323563416_464247_858595184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5767" y="3450649"/>
            <a:ext cx="3946574" cy="28406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4" name="Picture 8" descr="http://imgcdn.priyo.com/201304/kantoji-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191000"/>
            <a:ext cx="3175000" cy="1905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Left Arrow 5"/>
          <p:cNvSpPr/>
          <p:nvPr/>
        </p:nvSpPr>
        <p:spPr>
          <a:xfrm>
            <a:off x="4614860" y="527845"/>
            <a:ext cx="3608387" cy="1338262"/>
          </a:xfrm>
          <a:prstGeom prst="lef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600" dirty="0" smtClean="0">
                <a:latin typeface="NikoshBAN" panose="02000000000000000000" pitchFamily="2" charset="0"/>
                <a:cs typeface="NikoshBAN" panose="02000000000000000000" pitchFamily="2" charset="0"/>
              </a:rPr>
              <a:t>এটা কোন ঐতিহ্যাসিক স্থান?</a:t>
            </a:r>
            <a:endParaRPr lang="en-US" sz="2600" dirty="0">
              <a:latin typeface="NikoshBAN" panose="02000000000000000000" pitchFamily="2" charset="0"/>
              <a:cs typeface="NikoshBAN" panose="02000000000000000000" pitchFamily="2" charset="0"/>
            </a:endParaRPr>
          </a:p>
        </p:txBody>
      </p:sp>
      <p:sp>
        <p:nvSpPr>
          <p:cNvPr id="7" name="Rectangle 6"/>
          <p:cNvSpPr/>
          <p:nvPr/>
        </p:nvSpPr>
        <p:spPr>
          <a:xfrm>
            <a:off x="5562600" y="1910305"/>
            <a:ext cx="2315057" cy="1200329"/>
          </a:xfrm>
          <a:prstGeom prst="rect">
            <a:avLst/>
          </a:prstGeom>
        </p:spPr>
        <p:txBody>
          <a:bodyPr wrap="none">
            <a:spAutoFit/>
          </a:bodyPr>
          <a:lstStyle/>
          <a:p>
            <a:pPr algn="ctr"/>
            <a:r>
              <a:rPr lang="bn-BD" sz="3600" b="1" dirty="0" smtClean="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rPr>
              <a:t>দিনাজপুরের</a:t>
            </a:r>
          </a:p>
          <a:p>
            <a:pPr algn="ctr"/>
            <a:r>
              <a:rPr lang="bn-BD" sz="3600" b="1" dirty="0" smtClean="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rPr>
              <a:t>কান্তজির মন্দির</a:t>
            </a:r>
            <a:endParaRPr lang="en-US" sz="3600" b="1" dirty="0">
              <a:ln w="1905"/>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03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102"/>
                                        </p:tgtEl>
                                        <p:attrNameLst>
                                          <p:attrName>style.visibility</p:attrName>
                                        </p:attrNameLst>
                                      </p:cBhvr>
                                      <p:to>
                                        <p:strVal val="visible"/>
                                      </p:to>
                                    </p:set>
                                    <p:anim calcmode="lin" valueType="num">
                                      <p:cBhvr>
                                        <p:cTn id="21" dur="500" fill="hold"/>
                                        <p:tgtEl>
                                          <p:spTgt spid="4102"/>
                                        </p:tgtEl>
                                        <p:attrNameLst>
                                          <p:attrName>ppt_w</p:attrName>
                                        </p:attrNameLst>
                                      </p:cBhvr>
                                      <p:tavLst>
                                        <p:tav tm="0">
                                          <p:val>
                                            <p:fltVal val="0"/>
                                          </p:val>
                                        </p:tav>
                                        <p:tav tm="100000">
                                          <p:val>
                                            <p:strVal val="#ppt_w"/>
                                          </p:val>
                                        </p:tav>
                                      </p:tavLst>
                                    </p:anim>
                                    <p:anim calcmode="lin" valueType="num">
                                      <p:cBhvr>
                                        <p:cTn id="22" dur="500" fill="hold"/>
                                        <p:tgtEl>
                                          <p:spTgt spid="4102"/>
                                        </p:tgtEl>
                                        <p:attrNameLst>
                                          <p:attrName>ppt_h</p:attrName>
                                        </p:attrNameLst>
                                      </p:cBhvr>
                                      <p:tavLst>
                                        <p:tav tm="0">
                                          <p:val>
                                            <p:fltVal val="0"/>
                                          </p:val>
                                        </p:tav>
                                        <p:tav tm="100000">
                                          <p:val>
                                            <p:strVal val="#ppt_h"/>
                                          </p:val>
                                        </p:tav>
                                      </p:tavLst>
                                    </p:anim>
                                    <p:animEffect transition="in" filter="fade">
                                      <p:cBhvr>
                                        <p:cTn id="23" dur="500"/>
                                        <p:tgtEl>
                                          <p:spTgt spid="410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104"/>
                                        </p:tgtEl>
                                        <p:attrNameLst>
                                          <p:attrName>style.visibility</p:attrName>
                                        </p:attrNameLst>
                                      </p:cBhvr>
                                      <p:to>
                                        <p:strVal val="visible"/>
                                      </p:to>
                                    </p:set>
                                    <p:anim calcmode="lin" valueType="num">
                                      <p:cBhvr>
                                        <p:cTn id="28" dur="500" fill="hold"/>
                                        <p:tgtEl>
                                          <p:spTgt spid="4104"/>
                                        </p:tgtEl>
                                        <p:attrNameLst>
                                          <p:attrName>ppt_w</p:attrName>
                                        </p:attrNameLst>
                                      </p:cBhvr>
                                      <p:tavLst>
                                        <p:tav tm="0">
                                          <p:val>
                                            <p:fltVal val="0"/>
                                          </p:val>
                                        </p:tav>
                                        <p:tav tm="100000">
                                          <p:val>
                                            <p:strVal val="#ppt_w"/>
                                          </p:val>
                                        </p:tav>
                                      </p:tavLst>
                                    </p:anim>
                                    <p:anim calcmode="lin" valueType="num">
                                      <p:cBhvr>
                                        <p:cTn id="29" dur="500" fill="hold"/>
                                        <p:tgtEl>
                                          <p:spTgt spid="4104"/>
                                        </p:tgtEl>
                                        <p:attrNameLst>
                                          <p:attrName>ppt_h</p:attrName>
                                        </p:attrNameLst>
                                      </p:cBhvr>
                                      <p:tavLst>
                                        <p:tav tm="0">
                                          <p:val>
                                            <p:fltVal val="0"/>
                                          </p:val>
                                        </p:tav>
                                        <p:tav tm="100000">
                                          <p:val>
                                            <p:strVal val="#ppt_h"/>
                                          </p:val>
                                        </p:tav>
                                      </p:tavLst>
                                    </p:anim>
                                    <p:animEffect transition="in" filter="fade">
                                      <p:cBhvr>
                                        <p:cTn id="30" dur="5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a1e5a58dfb06acc4b6bfea6886e6fad20d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3367</TotalTime>
  <Words>366</Words>
  <Application>Microsoft Office PowerPoint</Application>
  <PresentationFormat>On-screen Show (4:3)</PresentationFormat>
  <Paragraphs>76</Paragraphs>
  <Slides>19</Slides>
  <Notes>13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 </vt:lpstr>
      <vt:lpstr>PowerPoint Presentation</vt:lpstr>
      <vt:lpstr>        এই পাঠ শেষে শিক্ষার্থীরা- ১। সংস্কৃতি কী তা বলতে পারবে।  2। শিল্পকলার ধারণা ব্যাখ্যা করতে পারবে।  ৩।বাঙালির সংস্কৃতি ও শিল্পকলা বিকাশে দৃশ্যশিল্প  এর ভূমিকা বিশ্লেষণ করতে পারবে।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জোড়ায় কাজ</vt:lpstr>
      <vt:lpstr>PowerPoint Presentation</vt:lpstr>
      <vt:lpstr>PowerPoint Presentation</vt:lpstr>
      <vt:lpstr>PowerPoint Presentation</vt:lpstr>
      <vt:lpstr>দলীয় কাজ</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TSS</dc:creator>
  <cp:lastModifiedBy>pc</cp:lastModifiedBy>
  <cp:revision>483</cp:revision>
  <dcterms:created xsi:type="dcterms:W3CDTF">2014-04-21T17:56:00Z</dcterms:created>
  <dcterms:modified xsi:type="dcterms:W3CDTF">2020-11-25T00:25:23Z</dcterms:modified>
</cp:coreProperties>
</file>