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3" r:id="rId9"/>
    <p:sldId id="262" r:id="rId10"/>
    <p:sldId id="264" r:id="rId11"/>
    <p:sldId id="265" r:id="rId12"/>
    <p:sldId id="266" r:id="rId13"/>
    <p:sldId id="268" r:id="rId14"/>
    <p:sldId id="272" r:id="rId15"/>
    <p:sldId id="269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4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a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5400"/>
            <a:ext cx="9144000" cy="5562600"/>
          </a:xfrm>
          <a:prstGeom prst="rect">
            <a:avLst/>
          </a:prstGeom>
          <a:solidFill>
            <a:srgbClr val="00B050"/>
          </a:solidFill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495800"/>
            <a:ext cx="8534400" cy="206210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as-IN" sz="3200" dirty="0" smtClean="0">
                <a:latin typeface="NikoshBAN" pitchFamily="2" charset="0"/>
                <a:cs typeface="NikoshBAN" pitchFamily="2" charset="0"/>
              </a:rPr>
              <a:t>অঙ্কুরোদগমের সময় যখন বীজের ভ্রূণমূকুলসহ বীজপত্রটি মাটির উপরে উঠে আসে সে ধরণের অঙ্কুরোদগমকে মৃতভেদী অঙ্কুরোদগম বলে।সাধারণত কুমড়া,তেঁতুলসহ ইত্যাদি বীজে মৃতভেদী অঙ্কুরোদগম হয়</a:t>
            </a:r>
            <a:r>
              <a:rPr lang="as-IN" sz="32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যেমন-</a:t>
            </a:r>
            <a:r>
              <a:rPr lang="as-IN" sz="3200" dirty="0" smtClean="0"/>
              <a:t> </a:t>
            </a:r>
            <a:r>
              <a:rPr lang="as-IN" sz="3200" dirty="0" smtClean="0">
                <a:latin typeface="NikoshBAN" pitchFamily="2" charset="0"/>
                <a:cs typeface="NikoshBAN" pitchFamily="2" charset="0"/>
              </a:rPr>
              <a:t>তেঁতুল, লাউ, পিঁয়াজ, কুমড়া, শিম ইত্যাদি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main-qimg-e16f857d3830666245961abeb2c4596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524000"/>
            <a:ext cx="8458200" cy="2590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0" y="381000"/>
            <a:ext cx="4724400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২।মৃৎভেদি অঙ্কুরোদগম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811012"/>
            <a:ext cx="8534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 smtClean="0">
                <a:latin typeface="NikoshBAN" pitchFamily="2" charset="0"/>
                <a:cs typeface="NikoshBAN" pitchFamily="2" charset="0"/>
              </a:rPr>
              <a:t>বীজ গাছে থাকা অবস্থায় অঙ্কুরিত হয়ে চারায় পরিনত হয় ও মূল বৃদ্ধি পেয়ে ভারী হয়। এই ভরে চারাটি ছিড়ে পড়ে কাদামাটিতে মুল আটকে মাটিতে চারা রোপিত হয়ে যায় বলে এ ধরনের বিশেষ অঙ্কুরোদগমকে জরায়ুজ অঙ্কুরোদগম বলে</a:t>
            </a:r>
            <a:r>
              <a:rPr lang="as-IN" sz="32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ম্যানগ্রোভ উদ্ভিদে জরায়ুজ অঙ্কুরোদগম হয়।</a:t>
            </a:r>
            <a:r>
              <a:rPr lang="as-IN" sz="3200" dirty="0" smtClean="0"/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5000" y="228600"/>
            <a:ext cx="475803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৩।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জরায়ুজ </a:t>
            </a:r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অঙ্কুরোদগম </a:t>
            </a:r>
            <a:endParaRPr lang="en-US" sz="4800" dirty="0"/>
          </a:p>
        </p:txBody>
      </p:sp>
      <p:pic>
        <p:nvPicPr>
          <p:cNvPr id="6" name="Picture 5" descr="280px-Mangrove_knees_Ya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990600"/>
            <a:ext cx="533400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143000"/>
            <a:ext cx="7924800" cy="132343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971800"/>
            <a:ext cx="8001000" cy="923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অঙ্কুরোদগম কয় প্রকার ও কি কি?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bb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828800"/>
            <a:ext cx="6553200" cy="416864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0" y="457200"/>
            <a:ext cx="434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প্রভাবক সমূহ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676400"/>
            <a:ext cx="8686800" cy="4832092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as-IN" sz="2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১। বীজ থেকে চারা গজিয়ে উদ্ভিদের বংশ রক্ষায় এর গুরুত্ব অপরিসীম।</a:t>
            </a:r>
            <a:br>
              <a:rPr lang="as-IN" sz="2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</a:br>
            <a:r>
              <a:rPr lang="as-IN" sz="2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as-IN" sz="2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</a:br>
            <a:r>
              <a:rPr lang="as-IN" sz="2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২। মাতৃ উদ্ভিদের চরিত্র গুনাগুন বৈশিষ্ট্য বহুদিন পর্যন্ত টিকিয়ে রাখায় এর কোন বিকল্প নাই।</a:t>
            </a:r>
            <a:br>
              <a:rPr lang="as-IN" sz="2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</a:br>
            <a:r>
              <a:rPr lang="as-IN" sz="2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as-IN" sz="2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</a:br>
            <a:r>
              <a:rPr lang="as-IN" sz="2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৩। সময়ের সাথে পরিবর্তিত প্রাকৃতিক পরিবেশের সাথে অভিযোজিত উদ্ভিদ বংশ ধারা পেতে অঙকুরোদগমের বিকল্প </a:t>
            </a:r>
            <a:r>
              <a:rPr lang="as-IN" sz="2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নাই</a:t>
            </a:r>
            <a:r>
              <a:rPr lang="bn-BD" sz="2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bn-BD" sz="2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৪।</a:t>
            </a:r>
            <a:r>
              <a:rPr lang="as-IN" sz="2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। অঙকুরোদগম না হলে উদ্ভিদের বংশ </a:t>
            </a:r>
            <a:r>
              <a:rPr lang="bn-BD" sz="2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ধারা</a:t>
            </a:r>
            <a:r>
              <a:rPr lang="as-IN" sz="2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2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শেষ হয়ে যাবে বিধায় সমস্ত প্রাণীকূল খাদ্য, আশ্রয় ও উদ্ভিজ্য সামগ্রী থেকে বঞ্চিত হবে। ফলে প্রাণীকূল বিলুপ্ত হয়ে যাবে। </a:t>
            </a:r>
            <a:br>
              <a:rPr lang="as-IN" sz="2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</a:br>
            <a:endParaRPr lang="en-US" sz="28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228600"/>
            <a:ext cx="8458200" cy="92333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bn-BD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অঙ্কুরোদগমের গুরুত্ব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838200"/>
            <a:ext cx="6172200" cy="144655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3581400"/>
            <a:ext cx="8610600" cy="14465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মৃৎগত অঙ্কুরোদগমের জন্য কি কি বাহ্যিক প্রভাবক দরকার ?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914400"/>
            <a:ext cx="4724400" cy="15696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048000"/>
            <a:ext cx="8610600" cy="255454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অঙ্কুরোদগম কত প্রকার?</a:t>
            </a:r>
          </a:p>
          <a:p>
            <a:pPr>
              <a:buFont typeface="Wingdings" pitchFamily="2" charset="2"/>
              <a:buChar char="§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আমের কোন ধরনের অঙ্কুরোদগম হয়?</a:t>
            </a:r>
          </a:p>
          <a:p>
            <a:pPr>
              <a:buFont typeface="Wingdings" pitchFamily="2" charset="2"/>
              <a:buChar char="§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কোন উদ্ভিদের জরায়ুজ অঙ্কুরোদগম হয়?</a:t>
            </a:r>
          </a:p>
          <a:p>
            <a:pPr>
              <a:buFont typeface="Wingdings" pitchFamily="2" charset="2"/>
              <a:buChar char="§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বাহ্যিক প্রভাবক কিকি?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914400"/>
            <a:ext cx="47244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22860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3505200"/>
            <a:ext cx="876300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আমাদের জীবনে অঙ্কুরোদগমের গুরুত্ব কতটা লিখ।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0"/>
            <a:ext cx="8763000" cy="156966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ful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600200"/>
            <a:ext cx="876300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Ja6rxLNN2Kkt0JMJ5DmgYXamKmw355KtjWSDL1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1200" y="1447800"/>
            <a:ext cx="2857500" cy="3886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Snip Diagonal Corner Rectangle 3"/>
          <p:cNvSpPr/>
          <p:nvPr/>
        </p:nvSpPr>
        <p:spPr>
          <a:xfrm>
            <a:off x="762000" y="2362200"/>
            <a:ext cx="4800600" cy="2743200"/>
          </a:xfrm>
          <a:prstGeom prst="snip2Diag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শিউলী চাকলাদার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সহকারি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ক্ষক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ছোফরোননেছা মাধ্যমিক বালিকা বিদ্যালয়</a:t>
            </a:r>
          </a:p>
          <a:p>
            <a:pPr algn="ctr"/>
            <a:r>
              <a:rPr lang="bn-BD" sz="2800" dirty="0" smtClean="0">
                <a:latin typeface="+mj-lt"/>
                <a:cs typeface="NikoshBAN" pitchFamily="2" charset="0"/>
              </a:rPr>
              <a:t>বাকেরগঞ্জ,বরিশাল</a:t>
            </a:r>
          </a:p>
          <a:p>
            <a:pPr algn="ctr"/>
            <a:r>
              <a:rPr lang="bn-BD" sz="2800" dirty="0" smtClean="0">
                <a:latin typeface="Agency FB" pitchFamily="34" charset="0"/>
                <a:cs typeface="NikoshBAN" pitchFamily="2" charset="0"/>
              </a:rPr>
              <a:t>sheulechaklader</a:t>
            </a:r>
            <a:r>
              <a:rPr lang="en-US" sz="2800" dirty="0" smtClean="0">
                <a:latin typeface="Agency FB" pitchFamily="34" charset="0"/>
                <a:cs typeface="NikoshBAN" pitchFamily="2" charset="0"/>
              </a:rPr>
              <a:t>12@gmail.com</a:t>
            </a:r>
            <a:endParaRPr lang="en-US" sz="2800" dirty="0">
              <a:latin typeface="Agency FB" pitchFamily="34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362200" y="304800"/>
            <a:ext cx="3886200" cy="1295400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sto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676400"/>
            <a:ext cx="3185770" cy="3962400"/>
          </a:xfrm>
          <a:prstGeom prst="rect">
            <a:avLst/>
          </a:prstGeom>
        </p:spPr>
      </p:pic>
      <p:sp>
        <p:nvSpPr>
          <p:cNvPr id="4" name="Hexagon 3"/>
          <p:cNvSpPr/>
          <p:nvPr/>
        </p:nvSpPr>
        <p:spPr>
          <a:xfrm>
            <a:off x="4876800" y="1676400"/>
            <a:ext cx="4114800" cy="3962400"/>
          </a:xfrm>
          <a:prstGeom prst="hexago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অষ্টম শ্রেণি</a:t>
            </a:r>
          </a:p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</a:p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৪র্থ অধ্যায়</a:t>
            </a:r>
          </a:p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উদ্ভিদের বংশবৃদ্ধি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828800"/>
            <a:ext cx="8534400" cy="4648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04800"/>
            <a:ext cx="8382000" cy="13716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চিত্রটিতে কি দেখতে পাচ্ছ?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838200"/>
            <a:ext cx="6400800" cy="16002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6-Point Star 2"/>
          <p:cNvSpPr/>
          <p:nvPr/>
        </p:nvSpPr>
        <p:spPr>
          <a:xfrm>
            <a:off x="2057400" y="2514600"/>
            <a:ext cx="5029200" cy="4114800"/>
          </a:xfrm>
          <a:prstGeom prst="star6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অঙ্কুরোদগম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514600"/>
            <a:ext cx="8077200" cy="255454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bn-BD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অঙ্কুরোদগমের শ্রেণিবিভাগ করতে পারবে</a:t>
            </a:r>
          </a:p>
          <a:p>
            <a:pPr>
              <a:buFont typeface="Wingdings" pitchFamily="2" charset="2"/>
              <a:buChar char="§"/>
            </a:pPr>
            <a:r>
              <a:rPr lang="bn-BD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মৃৎগত ও মৃৎভেদী অঙ্কুরোদগমের ব্যাখ্যা করতে পাববে</a:t>
            </a:r>
          </a:p>
          <a:p>
            <a:pPr>
              <a:buFont typeface="Wingdings" pitchFamily="2" charset="2"/>
              <a:buChar char="§"/>
            </a:pPr>
            <a:r>
              <a:rPr lang="bn-BD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জরায়ুজ অঙ্কুরোদগমের বর্ননা করতে পারবে</a:t>
            </a:r>
          </a:p>
          <a:p>
            <a:pPr>
              <a:buFont typeface="Wingdings" pitchFamily="2" charset="2"/>
              <a:buChar char="§"/>
            </a:pPr>
            <a:r>
              <a:rPr lang="bn-BD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অঙ্কুরোদগমের প্রভাবক সমূহ বলতে পারবে।</a:t>
            </a:r>
          </a:p>
          <a:p>
            <a:pPr>
              <a:buFont typeface="Wingdings" pitchFamily="2" charset="2"/>
              <a:buChar char="§"/>
            </a:pPr>
            <a:endParaRPr lang="en-US" sz="32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914400"/>
            <a:ext cx="4495800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i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8534400" cy="4953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8600" y="5105400"/>
            <a:ext cx="8763000" cy="156966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BD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বীজ প্রয়োজনীয় পানি, অক্সিজেন, উত্তাপ ও আলো পেলে সুপ্ত ভ্রূণ জেগে উঠে বাড়তে শুরু করে এবং এক সময় বীজত্বক ভেদ করে বাইরে বেরিয়ে আসে। সুপ্ত অবস্থা থেকে ভ্রূণের এ জাগরনকে অঙ্কুরোদ্গম বলে।</a:t>
            </a:r>
            <a:endParaRPr lang="en-US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762000"/>
            <a:ext cx="419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অঙ্কুরোদগম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00px-Aa23.JPG"/>
          <p:cNvPicPr>
            <a:picLocks noChangeAspect="1"/>
          </p:cNvPicPr>
          <p:nvPr/>
        </p:nvPicPr>
        <p:blipFill>
          <a:blip r:embed="rId2"/>
          <a:srcRect r="45238" b="14286"/>
          <a:stretch>
            <a:fillRect/>
          </a:stretch>
        </p:blipFill>
        <p:spPr>
          <a:xfrm>
            <a:off x="533400" y="1676400"/>
            <a:ext cx="4114800" cy="4419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Rectangle 2"/>
          <p:cNvSpPr/>
          <p:nvPr/>
        </p:nvSpPr>
        <p:spPr>
          <a:xfrm>
            <a:off x="990600" y="4114800"/>
            <a:ext cx="8382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বীজত্বক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fff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1676400"/>
            <a:ext cx="3733800" cy="44196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1295400" y="381000"/>
            <a:ext cx="563880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চিনে নেই কোনটাকে কি বলে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4724400"/>
            <a:ext cx="8458200" cy="181588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অঙ্কুরোদগমের সময় যখন বীজের ভ্রূণকান্ডটি মাটির উপরে উঠে আসে কিন্তু বীজের বীজপত্রটি মাটির নিচেই থেকে যায় সে ধরণের অঙ্কুরোদগমকে মৃদগত অঙ্কুরোদগম বলে।সাধারণত ছোলা ও ধান বীজে মৃদগত অঙ্কুরোদগম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।যেমন-</a:t>
            </a:r>
            <a:r>
              <a:rPr lang="as-IN" sz="2800" dirty="0" smtClean="0"/>
              <a:t> </a:t>
            </a:r>
            <a:r>
              <a:rPr lang="as-IN" sz="2800" dirty="0" smtClean="0">
                <a:latin typeface="NikoshBAN" pitchFamily="2" charset="0"/>
                <a:cs typeface="NikoshBAN" pitchFamily="2" charset="0"/>
              </a:rPr>
              <a:t>আম, ছোলা, মটরশুটি, ধান, গম ইত্যাদি।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main-qimg-58ba24bbe5f2977b781f3a20cef858d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838200"/>
            <a:ext cx="8153400" cy="3581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0"/>
            <a:ext cx="81534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১।মৃদগত অঙ্কুরোদগম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302</Words>
  <Application>Microsoft Office PowerPoint</Application>
  <PresentationFormat>On-screen Show (4:3)</PresentationFormat>
  <Paragraphs>45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 B C</dc:creator>
  <cp:lastModifiedBy>Windows User</cp:lastModifiedBy>
  <cp:revision>30</cp:revision>
  <dcterms:created xsi:type="dcterms:W3CDTF">2006-08-16T00:00:00Z</dcterms:created>
  <dcterms:modified xsi:type="dcterms:W3CDTF">2020-11-25T15:27:07Z</dcterms:modified>
</cp:coreProperties>
</file>