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4" r:id="rId2"/>
    <p:sldId id="275" r:id="rId3"/>
    <p:sldId id="292" r:id="rId4"/>
    <p:sldId id="277" r:id="rId5"/>
    <p:sldId id="278" r:id="rId6"/>
    <p:sldId id="290" r:id="rId7"/>
    <p:sldId id="291" r:id="rId8"/>
    <p:sldId id="279" r:id="rId9"/>
    <p:sldId id="270" r:id="rId10"/>
    <p:sldId id="280" r:id="rId11"/>
    <p:sldId id="281" r:id="rId12"/>
    <p:sldId id="283" r:id="rId13"/>
    <p:sldId id="284" r:id="rId14"/>
    <p:sldId id="285" r:id="rId15"/>
    <p:sldId id="286" r:id="rId16"/>
    <p:sldId id="288"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txBox="1">
            <a:spLocks noGrp="1"/>
          </p:cNvSpPr>
          <p:nvPr>
            <p:ph type="dt" idx="10"/>
          </p:nvPr>
        </p:nvSpPr>
        <p:spPr>
          <a:xfrm>
            <a:off x="6477000" y="6416675"/>
            <a:ext cx="2133600" cy="365125"/>
          </a:xfrm>
          <a:prstGeom prst="rect">
            <a:avLst/>
          </a:prstGeom>
          <a:noFill/>
          <a:ln>
            <a:noFill/>
          </a:ln>
        </p:spPr>
        <p:txBody>
          <a:bodyPr wrap="square" anchor="b"/>
          <a:lstStyle>
            <a:lvl1pPr lvl="0" algn="l">
              <a:defRPr sz="1100">
                <a:solidFill>
                  <a:srgbClr val="D6ECFF"/>
                </a:solidFill>
              </a:defRPr>
            </a:lvl1pPr>
          </a:lstStyle>
          <a:p>
            <a:endParaRPr/>
          </a:p>
        </p:txBody>
      </p:sp>
      <p:sp>
        <p:nvSpPr>
          <p:cNvPr id="3" name="Footer Placeholder 2"/>
          <p:cNvSpPr txBox="1">
            <a:spLocks noGrp="1"/>
          </p:cNvSpPr>
          <p:nvPr>
            <p:ph type="ftr" idx="11"/>
          </p:nvPr>
        </p:nvSpPr>
        <p:spPr>
          <a:xfrm>
            <a:off x="914400" y="6416675"/>
            <a:ext cx="5562600" cy="365125"/>
          </a:xfrm>
          <a:prstGeom prst="rect">
            <a:avLst/>
          </a:prstGeom>
          <a:noFill/>
          <a:ln>
            <a:noFill/>
          </a:ln>
        </p:spPr>
        <p:txBody>
          <a:bodyPr wrap="square" anchor="b"/>
          <a:lstStyle>
            <a:lvl1pPr lvl="0">
              <a:defRPr/>
            </a:lvl1pPr>
          </a:lstStyle>
          <a:p>
            <a:endParaRPr/>
          </a:p>
        </p:txBody>
      </p:sp>
      <p:sp>
        <p:nvSpPr>
          <p:cNvPr id="4" name="Slide Number Placeholder 3"/>
          <p:cNvSpPr txBox="1">
            <a:spLocks noGrp="1"/>
          </p:cNvSpPr>
          <p:nvPr>
            <p:ph type="sldNum" idx="12"/>
          </p:nvPr>
        </p:nvSpPr>
        <p:spPr>
          <a:xfrm>
            <a:off x="8610600" y="6416675"/>
            <a:ext cx="457200" cy="365125"/>
          </a:xfrm>
          <a:prstGeom prst="rect">
            <a:avLst/>
          </a:prstGeom>
          <a:noFill/>
          <a:ln>
            <a:noFill/>
          </a:ln>
        </p:spPr>
        <p:txBody>
          <a:bodyPr wrap="square" anchor="b"/>
          <a:lstStyle>
            <a:lvl1pPr lvl="0" algn="l">
              <a:defRPr sz="1200">
                <a:solidFill>
                  <a:srgbClr val="D6ECFF"/>
                </a:solidFill>
              </a:defRPr>
            </a:lvl1pPr>
          </a:lstStyle>
          <a:p>
            <a:fld id="{8B38DBA3-52F9-4AF4-A6A4-FA4D7DB2F99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11/22/2020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4.wav"/><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5.wav"/><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5.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524000"/>
          </a:xfrm>
          <a:prstGeom prst="round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latin typeface="NikoshBAN" pitchFamily="2" charset="0"/>
                <a:cs typeface="NikoshBAN" pitchFamily="2" charset="0"/>
              </a:rPr>
              <a:t>স্বাগতম</a:t>
            </a:r>
            <a:r>
              <a:rPr lang="bn-BD" sz="7200" dirty="0" smtClean="0">
                <a:latin typeface="NikoshBAN" pitchFamily="2" charset="0"/>
                <a:cs typeface="NikoshBAN" pitchFamily="2" charset="0"/>
              </a:rPr>
              <a:t> </a:t>
            </a:r>
            <a:endParaRPr lang="en-US" sz="7200" dirty="0">
              <a:latin typeface="NikoshBAN" pitchFamily="2" charset="0"/>
              <a:cs typeface="NikoshBAN" pitchFamily="2" charset="0"/>
            </a:endParaRPr>
          </a:p>
        </p:txBody>
      </p:sp>
      <p:sp>
        <p:nvSpPr>
          <p:cNvPr id="4" name="TextBox 3"/>
          <p:cNvSpPr txBox="1"/>
          <p:nvPr/>
        </p:nvSpPr>
        <p:spPr>
          <a:xfrm>
            <a:off x="2438400" y="7848600"/>
            <a:ext cx="3352800" cy="830997"/>
          </a:xfrm>
          <a:prstGeom prst="rect">
            <a:avLst/>
          </a:prstGeom>
          <a:solidFill>
            <a:schemeClr val="accent3">
              <a:lumMod val="75000"/>
            </a:schemeClr>
          </a:solidFill>
        </p:spPr>
        <p:txBody>
          <a:bodyPr wrap="square" rtlCol="0">
            <a:spAutoFit/>
          </a:bodyPr>
          <a:lstStyle/>
          <a:p>
            <a:pPr algn="ctr"/>
            <a:endParaRPr lang="en-US" sz="4800"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4691" y="1600200"/>
            <a:ext cx="9019309" cy="5257800"/>
          </a:xfrm>
          <a:prstGeom prst="rect">
            <a:avLst/>
          </a:prstGeom>
        </p:spPr>
      </p:pic>
    </p:spTree>
    <p:extLst>
      <p:ext uri="{BB962C8B-B14F-4D97-AF65-F5344CB8AC3E}">
        <p14:creationId xmlns="" xmlns:p14="http://schemas.microsoft.com/office/powerpoint/2010/main" val="1719738169"/>
      </p:ext>
    </p:extLst>
  </p:cSld>
  <p:clrMapOvr>
    <a:masterClrMapping/>
  </p:clrMapOvr>
  <p:transition spd="slow">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2D050"/>
          </a:solidFill>
        </p:spPr>
        <p:txBody>
          <a:bodyPr>
            <a:normAutofit/>
          </a:bodyPr>
          <a:lstStyle/>
          <a:p>
            <a:pPr algn="ctr"/>
            <a:r>
              <a:rPr lang="bn-BD" sz="6600" dirty="0" smtClean="0">
                <a:solidFill>
                  <a:schemeClr val="tx1"/>
                </a:solidFill>
                <a:latin typeface="NikoshBAN" pitchFamily="2" charset="0"/>
                <a:cs typeface="NikoshBAN" pitchFamily="2" charset="0"/>
              </a:rPr>
              <a:t>মূল হাদিস </a:t>
            </a:r>
            <a:endParaRPr lang="en-US" sz="6600" dirty="0">
              <a:solidFill>
                <a:schemeClr val="tx1"/>
              </a:solidFill>
              <a:latin typeface="NikoshBAN" pitchFamily="2" charset="0"/>
              <a:cs typeface="NikoshBAN" pitchFamily="2" charset="0"/>
            </a:endParaRPr>
          </a:p>
        </p:txBody>
      </p:sp>
      <p:sp>
        <p:nvSpPr>
          <p:cNvPr id="3" name="Content Placeholder 2"/>
          <p:cNvSpPr>
            <a:spLocks noGrp="1"/>
          </p:cNvSpPr>
          <p:nvPr>
            <p:ph sz="quarter" idx="1"/>
          </p:nvPr>
        </p:nvSpPr>
        <p:spPr>
          <a:xfrm>
            <a:off x="0" y="1447800"/>
            <a:ext cx="9144000" cy="5410200"/>
          </a:xfrm>
          <a:solidFill>
            <a:schemeClr val="tx1"/>
          </a:solidFill>
        </p:spPr>
        <p:txBody>
          <a:bodyPr>
            <a:normAutofit/>
          </a:bodyPr>
          <a:lstStyle/>
          <a:p>
            <a:pPr algn="just">
              <a:buNone/>
            </a:pPr>
            <a:r>
              <a:rPr lang="bn-BD" sz="4000" dirty="0" smtClean="0">
                <a:solidFill>
                  <a:schemeClr val="bg1"/>
                </a:solidFill>
              </a:rPr>
              <a:t>عن ابي ذر رضي الله عنه قال قال رسول الله صلي الله عليه وسلم تبسمك في وجه اخييك صدقة وامرك بالمعروف صدقة ونهيك عن المنكر صدقة وارشادك الرجل في ارض الضلال لك صدقة ونصرك الرجل الرديءالبصر لك صدقة واماطتك الحجر  والشوك والعظم عن الطريق لك صدقة وافراغك من دلوك في دلواّخيك لك صدقة,</a:t>
            </a:r>
          </a:p>
          <a:p>
            <a:pPr algn="just">
              <a:buNone/>
            </a:pPr>
            <a:r>
              <a:rPr lang="bn-BD" sz="4000" dirty="0" smtClean="0">
                <a:solidFill>
                  <a:schemeClr val="bg1"/>
                </a:solidFill>
              </a:rPr>
              <a:t>رواه الترمذي</a:t>
            </a:r>
            <a:endParaRPr lang="en-US" sz="4000" dirty="0">
              <a:solidFill>
                <a:schemeClr val="bg1"/>
              </a:solidFill>
            </a:endParaRPr>
          </a:p>
        </p:txBody>
      </p:sp>
    </p:spTree>
  </p:cSld>
  <p:clrMapOvr>
    <a:masterClrMapping/>
  </p:clrMapOvr>
  <p:transition spd="slow">
    <p:checker dir="vert"/>
    <p:sndAc>
      <p:stSnd>
        <p:snd r:embed="rId2" name="drumroll.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FF00"/>
                </a:solidFill>
                <a:latin typeface="NikoshBAN" pitchFamily="2" charset="0"/>
                <a:cs typeface="NikoshBAN" pitchFamily="2" charset="0"/>
              </a:rPr>
              <a:t>বঙ্গানুবাদঃ</a:t>
            </a:r>
          </a:p>
          <a:p>
            <a:pPr algn="just"/>
            <a:r>
              <a:rPr lang="bn-BD" sz="4000" dirty="0" smtClean="0">
                <a:latin typeface="NikoshBAN" pitchFamily="2" charset="0"/>
                <a:cs typeface="NikoshBAN" pitchFamily="2" charset="0"/>
              </a:rPr>
              <a:t>হযরত আবু যর (রাঃ) হতে বর্ণিত, তিনি বলেন,হযরত রাসুল (সাঃ)  ইরশাদ করেছেন,তোমার ভাইয়ের সামনে তোমার মুচকী হাসি সাদকার  সমতুল্য, তোমার সৎকাজের  আদেশ সাদকার সমতুল্য,মন্দ কাজের নিষেধ করা সাদকার সমতুল্য,পথ হারা কোন ব্যক্তিকে পথ দেখানো সাদকার সমতুল্য, কোন ক্ষীণ দৃষ্টি সম্পন্ন ব্যক্তিকে সাহায্য করা সাদকার সমতুল্য, রাস্তা হতে তোমার পাথর,কাঁটা , ও হাড় সরানো সাদকার সমতুল্য এবং তোমার বালতি হতে তোমার ভাইয়ের বালতিতে পানি ঢেলে দেয়াও  সাদকার সমতুল্য। (ইমাম তিরমিজি রহঃ হাদিসটি বর্ননা করেছেন </a:t>
            </a:r>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cSld>
  <p:clrMapOvr>
    <a:masterClrMapping/>
  </p:clrMapOvr>
  <p:transition spd="slow">
    <p:comb/>
    <p:sndAc>
      <p:stSnd>
        <p:snd r:embed="rId2" name="push.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Rectangle 3"/>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t>صدقة</a:t>
            </a:r>
            <a:r>
              <a:rPr lang="bn-BD" sz="2800" dirty="0" smtClean="0">
                <a:latin typeface="NikoshBAN" pitchFamily="2" charset="0"/>
                <a:cs typeface="NikoshBAN" pitchFamily="2" charset="0"/>
              </a:rPr>
              <a:t>শব্দটি صدق মূল ধাতু হতে গঠিত। যার অর্থ –সত্যতা । যেহেতু দান-খয়রাত আল্লাহ তায়ালার প্রতি মানুষের ঈমানের সত্যতা প্রমাণ করে,তাই দান-খয়রাতকে সাদাকাহ বলা হয়। ইবাদাত বা আল্লাহ তাআলার প্রতি মানুষের দাসত্ব প্রকাশ তিন ভাগে বিভক্ত।  (এক) শারীরিকঃ (بدنية  ) যথা-নামাজ ও রোজা।(দুই) সম্পদ ভিত্তিকঃمالية  ) যথা-যাকাত। (তিন) যৌগিকঃ (مركب من البدن والمال ) যথাঃ হজ্জ।  সাদাকাহ, সম্পদ ভিত্তিক ইবাদতের অন্তর্ভূক্ত। ইহা ফরজ,ওয়াজিব,সুন্নাত, মুস্তাহাব , মাকরুহ,ও হারাম ইত্যাদি প্রকারে বিভক্ত হয়ে থাকে। নেসাব পরিমান সম্পদ কারো মালিকানায় এক বছর পূর্ণ হলে যাকাত আদায় করা ফরজ। স্ত্রী, অপ্রাপ্ত বয়স্ক সন্তান ও অভাবগ্রস্থ বাবা-মায়ের ভরণ-পোষণ করা ফরজ। সামর্থবান ব্যক্তির উপর নিজের ও  পোষাদের পক্ষ থেকে সাদকাতুল ফিতর আদায় করা ওয়াজিব। অতিথি আপ্যায়ন করা অবস্থাভেদে ওয়াজিব ও সুন্নাত। ভিক্ষুক ও অনাথদের প্রতি দান করা মুস্তাহাব ও সাওয়াবের কাজ। জন কল্যানে দান করা সাদাকায়ে জারিয়াহ। প্রকৃত হকদারদের বঞ্চিত রেখে অন্যদের দান করা মাকরূহ। সুনাম-সুখ্যাতি লাভের জন্য দান করা নিন্দনীয়। অন্যায় ও অশ্লীল কাজে দান করা হারাম। </a:t>
            </a:r>
            <a:endParaRPr lang="en-US" sz="2800" dirty="0">
              <a:latin typeface="NikoshBAN" pitchFamily="2" charset="0"/>
              <a:cs typeface="NikoshBAN" pitchFamily="2" charset="0"/>
            </a:endParaRPr>
          </a:p>
        </p:txBody>
      </p:sp>
    </p:spTree>
  </p:cSld>
  <p:clrMapOvr>
    <a:masterClrMapping/>
  </p:clrMapOvr>
  <p:transition spd="slow">
    <p:pull dir="ru"/>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0" y="0"/>
            <a:ext cx="9144000"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সাদাকার প্রকারভেদঃ</a:t>
            </a:r>
          </a:p>
          <a:p>
            <a:pPr algn="just"/>
            <a:r>
              <a:rPr lang="bn-BD" sz="3200" dirty="0" smtClean="0">
                <a:latin typeface="NikoshBAN" pitchFamily="2" charset="0"/>
                <a:cs typeface="NikoshBAN" pitchFamily="2" charset="0"/>
              </a:rPr>
              <a:t>আলোচ্য হাদিস দ্বারা আমরা জানতে পারলাম যে, আর্থিক সাহায্য ছাড়াও অন্যভাবে মানুষকে  সাহায্য করা যায়। </a:t>
            </a:r>
          </a:p>
          <a:p>
            <a:pPr algn="just"/>
            <a:r>
              <a:rPr lang="bn-BD" sz="3200" dirty="0" smtClean="0">
                <a:latin typeface="NikoshBAN" pitchFamily="2" charset="0"/>
                <a:cs typeface="NikoshBAN" pitchFamily="2" charset="0"/>
              </a:rPr>
              <a:t>১।মুচকী হাসিঃ যার দ্বারা অন্যের মুখে হাসি ও আনন্দের আভা সৃষ্টি হয়। </a:t>
            </a:r>
          </a:p>
          <a:p>
            <a:pPr algn="just"/>
            <a:r>
              <a:rPr lang="bn-BD" sz="3200" dirty="0" smtClean="0">
                <a:latin typeface="NikoshBAN" pitchFamily="2" charset="0"/>
                <a:cs typeface="NikoshBAN" pitchFamily="2" charset="0"/>
              </a:rPr>
              <a:t>২।সৎ কাজের আদেশ দ্বারা একজন ও অন্যায় কাজের নিষেধ দ্বারা একজন জাহান্নামী লোককে জান্নাতি লোকে পরিনত করা সম্ভব। এর চেয়ে বড় দান আর কী হতে পারে?</a:t>
            </a:r>
          </a:p>
          <a:p>
            <a:pPr algn="just"/>
            <a:r>
              <a:rPr lang="bn-BD" sz="3200" dirty="0" smtClean="0">
                <a:latin typeface="NikoshBAN" pitchFamily="2" charset="0"/>
                <a:cs typeface="NikoshBAN" pitchFamily="2" charset="0"/>
              </a:rPr>
              <a:t>৩। পথ ভোলা লোককে পথ দেখিয়ে তাকে অনেক ভোগান্তি হতে রক্ষা করা যায়। </a:t>
            </a:r>
          </a:p>
          <a:p>
            <a:pPr algn="just"/>
            <a:r>
              <a:rPr lang="bn-BD" sz="3200" dirty="0" smtClean="0">
                <a:latin typeface="NikoshBAN" pitchFamily="2" charset="0"/>
                <a:cs typeface="NikoshBAN" pitchFamily="2" charset="0"/>
              </a:rPr>
              <a:t>৪।দৃষ্টি  প্রতিবন্ধিকে সাহায্য করা,চলাচলের পথ হতে পাথর,কাটা ও হাড় ইত্যাদি কষ্টদায়ক বস্তু সরিয়ে ফেলা এবং সামান্য পানি ভরে দেয়ার দ্বারা ও মানবতার কল্যাণ হয়ে থাকে। তাই এ সব কাজের দ্বারা সাদকার সাওয়াব প্রাপ্তির বিষয়টি যুক্তিযুক্ত তো বটেই। </a:t>
            </a:r>
            <a:endParaRPr lang="en-US" sz="3200" dirty="0">
              <a:latin typeface="NikoshBAN" pitchFamily="2" charset="0"/>
              <a:cs typeface="NikoshBAN" pitchFamily="2" charset="0"/>
            </a:endParaRPr>
          </a:p>
        </p:txBody>
      </p:sp>
    </p:spTree>
  </p:cSld>
  <p:clrMapOvr>
    <a:masterClrMapping/>
  </p:clrMapOvr>
  <p:transition spd="slow">
    <p:comb dir="vert"/>
    <p:sndAc>
      <p:stSnd>
        <p:snd r:embed="rId2" name="push.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096962"/>
          </a:xfrm>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5" name="Rectangle 4"/>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latin typeface="NikoshBAN" pitchFamily="2" charset="0"/>
                <a:cs typeface="NikoshBAN" pitchFamily="2" charset="0"/>
              </a:rPr>
              <a:t>একক কাজঃ </a:t>
            </a:r>
          </a:p>
          <a:p>
            <a:r>
              <a:rPr lang="bn-BD" sz="6000" dirty="0" smtClean="0">
                <a:latin typeface="NikoshBAN" pitchFamily="2" charset="0"/>
                <a:cs typeface="NikoshBAN" pitchFamily="2" charset="0"/>
              </a:rPr>
              <a:t>১।  ইবাদাত কয় প্রকার ?</a:t>
            </a:r>
          </a:p>
          <a:p>
            <a:r>
              <a:rPr lang="bn-BD" sz="6000" dirty="0" smtClean="0">
                <a:latin typeface="NikoshBAN" pitchFamily="2" charset="0"/>
                <a:cs typeface="NikoshBAN" pitchFamily="2" charset="0"/>
              </a:rPr>
              <a:t>২। সাদকায় জারীয়াহ কী?</a:t>
            </a:r>
          </a:p>
          <a:p>
            <a:r>
              <a:rPr lang="bn-BD" sz="6000" dirty="0" smtClean="0">
                <a:latin typeface="NikoshBAN" pitchFamily="2" charset="0"/>
                <a:cs typeface="NikoshBAN" pitchFamily="2" charset="0"/>
              </a:rPr>
              <a:t>৩। কি কাজে দান করা হারাম ?</a:t>
            </a:r>
          </a:p>
          <a:p>
            <a:r>
              <a:rPr lang="bn-BD" sz="6000" dirty="0" smtClean="0">
                <a:latin typeface="NikoshBAN" pitchFamily="2" charset="0"/>
                <a:cs typeface="NikoshBAN" pitchFamily="2" charset="0"/>
              </a:rPr>
              <a:t>৪। বাবা-মায়ের ভরন-পোষণ করা কী?    </a:t>
            </a:r>
            <a:endParaRPr lang="en-US" sz="6000" dirty="0">
              <a:latin typeface="NikoshBAN" pitchFamily="2" charset="0"/>
              <a:cs typeface="NikoshBAN" pitchFamily="2"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Bevel 3"/>
          <p:cNvSpPr/>
          <p:nvPr/>
        </p:nvSpPr>
        <p:spPr>
          <a:xfrm>
            <a:off x="0" y="1"/>
            <a:ext cx="91440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latin typeface="NikoshBAN" pitchFamily="2" charset="0"/>
                <a:cs typeface="NikoshBAN" pitchFamily="2" charset="0"/>
              </a:rPr>
              <a:t>জোড়ায় কাজঃ</a:t>
            </a:r>
          </a:p>
          <a:p>
            <a:pPr algn="ctr"/>
            <a:r>
              <a:rPr lang="bn-BD" sz="5400" dirty="0" smtClean="0">
                <a:latin typeface="NikoshBAN" pitchFamily="2" charset="0"/>
                <a:cs typeface="NikoshBAN" pitchFamily="2" charset="0"/>
              </a:rPr>
              <a:t>কোথায় কোথায় দান করলে সাওয়াবের পরিবর্তে গূনাহ হবে? বর্ণনা  কর।  </a:t>
            </a:r>
            <a:endParaRPr lang="en-US" sz="54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4724400" cy="1569660"/>
          </a:xfrm>
          <a:prstGeom prst="rect">
            <a:avLst/>
          </a:prstGeom>
          <a:noFill/>
          <a:ln w="57150">
            <a:solidFill>
              <a:schemeClr val="tx1"/>
            </a:solidFill>
          </a:ln>
        </p:spPr>
        <p:txBody>
          <a:bodyPr wrap="square" rtlCol="0">
            <a:spAutoFit/>
          </a:bodyPr>
          <a:lstStyle/>
          <a:p>
            <a:r>
              <a:rPr lang="bn-BD" sz="9600" b="1" dirty="0" smtClean="0">
                <a:solidFill>
                  <a:srgbClr val="FF0000"/>
                </a:solidFill>
                <a:latin typeface="NikoshBAN" pitchFamily="2" charset="0"/>
                <a:cs typeface="NikoshBAN" pitchFamily="2" charset="0"/>
              </a:rPr>
              <a:t>বাড়ির কাজ</a:t>
            </a:r>
            <a:endParaRPr lang="en-US" sz="9600" b="1" dirty="0">
              <a:solidFill>
                <a:srgbClr val="FF0000"/>
              </a:solidFill>
              <a:latin typeface="NikoshBAN" pitchFamily="2" charset="0"/>
              <a:cs typeface="NikoshBAN" pitchFamily="2" charset="0"/>
            </a:endParaRPr>
          </a:p>
        </p:txBody>
      </p:sp>
      <p:pic>
        <p:nvPicPr>
          <p:cNvPr id="1026" name="Picture 2" descr="D:\Users\User\Desktop\Downloaded Picture\images.jpg"/>
          <p:cNvPicPr>
            <a:picLocks noChangeAspect="1" noChangeArrowheads="1"/>
          </p:cNvPicPr>
          <p:nvPr/>
        </p:nvPicPr>
        <p:blipFill>
          <a:blip r:embed="rId3"/>
          <a:srcRect/>
          <a:stretch>
            <a:fillRect/>
          </a:stretch>
        </p:blipFill>
        <p:spPr bwMode="auto">
          <a:xfrm>
            <a:off x="825137" y="3202578"/>
            <a:ext cx="7620000" cy="3429000"/>
          </a:xfrm>
          <a:prstGeom prst="rect">
            <a:avLst/>
          </a:prstGeom>
          <a:noFill/>
        </p:spPr>
      </p:pic>
      <p:sp>
        <p:nvSpPr>
          <p:cNvPr id="4" name="TextBox 3"/>
          <p:cNvSpPr txBox="1"/>
          <p:nvPr/>
        </p:nvSpPr>
        <p:spPr>
          <a:xfrm>
            <a:off x="0" y="5791200"/>
            <a:ext cx="9144000" cy="1200329"/>
          </a:xfrm>
          <a:prstGeom prst="rect">
            <a:avLst/>
          </a:prstGeom>
          <a:solidFill>
            <a:schemeClr val="bg1"/>
          </a:solidFill>
          <a:ln w="38100">
            <a:solidFill>
              <a:srgbClr val="FF0000"/>
            </a:solidFill>
          </a:ln>
        </p:spPr>
        <p:txBody>
          <a:bodyPr wrap="square" rtlCol="0">
            <a:spAutoFit/>
          </a:bodyPr>
          <a:lstStyle/>
          <a:p>
            <a:pPr algn="ctr"/>
            <a:r>
              <a:rPr lang="bn-BD" sz="3600" dirty="0" smtClean="0">
                <a:solidFill>
                  <a:srgbClr val="002060"/>
                </a:solidFill>
                <a:latin typeface="NikoshBAN" pitchFamily="2" charset="0"/>
                <a:cs typeface="NikoshBAN" pitchFamily="2" charset="0"/>
              </a:rPr>
              <a:t>মনে কর তুমি দরীদ্র, তার পরেও তুমি সাদকার সাওয়াব কিভাবে লাভ করবে? বর্ণনা কর।   </a:t>
            </a:r>
            <a:endParaRPr lang="en-US" sz="4400" dirty="0">
              <a:solidFill>
                <a:srgbClr val="002060"/>
              </a:solidFill>
              <a:latin typeface="NikoshBAN" pitchFamily="2" charset="0"/>
              <a:cs typeface="NikoshBAN" pitchFamily="2" charset="0"/>
            </a:endParaRPr>
          </a:p>
        </p:txBody>
      </p:sp>
      <p:pic>
        <p:nvPicPr>
          <p:cNvPr id="5" name="Picture 4"/>
          <p:cNvPicPr/>
          <p:nvPr/>
        </p:nvPicPr>
        <p:blipFill>
          <a:blip r:embed="rId4"/>
          <a:srcRect/>
          <a:stretch>
            <a:fillRect/>
          </a:stretch>
        </p:blipFill>
        <p:spPr>
          <a:xfrm>
            <a:off x="0" y="1600200"/>
            <a:ext cx="9144000" cy="4191000"/>
          </a:xfrm>
          <a:prstGeom prst="rect">
            <a:avLst/>
          </a:prstGeom>
          <a:noFill/>
        </p:spPr>
      </p:pic>
    </p:spTree>
  </p:cSld>
  <p:clrMapOvr>
    <a:masterClrMapping/>
  </p:clrMapOvr>
  <p:transition>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User\Desktop\Downloaded Picture\maxresdefault.jpg"/>
          <p:cNvPicPr>
            <a:picLocks noChangeAspect="1" noChangeArrowheads="1"/>
          </p:cNvPicPr>
          <p:nvPr/>
        </p:nvPicPr>
        <p:blipFill>
          <a:blip r:embed="rId3"/>
          <a:srcRect/>
          <a:stretch>
            <a:fillRect/>
          </a:stretch>
        </p:blipFill>
        <p:spPr bwMode="auto">
          <a:xfrm>
            <a:off x="33070800" y="-2133600"/>
            <a:ext cx="18288000" cy="10287000"/>
          </a:xfrm>
          <a:prstGeom prst="rect">
            <a:avLst/>
          </a:prstGeom>
          <a:noFill/>
        </p:spPr>
      </p:pic>
      <p:pic>
        <p:nvPicPr>
          <p:cNvPr id="3" name="Picture 2"/>
          <p:cNvPicPr>
            <a:picLocks noChangeAspect="1"/>
          </p:cNvPicPr>
          <p:nvPr/>
        </p:nvPicPr>
        <p:blipFill>
          <a:blip r:embed="rId4"/>
          <a:stretch>
            <a:fillRect/>
          </a:stretch>
        </p:blipFill>
        <p:spPr>
          <a:xfrm>
            <a:off x="0" y="1295400"/>
            <a:ext cx="9144000" cy="5562600"/>
          </a:xfrm>
          <a:prstGeom prst="rect">
            <a:avLst/>
          </a:prstGeom>
        </p:spPr>
      </p:pic>
      <p:sp>
        <p:nvSpPr>
          <p:cNvPr id="4" name="Rectangle 3"/>
          <p:cNvSpPr/>
          <p:nvPr/>
        </p:nvSpPr>
        <p:spPr>
          <a:xfrm>
            <a:off x="762000" y="0"/>
            <a:ext cx="7585731" cy="1569660"/>
          </a:xfrm>
          <a:prstGeom prst="rect">
            <a:avLst/>
          </a:prstGeom>
        </p:spPr>
        <p:txBody>
          <a:bodyPr wrap="square">
            <a:spAutoFit/>
          </a:bodyPr>
          <a:lstStyle/>
          <a:p>
            <a:pPr algn="ctr"/>
            <a:r>
              <a:rPr lang="bn-BD" sz="9600" b="1" dirty="0" smtClean="0">
                <a:solidFill>
                  <a:srgbClr val="002060"/>
                </a:solidFill>
                <a:latin typeface="NikoshBAN" pitchFamily="2" charset="0"/>
                <a:cs typeface="NikoshBAN" pitchFamily="2" charset="0"/>
              </a:rPr>
              <a:t>সকলকে ধন্যবাদ</a:t>
            </a:r>
            <a:endParaRPr lang="en-US" sz="11500" b="1" dirty="0">
              <a:solidFill>
                <a:srgbClr val="002060"/>
              </a:solidFill>
              <a:latin typeface="NikoshBAN" pitchFamily="2" charset="0"/>
              <a:cs typeface="NikoshBAN" pitchFamily="2" charset="0"/>
            </a:endParaRPr>
          </a:p>
        </p:txBody>
      </p:sp>
    </p:spTree>
  </p:cSld>
  <p:clrMapOvr>
    <a:masterClrMapping/>
  </p:clrMapOvr>
  <p:transition spd="slow">
    <p:cover/>
    <p:sndAc>
      <p:stSnd>
        <p:snd r:embed="rId2" name="laser.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8748464" cy="1106487"/>
          </a:xfrm>
          <a:prstGeom prst="rect">
            <a:avLst/>
          </a:prstGeom>
        </p:spPr>
        <p:txBody>
          <a:bodyPr wrap="square" anchor="t"/>
          <a:lstStyle/>
          <a:p>
            <a:pPr marL="0" lvl="0" indent="0" algn="l"/>
            <a:r>
              <a:rPr lang="bn-BD" sz="6600" b="1" dirty="0" smtClean="0">
                <a:solidFill>
                  <a:srgbClr val="C00000"/>
                </a:solidFill>
                <a:latin typeface="NikoshBAN" pitchFamily="2" charset="0"/>
                <a:cs typeface="NikoshBAN" pitchFamily="2" charset="0"/>
              </a:rPr>
              <a:t>       শিক্ষক পরিচিতিঃ </a:t>
            </a:r>
            <a:endParaRPr sz="6600" b="1" dirty="0">
              <a:solidFill>
                <a:srgbClr val="C00000"/>
              </a:solidFill>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062" y="1772816"/>
            <a:ext cx="2390036" cy="2664296"/>
          </a:xfrm>
          <a:prstGeom prst="rect">
            <a:avLst/>
          </a:prstGeom>
        </p:spPr>
      </p:pic>
      <p:pic>
        <p:nvPicPr>
          <p:cNvPr id="5" name="Picture 6" descr="Screenshot_1"/>
          <p:cNvPicPr>
            <a:picLocks noChangeAspect="1" noChangeArrowheads="1"/>
          </p:cNvPicPr>
          <p:nvPr/>
        </p:nvPicPr>
        <p:blipFill>
          <a:blip r:embed="rId4"/>
          <a:srcRect/>
          <a:stretch>
            <a:fillRect/>
          </a:stretch>
        </p:blipFill>
        <p:spPr bwMode="auto">
          <a:xfrm>
            <a:off x="0" y="1676400"/>
            <a:ext cx="3810000" cy="4257675"/>
          </a:xfrm>
          <a:prstGeom prst="rect">
            <a:avLst/>
          </a:prstGeom>
          <a:noFill/>
          <a:ln w="9525">
            <a:noFill/>
            <a:miter lim="800000"/>
            <a:headEnd/>
            <a:tailEnd/>
          </a:ln>
        </p:spPr>
      </p:pic>
      <p:sp>
        <p:nvSpPr>
          <p:cNvPr id="6" name="Rectangle 5"/>
          <p:cNvSpPr/>
          <p:nvPr/>
        </p:nvSpPr>
        <p:spPr>
          <a:xfrm>
            <a:off x="3962400" y="1981201"/>
            <a:ext cx="4953000" cy="4616648"/>
          </a:xfrm>
          <a:prstGeom prst="rect">
            <a:avLst/>
          </a:prstGeom>
        </p:spPr>
        <p:txBody>
          <a:bodyPr wrap="square">
            <a:spAutoFit/>
          </a:bodyPr>
          <a:lstStyle/>
          <a:p>
            <a:pPr>
              <a:defRPr/>
            </a:pPr>
            <a:r>
              <a:rPr lang="bn-BD" dirty="0" smtClean="0">
                <a:latin typeface="NikoshBAN" pitchFamily="2" charset="0"/>
                <a:cs typeface="NikoshBAN" pitchFamily="2" charset="0"/>
              </a:rPr>
              <a:t> </a:t>
            </a:r>
            <a:r>
              <a:rPr lang="bn-BD" sz="5400" dirty="0" smtClean="0">
                <a:latin typeface="NikoshBAN" pitchFamily="2" charset="0"/>
                <a:cs typeface="NikoshBAN" pitchFamily="2" charset="0"/>
              </a:rPr>
              <a:t>শিক্ষক পরিচিতিঃ </a:t>
            </a:r>
          </a:p>
          <a:p>
            <a:pPr>
              <a:defRPr/>
            </a:pPr>
            <a:r>
              <a:rPr lang="bn-BD" sz="4000" dirty="0" smtClean="0">
                <a:solidFill>
                  <a:srgbClr val="002060"/>
                </a:solidFill>
                <a:latin typeface="NikoshBAN" pitchFamily="2" charset="0"/>
                <a:cs typeface="NikoshBAN" pitchFamily="2" charset="0"/>
              </a:rPr>
              <a:t>মোঃ সাইদুর রহমান </a:t>
            </a:r>
          </a:p>
          <a:p>
            <a:pPr>
              <a:defRPr/>
            </a:pPr>
            <a:r>
              <a:rPr lang="bn-BD" sz="4000" dirty="0" smtClean="0">
                <a:solidFill>
                  <a:srgbClr val="C00000"/>
                </a:solidFill>
                <a:latin typeface="NikoshBAN" pitchFamily="2" charset="0"/>
                <a:cs typeface="NikoshBAN" pitchFamily="2" charset="0"/>
              </a:rPr>
              <a:t>সহকারি সুপার</a:t>
            </a:r>
          </a:p>
          <a:p>
            <a:pPr>
              <a:defRPr/>
            </a:pPr>
            <a:r>
              <a:rPr lang="bn-BD" sz="4000" dirty="0" smtClean="0">
                <a:latin typeface="NikoshBAN" pitchFamily="2" charset="0"/>
                <a:cs typeface="NikoshBAN" pitchFamily="2" charset="0"/>
              </a:rPr>
              <a:t>গোয়ালন্দ ইদ্রিসিয়া ইসলামিয়া দাখিল মাদ্রাসা</a:t>
            </a:r>
          </a:p>
          <a:p>
            <a:pPr>
              <a:defRPr/>
            </a:pPr>
            <a:r>
              <a:rPr lang="bn-BD" sz="4000" dirty="0" smtClean="0">
                <a:latin typeface="NikoshBAN" pitchFamily="2" charset="0"/>
                <a:cs typeface="NikoshBAN" pitchFamily="2" charset="0"/>
              </a:rPr>
              <a:t>গোয়ালন্দ, রাজবাড়ি।</a:t>
            </a:r>
          </a:p>
          <a:p>
            <a:pPr>
              <a:defRPr/>
            </a:pPr>
            <a:r>
              <a:rPr lang="bn-BD" sz="4000" dirty="0" smtClean="0">
                <a:latin typeface="NikoshBAN" pitchFamily="2" charset="0"/>
                <a:cs typeface="NikoshBAN" pitchFamily="2" charset="0"/>
              </a:rPr>
              <a:t> মোবাইলঃ ০১৭০৬০৫০৩৪৬ </a:t>
            </a:r>
            <a:endParaRPr lang="en-US" sz="4000" dirty="0"/>
          </a:p>
        </p:txBody>
      </p:sp>
    </p:spTree>
  </p:cSld>
  <p:clrMapOvr>
    <a:masterClrMapping/>
  </p:clrMapOvr>
  <p:transition spd="slow">
    <p:newsflash/>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DCA7577-DDD1-4C5D-81D8-2AF6CF38DB0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00" y="0"/>
            <a:ext cx="9045527" cy="6858000"/>
          </a:xfrm>
          <a:prstGeom prst="rect">
            <a:avLst/>
          </a:prstGeom>
        </p:spPr>
      </p:pic>
      <p:pic>
        <p:nvPicPr>
          <p:cNvPr id="13" name="Picture 12">
            <a:extLst>
              <a:ext uri="{FF2B5EF4-FFF2-40B4-BE49-F238E27FC236}">
                <a16:creationId xmlns="" xmlns:a16="http://schemas.microsoft.com/office/drawing/2014/main" id="{AD9EC16B-C42D-4342-B1CC-5F370A22EF5E}"/>
              </a:ext>
            </a:extLst>
          </p:cNvPr>
          <p:cNvPicPr>
            <a:picLocks noChangeAspect="1"/>
          </p:cNvPicPr>
          <p:nvPr/>
        </p:nvPicPr>
        <p:blipFill>
          <a:blip r:embed="rId4"/>
          <a:stretch>
            <a:fillRect/>
          </a:stretch>
        </p:blipFill>
        <p:spPr>
          <a:xfrm>
            <a:off x="304801" y="4800600"/>
            <a:ext cx="1371600" cy="1808899"/>
          </a:xfrm>
          <a:prstGeom prst="rect">
            <a:avLst/>
          </a:prstGeom>
        </p:spPr>
      </p:pic>
      <p:sp>
        <p:nvSpPr>
          <p:cNvPr id="14" name="TextBox 13">
            <a:extLst>
              <a:ext uri="{FF2B5EF4-FFF2-40B4-BE49-F238E27FC236}">
                <a16:creationId xmlns="" xmlns:a16="http://schemas.microsoft.com/office/drawing/2014/main" id="{CAC0844C-033E-4276-A6CB-32726D8FBC1B}"/>
              </a:ext>
            </a:extLst>
          </p:cNvPr>
          <p:cNvSpPr txBox="1"/>
          <p:nvPr/>
        </p:nvSpPr>
        <p:spPr>
          <a:xfrm>
            <a:off x="900332" y="1334695"/>
            <a:ext cx="7329267" cy="1179905"/>
          </a:xfrm>
          <a:prstGeom prst="rect">
            <a:avLst/>
          </a:prstGeom>
          <a:noFill/>
        </p:spPr>
        <p:txBody>
          <a:bodyPr wrap="none" rtlCol="0">
            <a:prstTxWarp prst="textDeflateBottom">
              <a:avLst>
                <a:gd name="adj" fmla="val 66532"/>
              </a:avLst>
            </a:prstTxWarp>
            <a:spAutoFit/>
          </a:bodyPr>
          <a:lstStyle/>
          <a:p>
            <a:r>
              <a:rPr lang="en-US" sz="8800" b="1" dirty="0" err="1">
                <a:solidFill>
                  <a:prstClr val="black"/>
                </a:solidFill>
                <a:latin typeface="NikoshBAN" panose="02000000000000000000" pitchFamily="2" charset="0"/>
                <a:cs typeface="NikoshBAN" panose="02000000000000000000" pitchFamily="2" charset="0"/>
              </a:rPr>
              <a:t>হাদিস</a:t>
            </a:r>
            <a:r>
              <a:rPr lang="en-US" sz="8800" b="1" dirty="0">
                <a:solidFill>
                  <a:prstClr val="black"/>
                </a:solidFill>
                <a:latin typeface="NikoshBAN" panose="02000000000000000000" pitchFamily="2" charset="0"/>
                <a:cs typeface="NikoshBAN" panose="02000000000000000000" pitchFamily="2" charset="0"/>
              </a:rPr>
              <a:t> </a:t>
            </a:r>
            <a:r>
              <a:rPr lang="en-US" sz="8800" b="1" dirty="0" err="1">
                <a:solidFill>
                  <a:prstClr val="black"/>
                </a:solidFill>
                <a:latin typeface="NikoshBAN" panose="02000000000000000000" pitchFamily="2" charset="0"/>
                <a:cs typeface="NikoshBAN" panose="02000000000000000000" pitchFamily="2" charset="0"/>
              </a:rPr>
              <a:t>শরীফ</a:t>
            </a:r>
            <a:endParaRPr lang="en-US" sz="8800" b="1" dirty="0">
              <a:solidFill>
                <a:prstClr val="black"/>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 xmlns:a16="http://schemas.microsoft.com/office/drawing/2014/main" id="{6A10AEA7-ECF4-4DE7-BDF6-377C138AF17D}"/>
              </a:ext>
            </a:extLst>
          </p:cNvPr>
          <p:cNvSpPr txBox="1"/>
          <p:nvPr/>
        </p:nvSpPr>
        <p:spPr>
          <a:xfrm>
            <a:off x="3200400" y="4572000"/>
            <a:ext cx="6172200" cy="2349305"/>
          </a:xfrm>
          <a:prstGeom prst="rect">
            <a:avLst/>
          </a:prstGeom>
          <a:noFill/>
        </p:spPr>
        <p:txBody>
          <a:bodyPr wrap="none" rtlCol="0">
            <a:prstTxWarp prst="textInflate">
              <a:avLst/>
            </a:prstTxWarp>
            <a:spAutoFit/>
          </a:bodyPr>
          <a:lstStyle/>
          <a:p>
            <a:pPr algn="ctr"/>
            <a:r>
              <a:rPr lang="bn-BD" sz="1600" b="1" dirty="0" smtClean="0">
                <a:solidFill>
                  <a:prstClr val="black"/>
                </a:solidFill>
                <a:latin typeface="NikoshBAN" panose="02000000000000000000" pitchFamily="2" charset="0"/>
                <a:cs typeface="NikoshBAN" panose="02000000000000000000" pitchFamily="2" charset="0"/>
              </a:rPr>
              <a:t>দাখিল </a:t>
            </a:r>
            <a:r>
              <a:rPr lang="bn-BD" sz="1600" b="1" dirty="0" smtClean="0">
                <a:solidFill>
                  <a:prstClr val="black"/>
                </a:solidFill>
                <a:latin typeface="NikoshBAN" panose="02000000000000000000" pitchFamily="2" charset="0"/>
                <a:cs typeface="NikoshBAN" panose="02000000000000000000" pitchFamily="2" charset="0"/>
              </a:rPr>
              <a:t>দশম</a:t>
            </a:r>
            <a:r>
              <a:rPr lang="bn-BD" sz="1600" b="1" dirty="0" smtClean="0">
                <a:solidFill>
                  <a:prstClr val="black"/>
                </a:solidFill>
                <a:latin typeface="NikoshBAN" panose="02000000000000000000" pitchFamily="2" charset="0"/>
                <a:cs typeface="NikoshBAN" panose="02000000000000000000" pitchFamily="2" charset="0"/>
              </a:rPr>
              <a:t> </a:t>
            </a:r>
            <a:r>
              <a:rPr lang="bn-BD" sz="1600" b="1" dirty="0" smtClean="0">
                <a:solidFill>
                  <a:prstClr val="black"/>
                </a:solidFill>
                <a:latin typeface="NikoshBAN" panose="02000000000000000000" pitchFamily="2" charset="0"/>
                <a:cs typeface="NikoshBAN" panose="02000000000000000000" pitchFamily="2" charset="0"/>
              </a:rPr>
              <a:t>শ্রেণি  </a:t>
            </a:r>
          </a:p>
          <a:p>
            <a:pPr algn="ctr"/>
            <a:r>
              <a:rPr lang="bn-BD" sz="1600" b="1" dirty="0" smtClean="0">
                <a:solidFill>
                  <a:prstClr val="black"/>
                </a:solidFill>
                <a:latin typeface="NikoshBAN" panose="02000000000000000000" pitchFamily="2" charset="0"/>
                <a:cs typeface="NikoshBAN" panose="02000000000000000000" pitchFamily="2" charset="0"/>
              </a:rPr>
              <a:t>ত্রয়োবিংশ </a:t>
            </a:r>
            <a:r>
              <a:rPr lang="en-US" sz="1600" b="1" dirty="0" smtClean="0">
                <a:solidFill>
                  <a:prstClr val="black"/>
                </a:solidFill>
                <a:latin typeface="NikoshBAN" panose="02000000000000000000" pitchFamily="2" charset="0"/>
                <a:cs typeface="NikoshBAN" panose="02000000000000000000" pitchFamily="2" charset="0"/>
              </a:rPr>
              <a:t> </a:t>
            </a:r>
            <a:r>
              <a:rPr lang="en-US" sz="1600" b="1" dirty="0" err="1" smtClean="0">
                <a:solidFill>
                  <a:prstClr val="black"/>
                </a:solidFill>
                <a:latin typeface="NikoshBAN" panose="02000000000000000000" pitchFamily="2" charset="0"/>
                <a:cs typeface="NikoshBAN" panose="02000000000000000000" pitchFamily="2" charset="0"/>
              </a:rPr>
              <a:t>অধ্যায়</a:t>
            </a:r>
            <a:endParaRPr lang="bn-BD" sz="1600" b="1" dirty="0" smtClean="0">
              <a:solidFill>
                <a:prstClr val="black"/>
              </a:solidFill>
              <a:latin typeface="NikoshBAN" panose="02000000000000000000" pitchFamily="2" charset="0"/>
              <a:cs typeface="NikoshBAN" panose="02000000000000000000" pitchFamily="2" charset="0"/>
            </a:endParaRPr>
          </a:p>
          <a:p>
            <a:pPr algn="ctr"/>
            <a:r>
              <a:rPr lang="bn-BD" sz="1600" b="1" dirty="0" smtClean="0">
                <a:solidFill>
                  <a:prstClr val="black"/>
                </a:solidFill>
                <a:latin typeface="NikoshBAN" panose="02000000000000000000" pitchFamily="2" charset="0"/>
                <a:cs typeface="NikoshBAN" panose="02000000000000000000" pitchFamily="2" charset="0"/>
              </a:rPr>
              <a:t>সময় ৪৫মিনিট </a:t>
            </a:r>
          </a:p>
          <a:p>
            <a:pPr algn="ctr"/>
            <a:r>
              <a:rPr lang="bn-BD" sz="1600" b="1" dirty="0" smtClean="0">
                <a:solidFill>
                  <a:prstClr val="black"/>
                </a:solidFill>
                <a:latin typeface="NikoshBAN" panose="02000000000000000000" pitchFamily="2" charset="0"/>
                <a:cs typeface="NikoshBAN" panose="02000000000000000000" pitchFamily="2" charset="0"/>
              </a:rPr>
              <a:t>তাং ১৬</a:t>
            </a:r>
            <a:r>
              <a:rPr lang="en-US" sz="1600" b="1" dirty="0" smtClean="0">
                <a:solidFill>
                  <a:prstClr val="black"/>
                </a:solidFill>
                <a:latin typeface="NikoshBAN" panose="02000000000000000000" pitchFamily="2" charset="0"/>
                <a:cs typeface="NikoshBAN" panose="02000000000000000000" pitchFamily="2" charset="0"/>
              </a:rPr>
              <a:t>.11.20</a:t>
            </a:r>
            <a:r>
              <a:rPr lang="bn-BD" sz="1600" b="1" dirty="0" smtClean="0">
                <a:solidFill>
                  <a:prstClr val="black"/>
                </a:solidFill>
                <a:latin typeface="NikoshBAN" panose="02000000000000000000" pitchFamily="2" charset="0"/>
                <a:cs typeface="NikoshBAN" panose="02000000000000000000" pitchFamily="2" charset="0"/>
              </a:rPr>
              <a:t>ইং  </a:t>
            </a:r>
            <a:endParaRPr lang="en-US" sz="1600" b="1" dirty="0" smtClean="0">
              <a:solidFill>
                <a:prstClr val="black"/>
              </a:solidFill>
              <a:latin typeface="NikoshBAN" panose="02000000000000000000" pitchFamily="2" charset="0"/>
              <a:cs typeface="NikoshBAN" panose="02000000000000000000" pitchFamily="2" charset="0"/>
            </a:endParaRPr>
          </a:p>
          <a:p>
            <a:pPr algn="ctr"/>
            <a:r>
              <a:rPr lang="bn-BD" sz="1200" b="1" dirty="0" smtClean="0">
                <a:solidFill>
                  <a:prstClr val="black"/>
                </a:solidFill>
                <a:latin typeface="NikoshBAN" panose="02000000000000000000" pitchFamily="2" charset="0"/>
                <a:cs typeface="NikoshBAN" panose="02000000000000000000" pitchFamily="2" charset="0"/>
              </a:rPr>
              <a:t>   </a:t>
            </a:r>
            <a:endParaRPr lang="en-US" sz="1200" b="1" dirty="0">
              <a:solidFill>
                <a:prstClr val="black"/>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 xmlns:a16="http://schemas.microsoft.com/office/drawing/2014/main" id="{E87A0384-928D-4F83-86FC-F3C84D4C0D49}"/>
              </a:ext>
            </a:extLst>
          </p:cNvPr>
          <p:cNvSpPr txBox="1"/>
          <p:nvPr/>
        </p:nvSpPr>
        <p:spPr>
          <a:xfrm>
            <a:off x="2805333" y="318842"/>
            <a:ext cx="2831122" cy="830997"/>
          </a:xfrm>
          <a:prstGeom prst="rect">
            <a:avLst/>
          </a:prstGeom>
          <a:noFill/>
        </p:spPr>
        <p:txBody>
          <a:bodyPr wrap="square">
            <a:prstTxWarp prst="textPlain">
              <a:avLst/>
            </a:prstTxWarp>
            <a:spAutoFit/>
          </a:bodyPr>
          <a:lstStyle/>
          <a:p>
            <a:pPr algn="ctr">
              <a:defRPr/>
            </a:pPr>
            <a:r>
              <a:rPr lang="en-US" sz="4800" b="1" kern="0" dirty="0" err="1">
                <a:solidFill>
                  <a:srgbClr val="020252"/>
                </a:solidFill>
                <a:latin typeface="NikoshBAN" panose="02000000000000000000" pitchFamily="2" charset="0"/>
                <a:cs typeface="NikoshBAN" panose="02000000000000000000" pitchFamily="2" charset="0"/>
              </a:rPr>
              <a:t>পাঠ</a:t>
            </a:r>
            <a:r>
              <a:rPr lang="en-US" sz="4800" b="1" kern="0" dirty="0">
                <a:solidFill>
                  <a:srgbClr val="020252"/>
                </a:solidFill>
                <a:latin typeface="NikoshBAN" panose="02000000000000000000" pitchFamily="2" charset="0"/>
                <a:cs typeface="NikoshBAN" panose="02000000000000000000" pitchFamily="2" charset="0"/>
              </a:rPr>
              <a:t> </a:t>
            </a:r>
            <a:r>
              <a:rPr lang="en-US" sz="4800" b="1" kern="0" dirty="0" err="1">
                <a:solidFill>
                  <a:srgbClr val="020252"/>
                </a:solidFill>
                <a:latin typeface="NikoshBAN" panose="02000000000000000000" pitchFamily="2" charset="0"/>
                <a:cs typeface="NikoshBAN" panose="02000000000000000000" pitchFamily="2" charset="0"/>
              </a:rPr>
              <a:t>পরিচিতি</a:t>
            </a:r>
            <a:endParaRPr lang="en-US" sz="4800" b="1" kern="0" dirty="0">
              <a:solidFill>
                <a:srgbClr val="020252"/>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 xmlns:a16="http://schemas.microsoft.com/office/drawing/2014/main" id="{FD392F9F-4B1D-4249-ACA9-2FE1689A58F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66801" y="4648200"/>
            <a:ext cx="2514600" cy="2501020"/>
          </a:xfrm>
          <a:prstGeom prst="rect">
            <a:avLst/>
          </a:prstGeom>
        </p:spPr>
      </p:pic>
    </p:spTree>
    <p:extLst>
      <p:ext uri="{BB962C8B-B14F-4D97-AF65-F5344CB8AC3E}">
        <p14:creationId xmlns="" xmlns:p14="http://schemas.microsoft.com/office/powerpoint/2010/main" val="620653321"/>
      </p:ext>
    </p:extLst>
  </p:cSld>
  <p:clrMapOvr>
    <a:masterClrMapping/>
  </p:clrMapOvr>
  <p:transition spd="slow">
    <p:fade/>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114" fill="hold">
                                          <p:stCondLst>
                                            <p:cond delay="0"/>
                                          </p:stCondLst>
                                        </p:cTn>
                                        <p:tgtEl>
                                          <p:spTgt spid="8"/>
                                        </p:tgtEl>
                                        <p:attrNameLst>
                                          <p:attrName>style.rotation</p:attrName>
                                        </p:attrNameLst>
                                      </p:cBhvr>
                                      <p:to>
                                        <p:strVal val="-45.0"/>
                                      </p:to>
                                    </p:set>
                                    <p:anim calcmode="lin" valueType="num">
                                      <p:cBhvr>
                                        <p:cTn id="8"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anim calcmode="lin" valueType="num">
                                      <p:cBhvr>
                                        <p:cTn id="17" dur="2000" fill="hold"/>
                                        <p:tgtEl>
                                          <p:spTgt spid="13"/>
                                        </p:tgtEl>
                                        <p:attrNameLst>
                                          <p:attrName>ppt_w</p:attrName>
                                        </p:attrNameLst>
                                      </p:cBhvr>
                                      <p:tavLst>
                                        <p:tav tm="0" fmla="#ppt_w*sin(2.5*pi*$)">
                                          <p:val>
                                            <p:fltVal val="0"/>
                                          </p:val>
                                        </p:tav>
                                        <p:tav tm="100000">
                                          <p:val>
                                            <p:fltVal val="1"/>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 calcmode="lin" valueType="num">
                                      <p:cBhvr>
                                        <p:cTn id="3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p:cTn id="38"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 calcmode="lin" valueType="num">
                                      <p:cBhvr>
                                        <p:cTn id="46"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1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5">
                                            <p:txEl>
                                              <p:pRg st="3" end="3"/>
                                            </p:txEl>
                                          </p:spTgt>
                                        </p:tgtEl>
                                        <p:attrNameLst>
                                          <p:attrName>style.visibility</p:attrName>
                                        </p:attrNameLst>
                                      </p:cBhvr>
                                      <p:to>
                                        <p:strVal val="visible"/>
                                      </p:to>
                                    </p:set>
                                    <p:anim calcmode="lin" valueType="num">
                                      <p:cBhvr>
                                        <p:cTn id="54"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55"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56" dur="1000" fill="hold"/>
                                        <p:tgtEl>
                                          <p:spTgt spid="15">
                                            <p:txEl>
                                              <p:pRg st="3" end="3"/>
                                            </p:txEl>
                                          </p:spTgt>
                                        </p:tgtEl>
                                        <p:attrNameLst>
                                          <p:attrName>style.rotation</p:attrName>
                                        </p:attrNameLst>
                                      </p:cBhvr>
                                      <p:tavLst>
                                        <p:tav tm="0">
                                          <p:val>
                                            <p:fltVal val="90"/>
                                          </p:val>
                                        </p:tav>
                                        <p:tav tm="100000">
                                          <p:val>
                                            <p:fltVal val="0"/>
                                          </p:val>
                                        </p:tav>
                                      </p:tavLst>
                                    </p:anim>
                                    <p:animEffect transition="in" filter="fade">
                                      <p:cBhvr>
                                        <p:cTn id="57" dur="1000"/>
                                        <p:tgtEl>
                                          <p:spTgt spid="1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5">
                                            <p:txEl>
                                              <p:pRg st="4" end="4"/>
                                            </p:txEl>
                                          </p:spTgt>
                                        </p:tgtEl>
                                        <p:attrNameLst>
                                          <p:attrName>style.visibility</p:attrName>
                                        </p:attrNameLst>
                                      </p:cBhvr>
                                      <p:to>
                                        <p:strVal val="visible"/>
                                      </p:to>
                                    </p:set>
                                    <p:anim calcmode="lin" valueType="num">
                                      <p:cBhvr>
                                        <p:cTn id="62" dur="10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63" dur="1000" fill="hold"/>
                                        <p:tgtEl>
                                          <p:spTgt spid="15">
                                            <p:txEl>
                                              <p:pRg st="4" end="4"/>
                                            </p:txEl>
                                          </p:spTgt>
                                        </p:tgtEl>
                                        <p:attrNameLst>
                                          <p:attrName>ppt_h</p:attrName>
                                        </p:attrNameLst>
                                      </p:cBhvr>
                                      <p:tavLst>
                                        <p:tav tm="0">
                                          <p:val>
                                            <p:fltVal val="0"/>
                                          </p:val>
                                        </p:tav>
                                        <p:tav tm="100000">
                                          <p:val>
                                            <p:strVal val="#ppt_h"/>
                                          </p:val>
                                        </p:tav>
                                      </p:tavLst>
                                    </p:anim>
                                    <p:anim calcmode="lin" valueType="num">
                                      <p:cBhvr>
                                        <p:cTn id="64" dur="1000" fill="hold"/>
                                        <p:tgtEl>
                                          <p:spTgt spid="15">
                                            <p:txEl>
                                              <p:pRg st="4" end="4"/>
                                            </p:txEl>
                                          </p:spTgt>
                                        </p:tgtEl>
                                        <p:attrNameLst>
                                          <p:attrName>style.rotation</p:attrName>
                                        </p:attrNameLst>
                                      </p:cBhvr>
                                      <p:tavLst>
                                        <p:tav tm="0">
                                          <p:val>
                                            <p:fltVal val="90"/>
                                          </p:val>
                                        </p:tav>
                                        <p:tav tm="100000">
                                          <p:val>
                                            <p:fltVal val="0"/>
                                          </p:val>
                                        </p:tav>
                                      </p:tavLst>
                                    </p:anim>
                                    <p:animEffect transition="in" filter="fade">
                                      <p:cBhvr>
                                        <p:cTn id="65"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676400" y="152400"/>
            <a:ext cx="571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ছবিগুলো লক্ষ্য কর। </a:t>
            </a:r>
            <a:endParaRPr lang="en-US" sz="4000" dirty="0">
              <a:latin typeface="NikoshBAN" pitchFamily="2" charset="0"/>
              <a:cs typeface="NikoshBAN" pitchFamily="2" charset="0"/>
            </a:endParaRPr>
          </a:p>
        </p:txBody>
      </p:sp>
      <p:pic>
        <p:nvPicPr>
          <p:cNvPr id="8" name="Picture 7" descr="download (6).jpg"/>
          <p:cNvPicPr>
            <a:picLocks noChangeAspect="1"/>
          </p:cNvPicPr>
          <p:nvPr/>
        </p:nvPicPr>
        <p:blipFill>
          <a:blip r:embed="rId3"/>
          <a:stretch>
            <a:fillRect/>
          </a:stretch>
        </p:blipFill>
        <p:spPr>
          <a:xfrm>
            <a:off x="0" y="1600200"/>
            <a:ext cx="4490357" cy="5257800"/>
          </a:xfrm>
          <a:prstGeom prst="rect">
            <a:avLst/>
          </a:prstGeom>
        </p:spPr>
      </p:pic>
      <p:pic>
        <p:nvPicPr>
          <p:cNvPr id="9" name="Picture 8" descr="download (5).jpg"/>
          <p:cNvPicPr>
            <a:picLocks noChangeAspect="1"/>
          </p:cNvPicPr>
          <p:nvPr/>
        </p:nvPicPr>
        <p:blipFill>
          <a:blip r:embed="rId4"/>
          <a:stretch>
            <a:fillRect/>
          </a:stretch>
        </p:blipFill>
        <p:spPr>
          <a:xfrm>
            <a:off x="4563673" y="1600200"/>
            <a:ext cx="4580327" cy="5257800"/>
          </a:xfrm>
          <a:prstGeom prst="rect">
            <a:avLst/>
          </a:prstGeom>
        </p:spPr>
      </p:pic>
    </p:spTree>
  </p:cSld>
  <p:clrMapOvr>
    <a:masterClrMapping/>
  </p:clrMapOvr>
  <p:transition spd="slow">
    <p:newsflash/>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3"/>
          <a:stretch>
            <a:fillRect/>
          </a:stretch>
        </p:blipFill>
        <p:spPr>
          <a:xfrm>
            <a:off x="0" y="228600"/>
            <a:ext cx="4475389" cy="6477000"/>
          </a:xfrm>
          <a:prstGeom prst="rect">
            <a:avLst/>
          </a:prstGeom>
        </p:spPr>
      </p:pic>
      <p:pic>
        <p:nvPicPr>
          <p:cNvPr id="7" name="Picture 6" descr="download (7).jpg"/>
          <p:cNvPicPr>
            <a:picLocks noChangeAspect="1"/>
          </p:cNvPicPr>
          <p:nvPr/>
        </p:nvPicPr>
        <p:blipFill>
          <a:blip r:embed="rId4"/>
          <a:stretch>
            <a:fillRect/>
          </a:stretch>
        </p:blipFill>
        <p:spPr>
          <a:xfrm>
            <a:off x="4648200" y="304800"/>
            <a:ext cx="4251158" cy="6400800"/>
          </a:xfrm>
          <a:prstGeom prst="rect">
            <a:avLst/>
          </a:prstGeom>
        </p:spPr>
      </p:pic>
    </p:spTree>
  </p:cSld>
  <p:clrMapOvr>
    <a:masterClrMapping/>
  </p:clrMapOvr>
  <p:transition spd="slow">
    <p:wheel spokes="8"/>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2).jpg"/>
          <p:cNvPicPr>
            <a:picLocks noChangeAspect="1"/>
          </p:cNvPicPr>
          <p:nvPr/>
        </p:nvPicPr>
        <p:blipFill>
          <a:blip r:embed="rId3"/>
          <a:stretch>
            <a:fillRect/>
          </a:stretch>
        </p:blipFill>
        <p:spPr>
          <a:xfrm>
            <a:off x="4495800" y="0"/>
            <a:ext cx="4648200" cy="6477000"/>
          </a:xfrm>
          <a:prstGeom prst="rect">
            <a:avLst/>
          </a:prstGeom>
        </p:spPr>
      </p:pic>
      <p:pic>
        <p:nvPicPr>
          <p:cNvPr id="4" name="Picture 3" descr="images (4).jpg"/>
          <p:cNvPicPr>
            <a:picLocks noChangeAspect="1"/>
          </p:cNvPicPr>
          <p:nvPr/>
        </p:nvPicPr>
        <p:blipFill>
          <a:blip r:embed="rId4"/>
          <a:stretch>
            <a:fillRect/>
          </a:stretch>
        </p:blipFill>
        <p:spPr>
          <a:xfrm>
            <a:off x="14068" y="0"/>
            <a:ext cx="4481732" cy="6400800"/>
          </a:xfrm>
          <a:prstGeom prst="rect">
            <a:avLst/>
          </a:prstGeom>
        </p:spPr>
      </p:pic>
    </p:spTree>
  </p:cSld>
  <p:clrMapOvr>
    <a:masterClrMapping/>
  </p:clrMapOvr>
  <p:transition spd="slow">
    <p:zoom/>
    <p:sndAc>
      <p:stSnd loop="1">
        <p:snd r:embed="rId2" name="push.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8).jpg"/>
          <p:cNvPicPr>
            <a:picLocks noChangeAspect="1"/>
          </p:cNvPicPr>
          <p:nvPr/>
        </p:nvPicPr>
        <p:blipFill>
          <a:blip r:embed="rId3"/>
          <a:stretch>
            <a:fillRect/>
          </a:stretch>
        </p:blipFill>
        <p:spPr>
          <a:xfrm>
            <a:off x="6096000" y="0"/>
            <a:ext cx="3048000" cy="5029200"/>
          </a:xfrm>
          <a:prstGeom prst="rect">
            <a:avLst/>
          </a:prstGeom>
        </p:spPr>
      </p:pic>
      <p:pic>
        <p:nvPicPr>
          <p:cNvPr id="3" name="Picture 2" descr="images (3).jpg"/>
          <p:cNvPicPr>
            <a:picLocks noChangeAspect="1"/>
          </p:cNvPicPr>
          <p:nvPr/>
        </p:nvPicPr>
        <p:blipFill>
          <a:blip r:embed="rId4"/>
          <a:stretch>
            <a:fillRect/>
          </a:stretch>
        </p:blipFill>
        <p:spPr>
          <a:xfrm>
            <a:off x="0" y="0"/>
            <a:ext cx="3429000" cy="5181600"/>
          </a:xfrm>
          <a:prstGeom prst="rect">
            <a:avLst/>
          </a:prstGeom>
        </p:spPr>
      </p:pic>
      <p:pic>
        <p:nvPicPr>
          <p:cNvPr id="4" name="Picture 3" descr="images (1).jpg"/>
          <p:cNvPicPr>
            <a:picLocks noChangeAspect="1"/>
          </p:cNvPicPr>
          <p:nvPr/>
        </p:nvPicPr>
        <p:blipFill>
          <a:blip r:embed="rId5"/>
          <a:stretch>
            <a:fillRect/>
          </a:stretch>
        </p:blipFill>
        <p:spPr>
          <a:xfrm>
            <a:off x="3429000" y="0"/>
            <a:ext cx="2743200" cy="5105400"/>
          </a:xfrm>
          <a:prstGeom prst="rect">
            <a:avLst/>
          </a:prstGeom>
        </p:spPr>
      </p:pic>
      <p:sp>
        <p:nvSpPr>
          <p:cNvPr id="5" name="Rectangle 4"/>
          <p:cNvSpPr/>
          <p:nvPr/>
        </p:nvSpPr>
        <p:spPr>
          <a:xfrm>
            <a:off x="0" y="5105400"/>
            <a:ext cx="9144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ছবিগুলোতে কি দেখতে পেলে? </a:t>
            </a:r>
            <a:endParaRPr lang="en-US" sz="5400" dirty="0">
              <a:latin typeface="NikoshBAN" pitchFamily="2" charset="0"/>
              <a:cs typeface="NikoshBAN" pitchFamily="2" charset="0"/>
            </a:endParaRPr>
          </a:p>
        </p:txBody>
      </p:sp>
    </p:spTree>
  </p:cSld>
  <p:clrMapOvr>
    <a:masterClrMapping/>
  </p:clrMapOvr>
  <p:transition spd="slow">
    <p:newsflash/>
    <p:sndAc>
      <p:stSnd>
        <p:snd r:embed="rId2" name="drumroll.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6000" dirty="0" smtClean="0">
              <a:latin typeface="NikoshBAN" pitchFamily="2" charset="0"/>
              <a:cs typeface="NikoshBAN" pitchFamily="2" charset="0"/>
            </a:endParaRPr>
          </a:p>
          <a:p>
            <a:pPr algn="ctr"/>
            <a:endParaRPr lang="bn-BD" sz="6000" dirty="0" smtClean="0">
              <a:latin typeface="NikoshBAN" pitchFamily="2" charset="0"/>
              <a:cs typeface="NikoshBAN" pitchFamily="2" charset="0"/>
            </a:endParaRPr>
          </a:p>
          <a:p>
            <a:pPr algn="ctr"/>
            <a:r>
              <a:rPr lang="bn-BD" sz="6000" dirty="0" smtClean="0">
                <a:latin typeface="NikoshBAN" pitchFamily="2" charset="0"/>
                <a:cs typeface="NikoshBAN" pitchFamily="2" charset="0"/>
              </a:rPr>
              <a:t>আমাদের আজকের পাঠ</a:t>
            </a:r>
          </a:p>
          <a:p>
            <a:pPr algn="ctr"/>
            <a:endParaRPr lang="bn-BD" sz="6000" dirty="0" smtClean="0">
              <a:latin typeface="NikoshBAN" pitchFamily="2" charset="0"/>
              <a:cs typeface="NikoshBAN" pitchFamily="2" charset="0"/>
            </a:endParaRPr>
          </a:p>
          <a:p>
            <a:pPr algn="ctr"/>
            <a:r>
              <a:rPr lang="ar-AE" sz="88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innerShdw blurRad="63500" dist="50800" dir="16200000">
                    <a:prstClr val="black">
                      <a:alpha val="50000"/>
                    </a:prstClr>
                  </a:innerShdw>
                </a:effectLst>
              </a:rPr>
              <a:t>با ب الصدقة</a:t>
            </a:r>
            <a:endParaRPr lang="en-US" sz="88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innerShdw blurRad="63500" dist="50800" dir="16200000">
                  <a:prstClr val="black">
                    <a:alpha val="50000"/>
                  </a:prstClr>
                </a:innerShdw>
              </a:effectLst>
              <a:latin typeface="SutonnyMJ" pitchFamily="2" charset="0"/>
            </a:endParaRPr>
          </a:p>
          <a:p>
            <a:pPr algn="ctr"/>
            <a:r>
              <a:rPr lang="en-US" sz="88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innerShdw blurRad="63500" dist="50800" dir="16200000">
                    <a:prstClr val="black">
                      <a:alpha val="50000"/>
                    </a:prstClr>
                  </a:innerShdw>
                </a:effectLst>
                <a:latin typeface="SutonnyMJ" pitchFamily="2" charset="0"/>
              </a:rPr>
              <a:t>`</a:t>
            </a:r>
            <a:r>
              <a:rPr lang="en-US" sz="8800" b="1" dirty="0" err="1"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innerShdw blurRad="63500" dist="50800" dir="16200000">
                    <a:prstClr val="black">
                      <a:alpha val="50000"/>
                    </a:prstClr>
                  </a:innerShdw>
                </a:effectLst>
                <a:latin typeface="SutonnyMJ" pitchFamily="2" charset="0"/>
              </a:rPr>
              <a:t>vb-LqivZ</a:t>
            </a:r>
            <a:endParaRPr lang="en-US" sz="88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innerShdw blurRad="63500" dist="50800" dir="16200000">
                  <a:prstClr val="black">
                    <a:alpha val="50000"/>
                  </a:prstClr>
                </a:innerShdw>
              </a:effectLst>
              <a:latin typeface="SutonnyMJ" pitchFamily="2" charset="0"/>
            </a:endParaRPr>
          </a:p>
          <a:p>
            <a:pPr algn="ctr"/>
            <a:endParaRPr lang="bn-BD" sz="6000" dirty="0" smtClean="0">
              <a:latin typeface="NikoshBAN" pitchFamily="2" charset="0"/>
              <a:cs typeface="NikoshBAN" pitchFamily="2" charset="0"/>
            </a:endParaRPr>
          </a:p>
          <a:p>
            <a:pPr algn="ctr"/>
            <a:endParaRPr lang="bn-BD" sz="6000" dirty="0" smtClean="0">
              <a:latin typeface="NikoshBAN" pitchFamily="2" charset="0"/>
              <a:cs typeface="NikoshBAN" pitchFamily="2" charset="0"/>
            </a:endParaRPr>
          </a:p>
          <a:p>
            <a:pPr algn="ctr"/>
            <a:r>
              <a:rPr lang="bn-BD"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Tree>
  </p:cSld>
  <p:clrMapOvr>
    <a:masterClrMapping/>
  </p:clrMapOvr>
  <p:transition spd="slow">
    <p:circle/>
    <p:sndAc>
      <p:stSnd>
        <p:snd r:embed="rId2" name="drumroll.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152400"/>
            <a:ext cx="9144000" cy="2057400"/>
          </a:xfrm>
          <a:solidFill>
            <a:schemeClr val="accent1"/>
          </a:solidFill>
        </p:spPr>
        <p:style>
          <a:lnRef idx="2">
            <a:schemeClr val="accent6"/>
          </a:lnRef>
          <a:fillRef idx="1">
            <a:schemeClr val="lt1"/>
          </a:fillRef>
          <a:effectRef idx="0">
            <a:schemeClr val="accent6"/>
          </a:effectRef>
          <a:fontRef idx="minor">
            <a:schemeClr val="dk1"/>
          </a:fontRef>
        </p:style>
        <p:txBody>
          <a:bodyPr>
            <a:noAutofit/>
          </a:bodyPr>
          <a:lstStyle/>
          <a:p>
            <a:pPr algn="ctr"/>
            <a:r>
              <a:rPr lang="bn-BD" sz="11500" dirty="0" smtClean="0">
                <a:effectLst>
                  <a:outerShdw blurRad="38100" dist="38100" dir="2700000" algn="tl">
                    <a:srgbClr val="000000">
                      <a:alpha val="43137"/>
                    </a:srgbClr>
                  </a:outerShdw>
                </a:effectLst>
                <a:latin typeface="NikoshBAN" pitchFamily="2" charset="0"/>
                <a:cs typeface="NikoshBAN" pitchFamily="2" charset="0"/>
              </a:rPr>
              <a:t>শিখন ফলঃ </a:t>
            </a:r>
            <a:endParaRPr lang="en-US" sz="115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Content Placeholder 1"/>
          <p:cNvSpPr>
            <a:spLocks noGrp="1"/>
          </p:cNvSpPr>
          <p:nvPr>
            <p:ph sz="quarter" idx="1"/>
          </p:nvPr>
        </p:nvSpPr>
        <p:spPr>
          <a:xfrm>
            <a:off x="0" y="2209800"/>
            <a:ext cx="9144000" cy="4648200"/>
          </a:xfrm>
          <a:solidFill>
            <a:schemeClr val="tx2"/>
          </a:solidFill>
        </p:spPr>
        <p:style>
          <a:lnRef idx="2">
            <a:schemeClr val="dk1"/>
          </a:lnRef>
          <a:fillRef idx="1">
            <a:schemeClr val="lt1"/>
          </a:fillRef>
          <a:effectRef idx="0">
            <a:schemeClr val="dk1"/>
          </a:effectRef>
          <a:fontRef idx="minor">
            <a:schemeClr val="dk1"/>
          </a:fontRef>
        </p:style>
        <p:txBody>
          <a:bodyPr>
            <a:noAutofit/>
          </a:bodyPr>
          <a:lstStyle/>
          <a:p>
            <a:pPr>
              <a:buNone/>
            </a:pPr>
            <a:r>
              <a:rPr lang="bn-BD" sz="3200" b="1" dirty="0" smtClean="0">
                <a:effectLst>
                  <a:outerShdw blurRad="38100" dist="38100" dir="2700000" algn="tl">
                    <a:srgbClr val="000000">
                      <a:alpha val="43137"/>
                    </a:srgbClr>
                  </a:outerShdw>
                </a:effectLst>
                <a:latin typeface="NikoshBAN" pitchFamily="2" charset="0"/>
                <a:cs typeface="NikoshBAN" pitchFamily="2" charset="0"/>
              </a:rPr>
              <a:t>       </a:t>
            </a:r>
            <a:r>
              <a:rPr lang="bn-BD" sz="80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পাঠ শেষে শিক্ষার্থীরা </a:t>
            </a:r>
            <a:endParaRPr lang="bn-BD" sz="5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buBlip>
                <a:blip r:embed="rId3"/>
              </a:buBlip>
            </a:pPr>
            <a:r>
              <a:rPr lang="bn-BD" sz="4400" b="1" dirty="0" smtClean="0">
                <a:effectLst>
                  <a:outerShdw blurRad="38100" dist="38100" dir="2700000" algn="tl">
                    <a:srgbClr val="000000">
                      <a:alpha val="43137"/>
                    </a:srgbClr>
                  </a:outerShdw>
                </a:effectLst>
                <a:latin typeface="NikoshBAN" pitchFamily="2" charset="0"/>
                <a:cs typeface="NikoshBAN" pitchFamily="2" charset="0"/>
              </a:rPr>
              <a:t> </a:t>
            </a:r>
            <a:r>
              <a:rPr lang="en-US" sz="4400" b="1" dirty="0" smtClean="0">
                <a:effectLst>
                  <a:outerShdw blurRad="38100" dist="38100" dir="2700000" algn="tl">
                    <a:srgbClr val="000000">
                      <a:alpha val="43137"/>
                    </a:srgbClr>
                  </a:outerShdw>
                </a:effectLst>
                <a:latin typeface="NikoshBAN" pitchFamily="2" charset="0"/>
                <a:cs typeface="NikoshBAN" pitchFamily="2" charset="0"/>
              </a:rPr>
              <a:t> </a:t>
            </a:r>
            <a:r>
              <a:rPr lang="bn-BD" sz="4400" b="1" dirty="0" smtClean="0">
                <a:effectLst>
                  <a:outerShdw blurRad="38100" dist="38100" dir="2700000" algn="tl">
                    <a:srgbClr val="000000">
                      <a:alpha val="43137"/>
                    </a:srgbClr>
                  </a:outerShdw>
                </a:effectLst>
                <a:latin typeface="NikoshBAN" pitchFamily="2" charset="0"/>
                <a:cs typeface="NikoshBAN" pitchFamily="2" charset="0"/>
              </a:rPr>
              <a:t>দান সদকাহ কী তা বলতে পারবে । </a:t>
            </a:r>
          </a:p>
          <a:p>
            <a:pPr>
              <a:buBlip>
                <a:blip r:embed="rId3"/>
              </a:buBlip>
            </a:pPr>
            <a:r>
              <a:rPr lang="bn-BD" sz="4400" b="1" dirty="0" smtClean="0">
                <a:effectLst>
                  <a:outerShdw blurRad="38100" dist="38100" dir="2700000" algn="tl">
                    <a:srgbClr val="000000">
                      <a:alpha val="43137"/>
                    </a:srgbClr>
                  </a:outerShdw>
                </a:effectLst>
                <a:latin typeface="NikoshBAN" pitchFamily="2" charset="0"/>
                <a:cs typeface="NikoshBAN" pitchFamily="2" charset="0"/>
              </a:rPr>
              <a:t>  দান-সদকার প্রকারভেদ বর্ণনা করতে পারবে। </a:t>
            </a:r>
            <a:endParaRPr lang="en-US" sz="4400" b="1" dirty="0" smtClean="0">
              <a:effectLst>
                <a:outerShdw blurRad="38100" dist="38100" dir="2700000" algn="tl">
                  <a:srgbClr val="000000">
                    <a:alpha val="43137"/>
                  </a:srgbClr>
                </a:outerShdw>
              </a:effectLst>
              <a:latin typeface="NikoshBAN" pitchFamily="2" charset="0"/>
              <a:cs typeface="NikoshBAN" pitchFamily="2" charset="0"/>
            </a:endParaRPr>
          </a:p>
          <a:p>
            <a:pPr>
              <a:buBlip>
                <a:blip r:embed="rId3"/>
              </a:buBlip>
            </a:pPr>
            <a:r>
              <a:rPr lang="bn-BD" sz="4400" b="1" dirty="0" smtClean="0">
                <a:effectLst>
                  <a:outerShdw blurRad="38100" dist="38100" dir="2700000" algn="tl">
                    <a:srgbClr val="000000">
                      <a:alpha val="43137"/>
                    </a:srgbClr>
                  </a:outerShdw>
                </a:effectLst>
                <a:latin typeface="NikoshBAN" pitchFamily="2" charset="0"/>
                <a:cs typeface="NikoshBAN" pitchFamily="2" charset="0"/>
              </a:rPr>
              <a:t>  মুসকি হাসিতে ও কখন সাওয়াব হয় ,তা লিখতে        পারবে</a:t>
            </a:r>
            <a:r>
              <a:rPr lang="bn-BD" sz="32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b="1" dirty="0" smtClean="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1180083099"/>
      </p:ext>
    </p:extLst>
  </p:cSld>
  <p:clrMapOvr>
    <a:masterClrMapping/>
  </p:clrMapOvr>
  <p:transition spd="slow">
    <p:fade/>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5"/>
                                        </p:tgtEl>
                                        <p:attrNameLst>
                                          <p:attrName>ppt_y</p:attrName>
                                        </p:attrNameLst>
                                      </p:cBhvr>
                                      <p:tavLst>
                                        <p:tav tm="0">
                                          <p:val>
                                            <p:strVal val="#ppt_y"/>
                                          </p:val>
                                        </p:tav>
                                        <p:tav tm="100000">
                                          <p:val>
                                            <p:strVal val="#ppt_y"/>
                                          </p:val>
                                        </p:tav>
                                      </p:tavLst>
                                    </p:anim>
                                    <p:anim calcmode="lin" valueType="num">
                                      <p:cBhvr>
                                        <p:cTn id="9"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barn(inVertical)">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arn(inVertic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inVertical)">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barn(inVertical)">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715</TotalTime>
  <Words>598</Words>
  <Application>Microsoft Office PowerPoint</Application>
  <PresentationFormat>On-screen Show (4:3)</PresentationFormat>
  <Paragraphs>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Slide 1</vt:lpstr>
      <vt:lpstr>Slide 2</vt:lpstr>
      <vt:lpstr>Slide 3</vt:lpstr>
      <vt:lpstr>Slide 4</vt:lpstr>
      <vt:lpstr>Slide 5</vt:lpstr>
      <vt:lpstr>Slide 6</vt:lpstr>
      <vt:lpstr>Slide 7</vt:lpstr>
      <vt:lpstr>Slide 8</vt:lpstr>
      <vt:lpstr>শিখন ফলঃ </vt:lpstr>
      <vt:lpstr>মূল হাদিস </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cp:lastModifiedBy>
  <cp:revision>87</cp:revision>
  <dcterms:created xsi:type="dcterms:W3CDTF">2006-08-16T00:00:00Z</dcterms:created>
  <dcterms:modified xsi:type="dcterms:W3CDTF">2020-11-22T06:28:15Z</dcterms:modified>
</cp:coreProperties>
</file>