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90" r:id="rId2"/>
    <p:sldId id="256" r:id="rId3"/>
    <p:sldId id="310" r:id="rId4"/>
    <p:sldId id="312" r:id="rId5"/>
    <p:sldId id="260" r:id="rId6"/>
    <p:sldId id="314" r:id="rId7"/>
    <p:sldId id="317" r:id="rId8"/>
    <p:sldId id="321" r:id="rId9"/>
    <p:sldId id="318" r:id="rId10"/>
    <p:sldId id="322" r:id="rId11"/>
    <p:sldId id="316" r:id="rId12"/>
    <p:sldId id="320" r:id="rId13"/>
    <p:sldId id="268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197133-D91D-4BAB-8E6D-E7BE04B2E533}" type="datetimeFigureOut">
              <a:rPr lang="en-US" smtClean="0"/>
              <a:t>11/26/2020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spc="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4293"/>
            <a:ext cx="8458200" cy="6091707"/>
            <a:chOff x="0" y="4293"/>
            <a:chExt cx="8458200" cy="60917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8245"/>
              <a:ext cx="5181600" cy="3563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3471358"/>
              <a:ext cx="4334814" cy="26246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3293"/>
              <a:ext cx="5715000" cy="26627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2" b="4082"/>
            <a:stretch/>
          </p:blipFill>
          <p:spPr>
            <a:xfrm>
              <a:off x="9659" y="4293"/>
              <a:ext cx="5705341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8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-18245" y="0"/>
            <a:ext cx="85624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1768" y="465497"/>
            <a:ext cx="3962399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5613"/>
          <a:stretch/>
        </p:blipFill>
        <p:spPr>
          <a:xfrm>
            <a:off x="647760" y="1238542"/>
            <a:ext cx="7234707" cy="14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4317" t="3421" r="10731" b="6836"/>
          <a:stretch/>
        </p:blipFill>
        <p:spPr>
          <a:xfrm>
            <a:off x="643467" y="2895600"/>
            <a:ext cx="7239000" cy="237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1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8586"/>
            <a:ext cx="3279820" cy="730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1412"/>
              </a:avLst>
            </a:prstTxWarp>
            <a:spAutoFit/>
          </a:bodyPr>
          <a:lstStyle/>
          <a:p>
            <a:pPr algn="ctr"/>
            <a:r>
              <a:rPr lang="bn-BD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as-IN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sp>
        <p:nvSpPr>
          <p:cNvPr id="4" name="TextBox 3"/>
          <p:cNvSpPr txBox="1"/>
          <p:nvPr/>
        </p:nvSpPr>
        <p:spPr>
          <a:xfrm rot="762319">
            <a:off x="1036068" y="2802338"/>
            <a:ext cx="5966241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রিয়াজ</a:t>
            </a:r>
            <a:r>
              <a:rPr lang="as-IN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সাহেব</a:t>
            </a:r>
            <a:r>
              <a:rPr lang="bn-BD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টাকা ব্যাংকে জমা রেখে ৪ বছর পর ৪৭৬০ টাকা মুনাফা পান। ব্যাংকের বার্ষিক মুনাফার হার ৮.৫০ টাকা হলে, তিনি ব্যাংকে কত টাকা জমা রেখেছিলেন? </a:t>
            </a:r>
            <a:r>
              <a:rPr lang="as-IN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3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8458200" cy="682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82" y="2826944"/>
            <a:ext cx="8392236" cy="1903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বার্ষিক শতকরা মুনাফার হার ১০.৫০ টাকা হলে, ২০০০ টাকার ৫ বছরের মুনাফা কত হবে?</a:t>
            </a:r>
            <a:endParaRPr lang="en-US" sz="4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3733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as-IN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3515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6705600" cy="320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আসল ৩ বছরের  সরল মুনাফাসহ ২৮০০০ টাকা এবং ৫ বছরের সরল মুনাফাসহ  ৩০০০০ টাকা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প্রতীকগুলোর বর্ণনাসহ 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লধন </a:t>
            </a:r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সূত্রটি লিখ।</a:t>
            </a:r>
          </a:p>
          <a:p>
            <a:pPr lvl="1" algn="just"/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মুনাফার হার নির্ণয় কর। </a:t>
            </a:r>
          </a:p>
          <a:p>
            <a:pPr lvl="1" algn="just"/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একই হারে ব্যাংকে কত টাকা জমা রাখলে ৫ বছরের </a:t>
            </a:r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 ৪৮০০০ </a:t>
            </a:r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হবে?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861333"/>
            <a:ext cx="5108516" cy="134846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4334301" y="0"/>
            <a:ext cx="48096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91200"/>
            <a:ext cx="9144000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898901" cy="253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0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অষ্টম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মুনাফা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endParaRPr lang="bn-BD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8443175" cy="6172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3717816"/>
            <a:ext cx="3886200" cy="2454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</a:t>
            </a:r>
            <a:r>
              <a:rPr lang="bn-BD" sz="2400" b="1" kern="0" spc="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বিদ্যালয়, মাদারীপুর</a:t>
            </a:r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743200"/>
            <a:ext cx="3695700" cy="762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25" y="0"/>
            <a:ext cx="3898901" cy="253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5025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অষ্টম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মুনাফা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endParaRPr lang="bn-BD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33400"/>
            <a:ext cx="373379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13" y="2819400"/>
            <a:ext cx="418758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984612" y="0"/>
            <a:ext cx="4724400" cy="4639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404"/>
            <a:ext cx="4114800" cy="214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12" y="533400"/>
            <a:ext cx="3936771" cy="215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676400" y="5105400"/>
            <a:ext cx="5257800" cy="4810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মাধ্যমে কী দেখতে পাচ্ছি?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5" y="5662684"/>
            <a:ext cx="9132195" cy="11953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টাকা রাখলে নির্দিষ্ট সময় পর আমাদের কিছু অতিরিক্ত টাকা দেয় । এই অতিরিক্ত টাকাকে আমরা কী বলি?</a:t>
            </a:r>
          </a:p>
          <a:p>
            <a:pPr algn="just">
              <a:lnSpc>
                <a:spcPct val="150000"/>
              </a:lnSpc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 ব্যবসা নির্দিষ্ট পরিমাণ টাকা বিনিয়োগ করে আমরা এর অতিরিক্ত উপার্জন করতে পারি। একে কী বলে?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9"/>
            <a:ext cx="8458200" cy="419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03447"/>
            <a:ext cx="5562600" cy="238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1"/>
            <a:ext cx="8479735" cy="26669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22560" y="4251507"/>
            <a:ext cx="6172200" cy="259079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304800"/>
            <a:ext cx="44957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7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230701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 কী তা বলতে পারবে।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মুনাফার হার ব্যাখ্যা করতে পারবে।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 সংক্রান্ত সমস্যার সমাধান করতে পারবে।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772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72" y="1035943"/>
            <a:ext cx="8437728" cy="1107996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6">
                <a:shade val="40000"/>
                <a:satMod val="15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যে টাকা জমা রাখা হয় তাকে </a:t>
            </a:r>
            <a:r>
              <a:rPr lang="as-IN" sz="33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বা আসল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2" y="2795828"/>
            <a:ext cx="8437728" cy="16158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ব্যাংকে যে টাকা জমা রাখা হয় তার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as-IN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ব্যাংক যে অতিরিক্ত টাকা দেয়  তাকে </a:t>
            </a:r>
            <a:r>
              <a:rPr lang="as-IN" sz="3300" b="1" u="sng" spc="-15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মুনাফা  বা </a:t>
            </a:r>
            <a:r>
              <a:rPr lang="as-IN" sz="3300" b="1" u="sng" spc="-15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লভ্যাংশ  </a:t>
            </a:r>
            <a:r>
              <a:rPr lang="as-IN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300" b="1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2" y="5029200"/>
            <a:ext cx="8437728" cy="11079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সময়ের জন্য মুনাফা হিসাব করা হয় তা এর </a:t>
            </a:r>
            <a:r>
              <a:rPr lang="as-IN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bn-BD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0"/>
            <a:ext cx="5638800" cy="609600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 কতিপয় সংজ্ঞা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99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110" y="1219200"/>
            <a:ext cx="8153399" cy="908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টাকার ১ বছরের মুনাফাকে মুনাফার হার বা বার্ষিক মুনাফা বলা </a:t>
            </a:r>
            <a:r>
              <a:rPr lang="as-IN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110" y="2127913"/>
            <a:ext cx="8153399" cy="9343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8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শুধু  প্রারম্ভিক মূলধনের ওপর যে মুনাফা হিসার করা হয়,</a:t>
            </a:r>
            <a:r>
              <a:rPr lang="bn-IN" sz="28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সরল মুনাফা </a:t>
            </a:r>
            <a:r>
              <a:rPr lang="as-IN" sz="28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8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109" y="3049244"/>
            <a:ext cx="8153399" cy="3656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8712" y="2963849"/>
            <a:ext cx="4038595" cy="3894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7306" y="4419600"/>
            <a:ext cx="4267201" cy="21698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P+I</a:t>
            </a:r>
            <a:endParaRPr lang="bn-BD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BD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+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Pnr</a:t>
            </a:r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P ( 1 +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399" y="3161502"/>
            <a:ext cx="4267201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Pnr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6272"/>
            <a:ext cx="844455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৬৫০০ টাকা যে হার মুনাফায় ৪ বছরে মুনাফা-আসলে ৮৮৪০ টাকা হয়, ঐ একই হার মুনাফায় কত টাকা ৪ বছরে মুনাফা-আসলে ১০২০০ টাকা হবে? </a:t>
            </a:r>
            <a:endParaRPr lang="as-IN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0"/>
            <a:ext cx="4191000" cy="609600"/>
          </a:xfrm>
          <a:prstGeom prst="rect">
            <a:avLst/>
          </a:prstGeom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/>
            <a:contourClr>
              <a:schemeClr val="accent2">
                <a:shade val="40000"/>
                <a:satMod val="15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 ও সমাধান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33600"/>
            <a:ext cx="8444552" cy="472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000" dirty="0" smtClean="0"/>
          </a:p>
          <a:p>
            <a:endParaRPr lang="bn-BD" sz="2000" dirty="0"/>
          </a:p>
          <a:p>
            <a:endParaRPr lang="bn-BD" sz="2000" dirty="0"/>
          </a:p>
          <a:p>
            <a:endParaRPr lang="bn-BD" sz="2000" dirty="0" smtClean="0"/>
          </a:p>
          <a:p>
            <a:endParaRPr lang="bn-BD" sz="2000" dirty="0"/>
          </a:p>
          <a:p>
            <a:endParaRPr lang="bn-BD" sz="2000" dirty="0" smtClean="0"/>
          </a:p>
          <a:p>
            <a:endParaRPr lang="bn-BD" sz="2000" dirty="0"/>
          </a:p>
          <a:p>
            <a:endParaRPr lang="bn-BD" sz="2000" dirty="0" smtClean="0"/>
          </a:p>
          <a:p>
            <a:endParaRPr lang="bn-BD" sz="2000" dirty="0"/>
          </a:p>
          <a:p>
            <a:endParaRPr lang="bn-BD" sz="2000" dirty="0" smtClean="0"/>
          </a:p>
          <a:p>
            <a:endParaRPr lang="bn-BD" sz="2000" dirty="0" smtClean="0"/>
          </a:p>
          <a:p>
            <a:pPr algn="ctr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1665636"/>
                <a:ext cx="8444552" cy="18288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000" dirty="0" smtClean="0"/>
                  <a:t>দেওয়া আছে,</a:t>
                </a:r>
              </a:p>
              <a:p>
                <a:pPr lvl="1"/>
                <a:r>
                  <a:rPr lang="bn-BD" sz="2000" dirty="0" smtClean="0"/>
                  <a:t>       আসল </a:t>
                </a:r>
                <a:r>
                  <a:rPr lang="bn-BD" sz="2000" dirty="0"/>
                  <a:t>, </a:t>
                </a:r>
                <a:r>
                  <a:rPr lang="en-US" sz="2000" dirty="0"/>
                  <a:t>P </a:t>
                </a:r>
                <a:r>
                  <a:rPr lang="bn-BD" sz="2000" dirty="0"/>
                  <a:t>=</a:t>
                </a:r>
                <a:r>
                  <a:rPr lang="en-US" sz="2000" dirty="0" smtClean="0"/>
                  <a:t> </a:t>
                </a:r>
                <a:r>
                  <a:rPr lang="bn-BD" sz="2000" dirty="0"/>
                  <a:t>৬৫০০ টাকা</a:t>
                </a:r>
              </a:p>
              <a:p>
                <a:pPr lvl="1"/>
                <a:r>
                  <a:rPr lang="bn-BD" sz="2000" dirty="0"/>
                  <a:t>মুনাফা-আসল, </a:t>
                </a:r>
                <a:r>
                  <a:rPr lang="en-US" sz="2000" dirty="0"/>
                  <a:t>A </a:t>
                </a:r>
                <a:r>
                  <a:rPr lang="bn-BD" sz="2000" dirty="0"/>
                  <a:t>=</a:t>
                </a:r>
                <a:r>
                  <a:rPr lang="en-US" sz="2000" dirty="0" smtClean="0"/>
                  <a:t> </a:t>
                </a:r>
                <a:r>
                  <a:rPr lang="bn-BD" sz="2000" dirty="0"/>
                  <a:t>৮৮৪০ টাকা</a:t>
                </a:r>
              </a:p>
              <a:p>
                <a:pPr lvl="1"/>
                <a:r>
                  <a:rPr lang="bn-BD" sz="2000" b="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মুনাফা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bn-BD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2000" dirty="0"/>
                      <m:t>=</m:t>
                    </m:r>
                    <m:r>
                      <a:rPr lang="bn-BD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৮৮৪০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৬৫০০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bn-BD" sz="20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bn-BD" sz="2000" dirty="0" smtClean="0"/>
                  <a:t>	            = </a:t>
                </a:r>
                <a:r>
                  <a:rPr lang="bn-BD" sz="2000" dirty="0"/>
                  <a:t>২৩৪০ টাকা</a:t>
                </a:r>
              </a:p>
              <a:p>
                <a:pPr lvl="1"/>
                <a:r>
                  <a:rPr lang="bn-BD" sz="2000" dirty="0" smtClean="0"/>
                  <a:t>         সময়</a:t>
                </a:r>
                <a:r>
                  <a:rPr lang="bn-BD" sz="2000" dirty="0"/>
                  <a:t>, </a:t>
                </a:r>
                <a:r>
                  <a:rPr lang="en-US" sz="2000" dirty="0"/>
                  <a:t>n </a:t>
                </a:r>
                <a:r>
                  <a:rPr lang="bn-BD" sz="2000" dirty="0"/>
                  <a:t>=</a:t>
                </a:r>
                <a:r>
                  <a:rPr lang="en-US" sz="2000" dirty="0" smtClean="0"/>
                  <a:t> </a:t>
                </a:r>
                <a:r>
                  <a:rPr lang="bn-BD" sz="2000" dirty="0" smtClean="0"/>
                  <a:t> </a:t>
                </a:r>
                <a:r>
                  <a:rPr lang="bn-BD" sz="2000" dirty="0"/>
                  <a:t>৪ বছর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5636"/>
                <a:ext cx="8444552" cy="1828800"/>
              </a:xfrm>
              <a:prstGeom prst="rect">
                <a:avLst/>
              </a:prstGeom>
              <a:blipFill rotWithShape="0">
                <a:blip r:embed="rId2"/>
                <a:stretch>
                  <a:fillRect l="-649" t="-5960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659" y="3542180"/>
                <a:ext cx="3343141" cy="331582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bn-BD" sz="2000" dirty="0" smtClean="0">
                    <a:solidFill>
                      <a:schemeClr val="bg1"/>
                    </a:solidFill>
                  </a:rPr>
                  <a:t>আমরা জানি,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000" dirty="0">
                    <a:solidFill>
                      <a:schemeClr val="bg1"/>
                    </a:solidFill>
                  </a:rPr>
                  <a:t>	</a:t>
                </a:r>
                <a:r>
                  <a:rPr lang="en-US" sz="2000" dirty="0">
                    <a:solidFill>
                      <a:schemeClr val="bg1"/>
                    </a:solidFill>
                  </a:rPr>
                  <a:t>     I </a:t>
                </a:r>
                <a:r>
                  <a:rPr lang="bn-BD" sz="2000" dirty="0">
                    <a:solidFill>
                      <a:schemeClr val="bg1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Prn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	</a:t>
                </a:r>
                <a:r>
                  <a:rPr lang="bn-BD" sz="2000" dirty="0">
                    <a:solidFill>
                      <a:schemeClr val="bg1"/>
                    </a:solidFill>
                  </a:rPr>
                  <a:t>বা, </a:t>
                </a:r>
                <a:r>
                  <a:rPr lang="en-US" sz="2000" dirty="0">
                    <a:solidFill>
                      <a:schemeClr val="bg1"/>
                    </a:solidFill>
                  </a:rPr>
                  <a:t>r </a:t>
                </a:r>
                <a:r>
                  <a:rPr lang="bn-BD" sz="2000" dirty="0">
                    <a:solidFill>
                      <a:schemeClr val="bg1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Pn</m:t>
                        </m:r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	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     =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২৩৪০</m:t>
                        </m:r>
                      </m:num>
                      <m:den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৬৫০০</m:t>
                        </m:r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endParaRPr lang="bn-BD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000" dirty="0">
                    <a:solidFill>
                      <a:schemeClr val="bg1"/>
                    </a:solidFill>
                  </a:rPr>
                  <a:t>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২৩৪০</m:t>
                        </m:r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১০০</m:t>
                        </m:r>
                      </m:num>
                      <m:den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৬৫০০</m:t>
                        </m:r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bn-BD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bn-BD" sz="20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000" dirty="0">
                    <a:solidFill>
                      <a:schemeClr val="bg1"/>
                    </a:solidFill>
                  </a:rPr>
                  <a:t>	      = ৯%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" y="3542180"/>
                <a:ext cx="3343141" cy="3315820"/>
              </a:xfrm>
              <a:prstGeom prst="rect">
                <a:avLst/>
              </a:prstGeom>
              <a:blipFill rotWithShape="0">
                <a:blip r:embed="rId3"/>
                <a:stretch>
                  <a:fillRect l="-1818" t="-916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352800" y="3542180"/>
                <a:ext cx="5091752" cy="331582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bn-BD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মুনাফা</m:t>
                      </m:r>
                      <m:r>
                        <a:rPr lang="bn-BD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৯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বা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bn-BD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৯</m:t>
                          </m:r>
                        </m:num>
                        <m:den>
                          <m:r>
                            <a:rPr lang="bn-BD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বা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০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bn-BD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০৯</m:t>
                      </m:r>
                    </m:oMath>
                  </m:oMathPara>
                </a14:m>
                <a:endParaRPr lang="bn-BD" sz="2000" b="0" dirty="0" smtClean="0">
                  <a:solidFill>
                    <a:schemeClr val="bg1"/>
                  </a:solidFill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pPr marL="0" lvl="1"/>
                <a:r>
                  <a:rPr lang="bn-BD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2000" dirty="0">
                    <a:solidFill>
                      <a:schemeClr val="bg1"/>
                    </a:solidFill>
                  </a:rPr>
                  <a:t>সময়, </a:t>
                </a:r>
                <a:r>
                  <a:rPr lang="en-US" sz="2000" dirty="0">
                    <a:solidFill>
                      <a:schemeClr val="bg1"/>
                    </a:solidFill>
                  </a:rPr>
                  <a:t>n </a:t>
                </a:r>
                <a:r>
                  <a:rPr lang="bn-BD" sz="2000" dirty="0">
                    <a:solidFill>
                      <a:schemeClr val="bg1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bn-BD" sz="2000" dirty="0">
                    <a:solidFill>
                      <a:schemeClr val="bg1"/>
                    </a:solidFill>
                  </a:rPr>
                  <a:t>৪ বছর</a:t>
                </a:r>
              </a:p>
              <a:p>
                <a:pPr marL="0" lvl="1"/>
                <a:r>
                  <a:rPr lang="bn-BD" sz="2000" dirty="0" smtClean="0">
                    <a:solidFill>
                      <a:schemeClr val="bg1"/>
                    </a:solidFill>
                  </a:rPr>
                  <a:t>	মুনাফা-আসল</a:t>
                </a:r>
                <a:r>
                  <a:rPr lang="bn-BD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>
                    <a:solidFill>
                      <a:schemeClr val="bg1"/>
                    </a:solidFill>
                  </a:rPr>
                  <a:t>A =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১০২০০ </a:t>
                </a:r>
                <a:r>
                  <a:rPr lang="bn-BD" sz="2000" dirty="0">
                    <a:solidFill>
                      <a:schemeClr val="bg1"/>
                    </a:solidFill>
                  </a:rPr>
                  <a:t>টাকা</a:t>
                </a:r>
              </a:p>
              <a:p>
                <a:r>
                  <a:rPr lang="bn-BD" sz="2000" dirty="0" smtClean="0">
                    <a:solidFill>
                      <a:schemeClr val="bg1"/>
                    </a:solidFill>
                  </a:rPr>
                  <a:t>আমরা </a:t>
                </a:r>
                <a:r>
                  <a:rPr lang="bn-BD" sz="2000" dirty="0">
                    <a:solidFill>
                      <a:schemeClr val="bg1"/>
                    </a:solidFill>
                  </a:rPr>
                  <a:t>জানি, </a:t>
                </a:r>
              </a:p>
              <a:p>
                <a:r>
                  <a:rPr lang="bn-BD" sz="2000" dirty="0">
                    <a:solidFill>
                      <a:schemeClr val="bg1"/>
                    </a:solidFill>
                  </a:rPr>
                  <a:t>	</a:t>
                </a:r>
                <a:r>
                  <a:rPr lang="en-US" sz="2000" dirty="0">
                    <a:solidFill>
                      <a:schemeClr val="bg1"/>
                    </a:solidFill>
                  </a:rPr>
                  <a:t>   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A </a:t>
                </a:r>
                <a:r>
                  <a:rPr lang="bn-BD" sz="2000" dirty="0">
                    <a:solidFill>
                      <a:schemeClr val="bg1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P(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১ +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+mj-lt"/>
                  </a:rPr>
                  <a:t>rn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) 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	</a:t>
                </a:r>
                <a:r>
                  <a:rPr lang="bn-BD" sz="2000" dirty="0">
                    <a:solidFill>
                      <a:schemeClr val="bg1"/>
                    </a:solidFill>
                  </a:rPr>
                  <a:t>বা, </a:t>
                </a:r>
                <a:r>
                  <a:rPr lang="en-US" sz="2000" dirty="0">
                    <a:solidFill>
                      <a:schemeClr val="bg1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bn-BD" sz="2000" dirty="0">
                    <a:solidFill>
                      <a:schemeClr val="bg1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2000" dirty="0">
                            <a:solidFill>
                              <a:schemeClr val="bg1"/>
                            </a:solidFill>
                          </a:rPr>
                          <m:t>১ </m:t>
                        </m:r>
                        <m:r>
                          <m:rPr>
                            <m:nor/>
                          </m:rPr>
                          <a:rPr lang="bn-BD" sz="2000" dirty="0">
                            <a:solidFill>
                              <a:schemeClr val="bg1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bg1"/>
                            </a:solidFill>
                            <a:latin typeface="+mj-lt"/>
                          </a:rPr>
                          <m:t>rn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	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     =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১০২০০</m:t>
                        </m:r>
                      </m:num>
                      <m:den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০৯</m:t>
                        </m:r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BD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000" dirty="0" smtClean="0">
                    <a:solidFill>
                      <a:schemeClr val="bg1"/>
                    </a:solidFill>
                  </a:rPr>
                  <a:t> </a:t>
                </a:r>
                <a:endParaRPr lang="bn-BD" sz="2000" dirty="0">
                  <a:solidFill>
                    <a:schemeClr val="bg1"/>
                  </a:solidFill>
                </a:endParaRPr>
              </a:p>
              <a:p>
                <a:r>
                  <a:rPr lang="bn-BD" sz="2000" dirty="0">
                    <a:solidFill>
                      <a:schemeClr val="bg1"/>
                    </a:solidFill>
                  </a:rPr>
                  <a:t>	      =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৭৫০০ টাকা  </a:t>
                </a:r>
                <a:endParaRPr lang="bn-BD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542180"/>
                <a:ext cx="5091752" cy="3315820"/>
              </a:xfrm>
              <a:prstGeom prst="rect">
                <a:avLst/>
              </a:prstGeom>
              <a:blipFill rotWithShape="0">
                <a:blip r:embed="rId4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5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838200"/>
            <a:ext cx="28194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81200"/>
            <a:ext cx="60960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</a:t>
            </a:r>
            <a:r>
              <a:rPr lang="bn-BD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৫০০০০ </a:t>
            </a:r>
            <a:r>
              <a:rPr lang="as-IN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একটি ব্যাংকে ১০% সরল মুনাফায় বিনিয়োগ করলে ৫ বছরে কত টাকা মুনাফা পাবেন?</a:t>
            </a:r>
            <a:endParaRPr lang="as-IN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2147</TotalTime>
  <Words>425</Words>
  <Application>Microsoft Office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Nikosh</vt:lpstr>
      <vt:lpstr>NikoshBAN</vt:lpstr>
      <vt:lpstr>Times New Roman</vt:lpstr>
      <vt:lpstr>Vrinda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719</cp:revision>
  <dcterms:created xsi:type="dcterms:W3CDTF">2020-09-29T11:07:56Z</dcterms:created>
  <dcterms:modified xsi:type="dcterms:W3CDTF">2020-11-26T12:10:41Z</dcterms:modified>
</cp:coreProperties>
</file>