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3" r:id="rId7"/>
    <p:sldId id="276" r:id="rId8"/>
    <p:sldId id="266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 varScale="1">
        <p:scale>
          <a:sx n="68" d="100"/>
          <a:sy n="68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124200"/>
            <a:ext cx="8001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239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239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bn-BD" sz="23900" dirty="0" smtClean="0">
                <a:latin typeface="NikoshBAN" pitchFamily="2" charset="0"/>
                <a:cs typeface="NikoshBAN" pitchFamily="2" charset="0"/>
              </a:rPr>
              <a:t>ম 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anking transactions rebound as people go back to normal life | Dhaka  Tribu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3676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057400" y="4267200"/>
            <a:ext cx="4648200" cy="76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দলীয় কাজঃ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5334000"/>
            <a:ext cx="8686800" cy="1219200"/>
          </a:xfrm>
          <a:prstGeom prst="roundRect">
            <a:avLst>
              <a:gd name="adj" fmla="val 43886"/>
            </a:avLst>
          </a:prstGeom>
          <a:solidFill>
            <a:srgbClr val="00206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 আমানতের গ্রাহকের উদ্দেশ্য ও ব্যাংক উদ্দেশ্যের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তালিকা তৈরি কর। 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 descr="এসআইবিএল'র “গ্রাহক সেবা ও আমানত সংগ্রহ” ক্যাম্পেইন উদ্বোধন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61949"/>
            <a:ext cx="8077200" cy="3752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5181600" y="304800"/>
            <a:ext cx="3581400" cy="2209800"/>
          </a:xfrm>
          <a:prstGeom prst="cloudCallout">
            <a:avLst>
              <a:gd name="adj1" fmla="val -26070"/>
              <a:gd name="adj2" fmla="val 7947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3581400"/>
            <a:ext cx="8534400" cy="3048000"/>
          </a:xfrm>
          <a:prstGeom prst="roundRect">
            <a:avLst/>
          </a:prstGeom>
          <a:solidFill>
            <a:srgbClr val="FFFF0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ব্যাংক আমানতের গ্রাহকের উদ্দেশ্য কয়টি</a:t>
            </a:r>
            <a:r>
              <a:rPr lang="en-US" sz="3600" b="1" dirty="0" smtClean="0">
                <a:solidFill>
                  <a:srgbClr val="FF0000"/>
                </a:solidFill>
                <a:latin typeface="NikoshBAN"/>
                <a:cs typeface="NikoshBAN"/>
              </a:rPr>
              <a:t>?</a:t>
            </a:r>
            <a:endParaRPr lang="en-US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81000"/>
            <a:ext cx="4038600" cy="2971800"/>
          </a:xfrm>
          <a:prstGeom prst="roundRect">
            <a:avLst>
              <a:gd name="adj" fmla="val 9218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762000" y="5650468"/>
            <a:ext cx="1752600" cy="613470"/>
          </a:xfrm>
          <a:prstGeom prst="bevel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5638800"/>
            <a:ext cx="1676400" cy="613470"/>
          </a:xfrm>
          <a:prstGeom prst="bevel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(খ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ছয়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5638800"/>
            <a:ext cx="1600200" cy="613470"/>
          </a:xfrm>
          <a:prstGeom prst="bevel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সাত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5650468"/>
            <a:ext cx="1981200" cy="613470"/>
          </a:xfrm>
          <a:prstGeom prst="bevel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(ঘ)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2971800" y="5562600"/>
            <a:ext cx="762000" cy="6096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.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556444"/>
            <a:ext cx="4503632" cy="2872556"/>
          </a:xfrm>
          <a:prstGeom prst="rect">
            <a:avLst/>
          </a:prstGeom>
        </p:spPr>
      </p:pic>
      <p:sp>
        <p:nvSpPr>
          <p:cNvPr id="1026" name="AutoShape 2" descr="Homework | LearnEnglish Kids | British Counc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omework | LearnEnglish Kids | British Counc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0" y="4191000"/>
            <a:ext cx="4267200" cy="8382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5257800"/>
            <a:ext cx="9144000" cy="990600"/>
          </a:xfrm>
          <a:prstGeom prst="roundRect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ব্যাংক আমানতের সামগ্রিক অর্থনৈতিক উন্নয়নের ক্ষেত্র বর্নণা কর </a:t>
            </a:r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8" name="Picture 7" descr="download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09600"/>
            <a:ext cx="41910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392537"/>
            <a:ext cx="7772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239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ব্যাংকে স্কুল শিক্ষার্থীদের আমানত ১৮০০ কোটি টাক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81000"/>
            <a:ext cx="7239000" cy="378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00400" y="1219200"/>
            <a:ext cx="2590800" cy="990600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017266868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2286000" cy="2438400"/>
          </a:xfrm>
          <a:prstGeom prst="ellipse">
            <a:avLst/>
          </a:prstGeom>
          <a:ln w="190500" cap="rnd">
            <a:solidFill>
              <a:srgbClr val="92D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Rounded Rectangle 6"/>
          <p:cNvSpPr/>
          <p:nvPr/>
        </p:nvSpPr>
        <p:spPr>
          <a:xfrm>
            <a:off x="304800" y="3657600"/>
            <a:ext cx="4114800" cy="2438400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সজীব চন্দ্র দাস </a:t>
            </a:r>
          </a:p>
          <a:p>
            <a:pPr algn="ctr"/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 (ব্যবসায় শিক্ষা)</a:t>
            </a:r>
          </a:p>
          <a:p>
            <a:pPr algn="ctr"/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চকতাতারদী আলহাজ্ব লায়ন এম. এ বাতেন উচ্চ বিদ্যালয়।</a:t>
            </a:r>
          </a:p>
          <a:p>
            <a:pPr algn="ctr"/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মনোহরদী, নরসিংদী।</a:t>
            </a:r>
          </a:p>
          <a:p>
            <a:pPr algn="ctr"/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০১৭২৬-৬৮৬৮৬৭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76800" y="3657600"/>
            <a:ext cx="4038600" cy="2362200"/>
          </a:xfrm>
          <a:prstGeom prst="round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শ্রেনীঃ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দশম </a:t>
            </a: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ফিন্যান্স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ব্যংকিং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৪৫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 ২৬/১১/২০২০খ্রিঃ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6324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sajibchandradas28@gmail.com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11" descr="2018-04-10_072936.286259E0A6ABE0A6A8E0A6AFE0A6A8E0A6B8_E0A693_E0A6ACE0A6AFE0A695__E0A6A8_7NENA2d.jpg"/>
          <p:cNvPicPr>
            <a:picLocks noChangeAspect="1"/>
          </p:cNvPicPr>
          <p:nvPr/>
        </p:nvPicPr>
        <p:blipFill>
          <a:blip r:embed="rId3" cstate="print"/>
          <a:srcRect l="18889" t="5556" r="16667" b="5556"/>
          <a:stretch>
            <a:fillRect/>
          </a:stretch>
        </p:blipFill>
        <p:spPr>
          <a:xfrm>
            <a:off x="6248400" y="533400"/>
            <a:ext cx="2362200" cy="2590800"/>
          </a:xfrm>
          <a:prstGeom prst="ellipse">
            <a:avLst/>
          </a:prstGeom>
          <a:ln w="190500" cap="rnd">
            <a:solidFill>
              <a:srgbClr val="92D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রমজানে সরকারি অফিসে ঘুষের লেনদেন ধরতে নামছে দুদক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4267200" cy="2819400"/>
          </a:xfrm>
          <a:prstGeom prst="rect">
            <a:avLst/>
          </a:prstGeom>
          <a:noFill/>
        </p:spPr>
      </p:pic>
      <p:pic>
        <p:nvPicPr>
          <p:cNvPr id="16388" name="Picture 4" descr="ব্যাংক খুলবে সকাল ১১ টায়, আর্থিক লেনদেন চলবে বিকেল ৫টা পর্যন্ত -  Kolkata24x7 | Read Latest Bengali News, Breaking News in Bangla from West  Bengal's Leading online Newspap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28600"/>
            <a:ext cx="4191000" cy="2819400"/>
          </a:xfrm>
          <a:prstGeom prst="rect">
            <a:avLst/>
          </a:prstGeom>
          <a:noFill/>
        </p:spPr>
      </p:pic>
      <p:pic>
        <p:nvPicPr>
          <p:cNvPr id="16390" name="Picture 6" descr="ব্যাংকের লেনদেন ও খোলা রাখার সময় কমল | 896865 | কালের কণ্ঠ | kalerkanth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276600"/>
            <a:ext cx="4267200" cy="3276600"/>
          </a:xfrm>
          <a:prstGeom prst="rect">
            <a:avLst/>
          </a:prstGeom>
          <a:noFill/>
        </p:spPr>
      </p:pic>
      <p:sp>
        <p:nvSpPr>
          <p:cNvPr id="16392" name="AutoShape 8" descr="আমানত সংগ্রহের চেয়ে বিতরণে সুদহার বেশ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4" name="AutoShape 10" descr="আমানত সংগ্রহের চেয়ে বিতরণে সুদহার বেশ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6" name="Picture 12" descr="ব্যাংকগুলো এত টাকা পাচ্ছে কোথায়?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276600"/>
            <a:ext cx="41910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445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ব্যাংকের আমানত </a:t>
            </a:r>
            <a:r>
              <a:rPr lang="bn-BD" sz="8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8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2438400"/>
            <a:ext cx="8991600" cy="3657600"/>
          </a:xfrm>
          <a:prstGeom prst="round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–</a:t>
            </a:r>
            <a:endParaRPr lang="bn-BD" sz="4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ব্যাংকের আমানত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ব্যাংকের 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আমানতের উদ্দেশ্য ও গুরুত্ব ব্যাখ্যা পারবে; </a:t>
            </a:r>
            <a:endParaRPr lang="bn-BD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ব্যাংকের আমানতের উদ্দেশ্য ও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 বর্ননা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514600" y="609600"/>
            <a:ext cx="3886200" cy="9144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0" y="381000"/>
            <a:ext cx="5257800" cy="12192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আমানত </a:t>
            </a:r>
            <a:endParaRPr lang="en-US" sz="7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1905000"/>
            <a:ext cx="8610600" cy="4724400"/>
          </a:xfrm>
          <a:prstGeom prst="roundRect">
            <a:avLst/>
          </a:prstGeom>
          <a:solidFill>
            <a:srgbClr val="00206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ব্যাংকিং ব্যবসায় তহবিলের মূল উৎস আমানত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ব্যাংকের আমানত বিভিন্নভাবে সংগৃহিত হয়ে থাকে। বিষেশ করে বানিজ্যিক ব্যাংক বিভিন্নপ্রকার  হিসাব খোলার মাধ্যমে আমানত সংগ্রহ করে থাকে। এ ক্ষেত্রে জনসাধারন ও প্রতিষ্ঠানের  ধরণ অনুযায়ী ব্যাংকে বিভিন্ন  হিসাব খোলে প্রুয়োজনীয় আমানত সংগ্রহ করে থাকে।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3400" y="2209800"/>
            <a:ext cx="8153400" cy="3505200"/>
          </a:xfrm>
          <a:prstGeom prst="roundRect">
            <a:avLst>
              <a:gd name="adj" fmla="val 37938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 আমানত বা হিসাবের উদ্দেশ্য ও গুরুত্ব গ্রাহক বা আমানতকারীর প্রেক্ষাপটে এক ধরণের,আবার ব্যাংকের প্রেক্ষপটে ভিন্ন ধরনের হয়। আবার ব্যষ্টিক অর্থনীতির ক্ষেত্রেও ব্যাংক আমানত কিছু ভুমিকা পালন করে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 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47800" y="762000"/>
            <a:ext cx="6248400" cy="7620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 </a:t>
            </a:r>
            <a:r>
              <a:rPr lang="bn-BD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আমানতের উদ্দেশ্য ও গুরুত্ব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/>
          <p:cNvSpPr/>
          <p:nvPr/>
        </p:nvSpPr>
        <p:spPr>
          <a:xfrm>
            <a:off x="1219200" y="304800"/>
            <a:ext cx="5943600" cy="1022806"/>
          </a:xfrm>
          <a:prstGeom prst="frame">
            <a:avLst>
              <a:gd name="adj1" fmla="val 15659"/>
            </a:avLst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ব্যাংক আমানতের উদ্দেশ্য 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Bevel 12"/>
          <p:cNvSpPr/>
          <p:nvPr/>
        </p:nvSpPr>
        <p:spPr>
          <a:xfrm>
            <a:off x="381000" y="1676400"/>
            <a:ext cx="2362200" cy="613470"/>
          </a:xfrm>
          <a:prstGeom prst="bevel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গ্রাহকের ক্ষেত্রে </a:t>
            </a:r>
            <a:endParaRPr lang="en-US" sz="2400" dirty="0"/>
          </a:p>
        </p:txBody>
      </p:sp>
      <p:sp>
        <p:nvSpPr>
          <p:cNvPr id="8" name="Bevel 7"/>
          <p:cNvSpPr/>
          <p:nvPr/>
        </p:nvSpPr>
        <p:spPr>
          <a:xfrm>
            <a:off x="6248400" y="1447800"/>
            <a:ext cx="2590800" cy="1104245"/>
          </a:xfrm>
          <a:prstGeom prst="beve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সামগ্রিক অর্থনৈতিক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উন্নয়নের ক্ষেত্রে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Bevel 8"/>
          <p:cNvSpPr/>
          <p:nvPr/>
        </p:nvSpPr>
        <p:spPr>
          <a:xfrm>
            <a:off x="3276600" y="1676400"/>
            <a:ext cx="2514600" cy="613470"/>
          </a:xfrm>
          <a:prstGeom prst="bevel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ব্যাংকের ক্ষেত্রে </a:t>
            </a: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7200" y="2819400"/>
            <a:ext cx="2590800" cy="3657600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 নিরাপত্তা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ব্যবসায়িক লেনদেন 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ঋনের সুবিধা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ঝুকিহীন বিনিয়োগ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সেবা অর্জন 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অতিরিক্ত অর্থের প্রয়োজন মেটানো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429000" y="2819400"/>
            <a:ext cx="2514600" cy="3733800"/>
          </a:xfrm>
          <a:prstGeom prst="round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তহবিলের মূল উৎস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বিনিয়োগ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বৈদেশিক বিনিময়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477000" y="2895600"/>
            <a:ext cx="2514600" cy="3581400"/>
          </a:xfrm>
          <a:prstGeom prst="round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সঞ্চয়প্রবনতা সৃষ্টি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পুজি ও মূল্ধন 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বিনিয়োগ ও উৎপাদন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আন্তর্জাতিক বানিজ্য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8" grpId="0" animBg="1"/>
      <p:bldP spid="9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90800" y="4114800"/>
            <a:ext cx="4038600" cy="7620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একক কাজঃ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81200" y="5257800"/>
            <a:ext cx="5715000" cy="8382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ব্যাংক  </a:t>
            </a:r>
            <a:r>
              <a:rPr lang="bn-BD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</a:t>
            </a:r>
            <a:r>
              <a:rPr lang="bn-BD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48" name="AutoShape 4" descr="পুরান ঢাকার কেমিক্যাল যাচ্ছে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" name="AutoShape 2" descr="আমানত সংগ্রহ ও গ্রাহকের আস্থা অর্জনই আর্থিক প্রতিষ্ঠানের বড় চ্যালেঞ্জ |  ব্যাংকিং নিউজ বাংলাদেশ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আমানত সংগ্রহ ও গ্রাহকের আস্থা অর্জনই আর্থিক প্রতিষ্ঠানের বড় চ্যালেঞ্জ |  ব্যাংকিং নিউজ বাংলাদেশ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 descr="আমানত-ঋণ প্রবৃদ্ধি: ব্যাংকখাতে বিরাজ করছে অস্বাভাবিক অবস্থা | Channel 24"/>
          <p:cNvPicPr>
            <a:picLocks noChangeAspect="1" noChangeArrowheads="1"/>
          </p:cNvPicPr>
          <p:nvPr/>
        </p:nvPicPr>
        <p:blipFill>
          <a:blip r:embed="rId2"/>
          <a:srcRect t="17778"/>
          <a:stretch>
            <a:fillRect/>
          </a:stretch>
        </p:blipFill>
        <p:spPr bwMode="auto">
          <a:xfrm>
            <a:off x="533400" y="304800"/>
            <a:ext cx="8077200" cy="3524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258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Sajib</dc:creator>
  <cp:lastModifiedBy>Sajib</cp:lastModifiedBy>
  <cp:revision>233</cp:revision>
  <dcterms:created xsi:type="dcterms:W3CDTF">2006-08-16T00:00:00Z</dcterms:created>
  <dcterms:modified xsi:type="dcterms:W3CDTF">2020-11-26T03:37:48Z</dcterms:modified>
</cp:coreProperties>
</file>