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28" y="-90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74A05-C533-454A-AE23-12851B2BB02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49C68-B9A5-42D2-BF81-39FC19D8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F8A99-5391-439B-AEE6-75D87687DE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4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3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EEC3-B511-491D-BB1F-699EED8AF0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4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9C68-B9A5-42D2-BF81-39FC19D841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05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801600" cy="8229600"/>
          </a:xfrm>
          <a:prstGeom prst="frame">
            <a:avLst>
              <a:gd name="adj1" fmla="val 213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1582400" y="381000"/>
            <a:ext cx="838200" cy="762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28600" y="7239000"/>
            <a:ext cx="838200" cy="762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753600" y="76917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শাজিদুর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52400"/>
            <a:ext cx="12496800" cy="7924800"/>
          </a:xfrm>
          <a:prstGeom prst="frame">
            <a:avLst>
              <a:gd name="adj1" fmla="val 962"/>
            </a:avLst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718858"/>
            <a:ext cx="8001000" cy="51341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1400175" y="480060"/>
            <a:ext cx="9668814" cy="997196"/>
          </a:xfrm>
          <a:prstGeom prst="rect">
            <a:avLst/>
          </a:prstGeom>
          <a:noFill/>
        </p:spPr>
        <p:txBody>
          <a:bodyPr wrap="square" lIns="80888" tIns="40444" rIns="80888" bIns="4044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457602" y="1440180"/>
            <a:ext cx="4409798" cy="4114800"/>
          </a:xfrm>
          <a:prstGeom prst="roundRect">
            <a:avLst>
              <a:gd name="adj" fmla="val 9351"/>
            </a:avLst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2160270" y="5803172"/>
            <a:ext cx="2773680" cy="588619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বন্ধু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79192" y="436915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43717" y="1440180"/>
            <a:ext cx="4423683" cy="4251960"/>
          </a:xfrm>
          <a:prstGeom prst="roundRect">
            <a:avLst>
              <a:gd name="adj" fmla="val 9400"/>
            </a:avLst>
          </a:prstGeom>
          <a:blipFill>
            <a:blip r:embed="rId4"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933450" y="6077492"/>
            <a:ext cx="10934700" cy="588619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বন্ধুদের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মেলামেশার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সূত্রপাত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12039600" cy="1073365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just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মাদকের ক্ষতিকর দিকগুলো সম্পর্কে না জেনেই, কেবল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সাময়িক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উত্তেজনা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লাভের 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প্ররোচনায়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কিশোর-কিশোরীরা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মাদকদ্রব্য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যা তাদের মরণনেশায় পরিণত 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478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28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3.05556E-6 L 0.44836 0.0019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18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28" y="274320"/>
            <a:ext cx="4114337" cy="31328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587" y="307184"/>
            <a:ext cx="4019999" cy="31218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4782409"/>
            <a:ext cx="4019999" cy="31042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08072" y="3797335"/>
            <a:ext cx="6906489" cy="625150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</a:t>
            </a:r>
            <a:r>
              <a:rPr lang="bn-IN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505200"/>
            <a:ext cx="11236960" cy="1087217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বেকারত্ব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নিঃসঙ্গতা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প্রিয়জনের মৃত্যু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প্রেমে ব্যর্থতা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ইত্যদি কারণে অনেকের মনে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হতাশা সৃষ্টি 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হতাশা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বন্ধুবান্ধবের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পরামর্শে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68868" y="4725263"/>
            <a:ext cx="4067175" cy="3161437"/>
            <a:chOff x="1981200" y="4418785"/>
            <a:chExt cx="3733800" cy="266781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4418785"/>
              <a:ext cx="3733800" cy="266781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820" y="6096000"/>
              <a:ext cx="1887794" cy="942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23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7285" y="5553133"/>
            <a:ext cx="2987040" cy="622053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অসান্তি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1440180"/>
            <a:ext cx="5156197" cy="38650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79192" y="533401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2400" y="6302515"/>
            <a:ext cx="10170160" cy="1087217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অসান্তি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ঝগড়াবিবাদ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ফলে শিশুরা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স্নেহবঞ্চিত হয়ে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0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91760" y="4876800"/>
            <a:ext cx="2382520" cy="622053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08072" y="588126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4560" y="5562601"/>
            <a:ext cx="11236960" cy="1087217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 দেশের সংস্কৃতির টানাপোড়নে পড়ে যুব সমাজের একটি অংশ বিভ্রান্ত ও লক্ষ্যভ্রষ্ট হয়ে মাদকে আকৃষ্ট হচ্ছে।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4560" y="4953000"/>
            <a:ext cx="2631440" cy="588619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টিভি চ্যানেল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0000" y="4901625"/>
            <a:ext cx="3058160" cy="588619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অপসংস্কৃতি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5840" y="609600"/>
            <a:ext cx="8249920" cy="646331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 ফলে কী ঘটছে?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20" y="1645921"/>
            <a:ext cx="3784020" cy="28834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812" y="1635378"/>
            <a:ext cx="3784020" cy="28834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0" y="1645921"/>
            <a:ext cx="3784020" cy="28834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426715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2" grpId="0"/>
      <p:bldP spid="8" grpId="0"/>
      <p:bldP spid="8" grpId="1"/>
      <p:bldP spid="9" grpId="0"/>
      <p:bldP spid="9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EDB8BB-CFD6-47CB-AA09-131B6DB22F46}"/>
              </a:ext>
            </a:extLst>
          </p:cNvPr>
          <p:cNvSpPr txBox="1"/>
          <p:nvPr/>
        </p:nvSpPr>
        <p:spPr>
          <a:xfrm>
            <a:off x="1778000" y="1524001"/>
            <a:ext cx="9601200" cy="660365"/>
          </a:xfrm>
          <a:prstGeom prst="rect">
            <a:avLst/>
          </a:prstGeom>
          <a:noFill/>
          <a:ln>
            <a:noFill/>
          </a:ln>
        </p:spPr>
        <p:txBody>
          <a:bodyPr wrap="square" lIns="100945" tIns="50472" rIns="100945" bIns="50472" rtlCol="0">
            <a:spAutoFit/>
          </a:bodyPr>
          <a:lstStyle/>
          <a:p>
            <a:pPr marL="504724" indent="-504724" algn="ctr">
              <a:buFont typeface="Wingdings" panose="05000000000000000000" pitchFamily="2" charset="2"/>
              <a:buChar char="q"/>
            </a:pP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কারণগুলো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60" y="2667001"/>
            <a:ext cx="5405120" cy="38537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1532587" y="540603"/>
            <a:ext cx="9668814" cy="830997"/>
          </a:xfrm>
          <a:prstGeom prst="rect">
            <a:avLst/>
          </a:prstGeom>
          <a:noFill/>
        </p:spPr>
        <p:txBody>
          <a:bodyPr wrap="square" lIns="80888" tIns="40444" rIns="80888" bIns="4044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জোড়ায়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70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74" y="304800"/>
            <a:ext cx="3881826" cy="27742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80" y="5181600"/>
            <a:ext cx="3911600" cy="274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5216578"/>
            <a:ext cx="3840480" cy="27082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60" y="304800"/>
            <a:ext cx="3991682" cy="28493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8" name="TextBox 17"/>
          <p:cNvSpPr txBox="1"/>
          <p:nvPr/>
        </p:nvSpPr>
        <p:spPr>
          <a:xfrm>
            <a:off x="826770" y="3806011"/>
            <a:ext cx="11308080" cy="1200329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দেশে সহজেই মাদক পাওয়া যায় সেখানে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ডাকাতি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ছিনতাই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রাহাজানির মত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বেশি ঘটে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00425" y="3810000"/>
            <a:ext cx="5685155" cy="6440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7626" tIns="43812" rIns="87626" bIns="43812">
            <a:spAutoFit/>
          </a:bodyPr>
          <a:lstStyle/>
          <a:p>
            <a:pPr algn="ctr"/>
            <a:r>
              <a:rPr lang="bn-BD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কী বুঝতে পারছো</a:t>
            </a:r>
            <a:r>
              <a:rPr lang="bn-BD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3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194149"/>
            <a:ext cx="10881360" cy="646331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lvl="0"/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মাদকের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সুদূর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প্রসারী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6129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5" grpId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32" y="457200"/>
            <a:ext cx="3883029" cy="28956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" y="5029201"/>
            <a:ext cx="4130005" cy="2819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450" y="5029200"/>
            <a:ext cx="3876351" cy="28288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" y="457200"/>
            <a:ext cx="4071209" cy="2895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08072" y="3835436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3524071"/>
            <a:ext cx="10881360" cy="1200329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lvl="0"/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গ্রহণের ফলে হৃদরোগ, ফুসফুসের ক্যান্সার, শ্বাসকষ্ট, যক্ষ্মা সহ নানা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 জটিল রোগ হয়।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2" y="1676400"/>
            <a:ext cx="4068879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782320" y="5257801"/>
            <a:ext cx="11450320" cy="1200329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মাদকের টাকার যোগান দিতে গিয়ে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একেবারে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নিঃস্ব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আত্মহত্যা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পালানো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মত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8" y="1676400"/>
            <a:ext cx="4026695" cy="2971800"/>
          </a:xfrm>
          <a:prstGeom prst="rect">
            <a:avLst/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6" name="Group 5"/>
          <p:cNvGrpSpPr/>
          <p:nvPr/>
        </p:nvGrpSpPr>
        <p:grpSpPr>
          <a:xfrm>
            <a:off x="4480562" y="1676401"/>
            <a:ext cx="3911599" cy="2971799"/>
            <a:chOff x="4951249" y="1856642"/>
            <a:chExt cx="3964151" cy="27915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249" y="1856642"/>
              <a:ext cx="3964151" cy="279155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905000"/>
              <a:ext cx="1295400" cy="1152787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086200" y="457200"/>
            <a:ext cx="679948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7626" tIns="43812" rIns="87626" bIns="43812">
            <a:spAutoFit/>
          </a:bodyPr>
          <a:lstStyle/>
          <a:p>
            <a:pPr algn="ctr"/>
            <a:r>
              <a:rPr lang="bn-IN" sz="3500" b="1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500" b="1" dirty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500" b="1" dirty="0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b="1" dirty="0"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600201"/>
            <a:ext cx="7894320" cy="41060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1351280" y="6172200"/>
            <a:ext cx="7254240" cy="646331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মাদকবিরোধী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6000" y="533401"/>
            <a:ext cx="5689600" cy="646331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" y="6858000"/>
            <a:ext cx="12730480" cy="646331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 নিয়ন্ত্রণে প্রয়োজন ব্যাপক গণসচেনতা সৃষ্টি ও সামাজিক আন্দোলন গড়ে তোলা।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06" y="1599593"/>
            <a:ext cx="5094427" cy="35820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TextBox 10"/>
          <p:cNvSpPr txBox="1"/>
          <p:nvPr/>
        </p:nvSpPr>
        <p:spPr>
          <a:xfrm>
            <a:off x="3556000" y="533401"/>
            <a:ext cx="5689600" cy="646331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69" y="1596823"/>
            <a:ext cx="5334000" cy="35847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TextBox 9"/>
          <p:cNvSpPr txBox="1"/>
          <p:nvPr/>
        </p:nvSpPr>
        <p:spPr>
          <a:xfrm>
            <a:off x="213360" y="5562600"/>
            <a:ext cx="9387840" cy="646331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গণসচেতনতা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তোলার কার্যকর হাতিয়ার হলো গণমাধ্যম।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6096000"/>
            <a:ext cx="12303760" cy="1200329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মাদকের ক্ষতিকর দিক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গণসচেতনতা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5655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4267200"/>
            <a:ext cx="5534025" cy="3427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924" tIns="50461" rIns="100924" bIns="50461">
            <a:spAutoFit/>
          </a:bodyPr>
          <a:lstStyle/>
          <a:p>
            <a:pPr algn="ctr">
              <a:defRPr/>
            </a:pPr>
            <a:r>
              <a:rPr lang="en-US" sz="35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মোঃ শাজিদুর জাহান</a:t>
            </a:r>
            <a:endParaRPr lang="en-US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5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pPr algn="ctr">
              <a:defRPr/>
            </a:pP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Mob: 017</a:t>
            </a: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816731</a:t>
            </a:r>
            <a:endParaRPr lang="en-US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2" y="4267200"/>
            <a:ext cx="5016185" cy="287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924" tIns="50461" rIns="100924" bIns="50461" rtlCol="0">
            <a:spAutoFit/>
          </a:bodyPr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BD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সামাজিক সমস্যা</a:t>
            </a:r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85" y="1371600"/>
            <a:ext cx="2090835" cy="2653978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521" y="1371601"/>
            <a:ext cx="2152849" cy="2722297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" name="Flowchart: Decision 9"/>
          <p:cNvSpPr/>
          <p:nvPr/>
        </p:nvSpPr>
        <p:spPr>
          <a:xfrm>
            <a:off x="6329680" y="1143000"/>
            <a:ext cx="106680" cy="6554542"/>
          </a:xfrm>
          <a:prstGeom prst="flowChartDecisio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26" tIns="43812" rIns="87626" bIns="4381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2403" y="280179"/>
            <a:ext cx="10829072" cy="909536"/>
          </a:xfrm>
          <a:prstGeom prst="rect">
            <a:avLst/>
          </a:prstGeom>
          <a:noFill/>
        </p:spPr>
        <p:txBody>
          <a:bodyPr wrap="square" lIns="93021" tIns="46510" rIns="93021" bIns="4651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56000" y="519529"/>
            <a:ext cx="5689600" cy="646331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783081"/>
            <a:ext cx="3800475" cy="28573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1783080"/>
            <a:ext cx="3830014" cy="28530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1148402" y="5417820"/>
            <a:ext cx="11186473" cy="1187627"/>
          </a:xfrm>
          <a:prstGeom prst="rect">
            <a:avLst/>
          </a:prstGeom>
          <a:noFill/>
        </p:spPr>
        <p:txBody>
          <a:bodyPr wrap="square" lIns="77514" tIns="38756" rIns="77514" bIns="38756" rtlCol="0">
            <a:spAutoFit/>
          </a:bodyPr>
          <a:lstStyle/>
          <a:p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আন্দোলনের অংশ হিসেবে প্রচারপত্র, পোষ্টার, লিফলেট প্রভৃতি ব্যবহার করা যেতে পারে।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26" y="1783080"/>
            <a:ext cx="3830014" cy="27949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5207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95" y="1082040"/>
            <a:ext cx="4659266" cy="3566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914400" y="4992469"/>
            <a:ext cx="10992485" cy="1198017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 প্রতিরোধে সবচেয়ে ভালো ও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কার্যকর পদক্ষেপ হচ্ছে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নৈতিক মূল্যবো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শিক্ষাকে গুরুত্ব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6019800"/>
            <a:ext cx="8890000" cy="457812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760720"/>
            <a:ext cx="11334750" cy="1198017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সন্তানদের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ছোটবেলা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নৈতিক মূল্যবো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শেখানোর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অভিভাবক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বয়োজ্যেষ্ঠ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সচেষ্ট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5" y="1082040"/>
            <a:ext cx="4625645" cy="3566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extBox 7"/>
          <p:cNvSpPr txBox="1"/>
          <p:nvPr/>
        </p:nvSpPr>
        <p:spPr>
          <a:xfrm>
            <a:off x="3556000" y="304801"/>
            <a:ext cx="5689600" cy="646331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28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1481148"/>
            <a:ext cx="3907073" cy="31324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" y="1481148"/>
            <a:ext cx="3805610" cy="3147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TextBox 4"/>
          <p:cNvSpPr txBox="1"/>
          <p:nvPr/>
        </p:nvSpPr>
        <p:spPr>
          <a:xfrm>
            <a:off x="666749" y="5120639"/>
            <a:ext cx="11791619" cy="1785454"/>
          </a:xfrm>
          <a:prstGeom prst="rect">
            <a:avLst/>
          </a:prstGeom>
          <a:noFill/>
        </p:spPr>
        <p:txBody>
          <a:bodyPr wrap="square" lIns="120175" tIns="60087" rIns="120175" bIns="60087" rtlCol="0">
            <a:spAutoFit/>
          </a:bodyPr>
          <a:lstStyle/>
          <a:p>
            <a:pPr algn="just"/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এক্ষেত্রে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 পর্যায়ে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মসজিদ,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মন্দিরসহ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ধর্মীয় প্রতিষ্ঠান এবং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ক্লাব,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সভা,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সমিতি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প্রভৃতি সামাজিক-সাংস্কৃতিক ও ক্রীড়া সংস্থাগুলো নৈতিক শিক্ষার মাধ্যমে মাদকাসক্তি প্রতিরোধে গুরুত্বপূর্ন ভূমিকা পালন কর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পারে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5" y="1447344"/>
            <a:ext cx="3990644" cy="31662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8562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1200" y="5934303"/>
            <a:ext cx="11690350" cy="1198017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 চিত্তবিনোদনের ব্যবস্থা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শিশু-কিশোরদের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সেদিকে আকর্ষণ করতে হবে যেন তারা মাদক গ্রহণ ও অন্যান্য খারাপ অভ্যাসের দিকে ঝুঁকে না পড়ে।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000" y="304801"/>
            <a:ext cx="5689600" cy="646331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1294790"/>
            <a:ext cx="6334125" cy="43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78" y="1511977"/>
            <a:ext cx="4249223" cy="35601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0" y="1493489"/>
            <a:ext cx="4622800" cy="35786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1219200" y="5867401"/>
            <a:ext cx="10627360" cy="1200329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আইনি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পদক্ষেপগুলো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6000" y="382369"/>
            <a:ext cx="5689600" cy="646331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6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0909" y="1477137"/>
            <a:ext cx="11660816" cy="662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151" tIns="52575" rIns="105151" bIns="52575" rtlCol="0">
            <a:spAutoFit/>
          </a:bodyPr>
          <a:lstStyle/>
          <a:p>
            <a:pPr marL="788632" indent="-788632">
              <a:buFont typeface="Wingdings" panose="05000000000000000000" pitchFamily="2" charset="2"/>
              <a:buChar char="v"/>
            </a:pP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IN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প্রতিরোধের উপায় বিশ্লেষণ করে লেখ।</a:t>
            </a:r>
            <a:r>
              <a:rPr lang="bn-IN" sz="35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371" y="2675660"/>
            <a:ext cx="7400925" cy="41137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2403" y="417339"/>
            <a:ext cx="10829072" cy="954261"/>
          </a:xfrm>
          <a:prstGeom prst="rect">
            <a:avLst/>
          </a:prstGeom>
          <a:noFill/>
        </p:spPr>
        <p:txBody>
          <a:bodyPr wrap="square" lIns="93021" tIns="46510" rIns="93021" bIns="4651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609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3692" y="1828801"/>
            <a:ext cx="6670633" cy="662024"/>
          </a:xfrm>
          <a:prstGeom prst="rect">
            <a:avLst/>
          </a:prstGeom>
          <a:noFill/>
        </p:spPr>
        <p:txBody>
          <a:bodyPr wrap="square" lIns="105151" tIns="52575" rIns="105151" bIns="52575" rtlCol="0">
            <a:spAutoFit/>
          </a:bodyPr>
          <a:lstStyle/>
          <a:p>
            <a:r>
              <a:rPr lang="bn-BD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0150" y="4251960"/>
            <a:ext cx="9387840" cy="1216022"/>
          </a:xfrm>
          <a:prstGeom prst="rect">
            <a:avLst/>
          </a:prstGeom>
          <a:noFill/>
        </p:spPr>
        <p:txBody>
          <a:bodyPr wrap="square" lIns="105151" tIns="52575" rIns="105151" bIns="52575" rtlCol="0">
            <a:spAutoFit/>
          </a:bodyPr>
          <a:lstStyle/>
          <a:p>
            <a:r>
              <a:rPr lang="bn-BD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টানাপোড়েনে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বিভ্রান্ত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লক্ষ্যভ্রষ্ট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আকৃষ্ট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bn-BD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3230" y="5692141"/>
            <a:ext cx="2900695" cy="60662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1" tIns="52575" rIns="105151" bIns="52575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দরিদ্র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শ্রেণি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6139" y="5702736"/>
            <a:ext cx="2797903" cy="60662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1" tIns="52575" rIns="105151" bIns="52575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নিরক্ষর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লোক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230" y="6515101"/>
            <a:ext cx="2900696" cy="60662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1" tIns="52575" rIns="105151" bIns="52575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যুব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সমাজ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3522" y="6525696"/>
            <a:ext cx="2800520" cy="60662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1" tIns="52575" rIns="105151" bIns="52575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শিক্ষিত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শ্রেণি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6900" y="2669448"/>
            <a:ext cx="2838068" cy="60662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1" tIns="52575" rIns="105151" bIns="52575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রাজনৈতিক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সমস্যা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6900" y="3578377"/>
            <a:ext cx="2879950" cy="60662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1" tIns="52575" rIns="105151" bIns="52575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অর্থনৈতিক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সমস্যা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0257" y="2659236"/>
            <a:ext cx="2838068" cy="60662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1" tIns="52575" rIns="105151" bIns="52575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সামাজিক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সমস্যা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0278" y="3584411"/>
            <a:ext cx="2843764" cy="60662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1" tIns="52575" rIns="105151" bIns="52575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মানসিক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সমস্যা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1733550" y="363474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1" tIns="52575" rIns="105151" bIns="52575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Half Frame 13"/>
          <p:cNvSpPr/>
          <p:nvPr/>
        </p:nvSpPr>
        <p:spPr>
          <a:xfrm rot="14014148">
            <a:off x="7218458" y="2602996"/>
            <a:ext cx="309173" cy="5375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1" tIns="52575" rIns="105151" bIns="52575" rtlCol="0" anchor="ctr"/>
          <a:lstStyle/>
          <a:p>
            <a:pPr algn="ctr"/>
            <a:endParaRPr lang="en-US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1733550" y="267462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1" tIns="52575" rIns="105151" bIns="52575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000875" y="365760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1" tIns="52575" rIns="105151" bIns="52575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166978" y="576072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1" tIns="52575" rIns="105151" bIns="52575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Half Frame 17"/>
          <p:cNvSpPr/>
          <p:nvPr/>
        </p:nvSpPr>
        <p:spPr>
          <a:xfrm rot="14014148">
            <a:off x="1951133" y="6437849"/>
            <a:ext cx="309173" cy="5375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1" tIns="52575" rIns="105151" bIns="52575" rtlCol="0" anchor="ctr"/>
          <a:lstStyle/>
          <a:p>
            <a:pPr algn="ctr"/>
            <a:endParaRPr lang="en-US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7135510" y="651510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1" tIns="52575" rIns="105151" bIns="52575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733550" y="576072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1" tIns="52575" rIns="105151" bIns="52575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004427" y="519145"/>
            <a:ext cx="2033562" cy="1842240"/>
            <a:chOff x="4717473" y="948667"/>
            <a:chExt cx="3023434" cy="2860964"/>
          </a:xfrm>
        </p:grpSpPr>
        <p:sp>
          <p:nvSpPr>
            <p:cNvPr id="22" name="Oval 21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22971" y="1642409"/>
              <a:ext cx="2348019" cy="167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en-US" sz="3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19386" y="457200"/>
            <a:ext cx="2033562" cy="1842240"/>
            <a:chOff x="8225056" y="941740"/>
            <a:chExt cx="3023434" cy="2860964"/>
          </a:xfrm>
        </p:grpSpPr>
        <p:sp>
          <p:nvSpPr>
            <p:cNvPr id="25" name="Oval 24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80108" y="1569093"/>
              <a:ext cx="2560133" cy="167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 </a:t>
              </a:r>
            </a:p>
            <a:p>
              <a:pPr algn="ctr"/>
              <a:r>
                <a:rPr lang="en-US" sz="3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endParaRPr lang="bn-BD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000376" y="447977"/>
            <a:ext cx="5710361" cy="954261"/>
          </a:xfrm>
          <a:prstGeom prst="rect">
            <a:avLst/>
          </a:prstGeom>
          <a:noFill/>
        </p:spPr>
        <p:txBody>
          <a:bodyPr wrap="square" lIns="93021" tIns="46510" rIns="93021" bIns="4651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91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6775" y="1219201"/>
            <a:ext cx="8963025" cy="1216022"/>
          </a:xfrm>
          <a:prstGeom prst="rect">
            <a:avLst/>
          </a:prstGeom>
          <a:noFill/>
        </p:spPr>
        <p:txBody>
          <a:bodyPr wrap="square" lIns="105151" tIns="52575" rIns="105151" bIns="52575" rtlCol="0">
            <a:spAutoFit/>
          </a:bodyPr>
          <a:lstStyle/>
          <a:p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আসিফ সাহেব প্রচুর মদ্যপান করেন। তার কোন রোগে আক্রান্ত হওয়ার ঝুঁকি রয়েছে?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785" y="3877223"/>
            <a:ext cx="9387840" cy="2157818"/>
          </a:xfrm>
          <a:prstGeom prst="rect">
            <a:avLst/>
          </a:prstGeom>
          <a:noFill/>
        </p:spPr>
        <p:txBody>
          <a:bodyPr wrap="square" lIns="105151" tIns="52575" rIns="105151" bIns="52575" rtlCol="0">
            <a:spAutoFit/>
          </a:bodyPr>
          <a:lstStyle/>
          <a:p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শিশু-কিশোরদের মনে অনেক সময় হতাশা জন্ম নেয়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57208" indent="-857208">
              <a:buFontTx/>
              <a:buAutoNum type="romanLcPeriod"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স্নেহ বঞ্চিত হলে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  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ভালো-বন্ধু না পেলে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পরিবেশ ভালো না হলে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6925" y="6045636"/>
            <a:ext cx="2900695" cy="60662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1" tIns="52575" rIns="105151" bIns="52575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1" y="6045636"/>
            <a:ext cx="2797903" cy="60662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1" tIns="52575" rIns="105151" bIns="52575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1" y="6868596"/>
            <a:ext cx="2797903" cy="60662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1" tIns="52575" rIns="105151" bIns="52575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6925" y="6868596"/>
            <a:ext cx="2900695" cy="60662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1" tIns="52575" rIns="105151" bIns="52575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2410896"/>
            <a:ext cx="2838068" cy="60662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1" tIns="52575" rIns="105151" bIns="52575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এইডস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233856"/>
            <a:ext cx="2879950" cy="60662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1" tIns="52575" rIns="105151" bIns="52575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নিউমোনিয়া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2410896"/>
            <a:ext cx="2838068" cy="60662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1" tIns="52575" rIns="105151" bIns="52575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যক্ষা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3233856"/>
            <a:ext cx="2843764" cy="60662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1" tIns="52575" rIns="105151" bIns="52575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জন্ডিস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2266950" y="322326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1" tIns="52575" rIns="105151" bIns="52575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Half Frame 13"/>
          <p:cNvSpPr/>
          <p:nvPr/>
        </p:nvSpPr>
        <p:spPr>
          <a:xfrm rot="14014148">
            <a:off x="2417858" y="2323049"/>
            <a:ext cx="309173" cy="5375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1" tIns="52575" rIns="105151" bIns="52575" rtlCol="0" anchor="ctr"/>
          <a:lstStyle/>
          <a:p>
            <a:pPr algn="ctr"/>
            <a:endParaRPr lang="en-US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629400" y="246888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1" tIns="52575" rIns="105151" bIns="52575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629400" y="322326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1" tIns="52575" rIns="105151" bIns="52575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781801" y="610362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1" tIns="52575" rIns="105151" bIns="52575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Half Frame 17"/>
          <p:cNvSpPr/>
          <p:nvPr/>
        </p:nvSpPr>
        <p:spPr>
          <a:xfrm rot="14014148">
            <a:off x="6935259" y="6780749"/>
            <a:ext cx="309173" cy="5375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1" tIns="52575" rIns="105151" bIns="52575" rtlCol="0" anchor="ctr"/>
          <a:lstStyle/>
          <a:p>
            <a:pPr algn="ctr"/>
            <a:endParaRPr lang="en-US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2266950" y="685800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1" tIns="52575" rIns="105151" bIns="52575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2266950" y="603504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1" tIns="52575" rIns="105151" bIns="52575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004427" y="519145"/>
            <a:ext cx="2033562" cy="1842240"/>
            <a:chOff x="4717473" y="948667"/>
            <a:chExt cx="3023434" cy="2860964"/>
          </a:xfrm>
        </p:grpSpPr>
        <p:sp>
          <p:nvSpPr>
            <p:cNvPr id="22" name="Oval 21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22971" y="1642409"/>
              <a:ext cx="2348019" cy="167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en-US" sz="3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19386" y="457200"/>
            <a:ext cx="2033562" cy="1842240"/>
            <a:chOff x="8225056" y="941740"/>
            <a:chExt cx="3023434" cy="2860964"/>
          </a:xfrm>
        </p:grpSpPr>
        <p:sp>
          <p:nvSpPr>
            <p:cNvPr id="25" name="Oval 24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80108" y="1569093"/>
              <a:ext cx="2560133" cy="167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 </a:t>
              </a:r>
            </a:p>
            <a:p>
              <a:pPr algn="ctr"/>
              <a:r>
                <a:rPr lang="en-US" sz="3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endParaRPr lang="bn-BD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000376" y="342900"/>
            <a:ext cx="5710361" cy="954261"/>
          </a:xfrm>
          <a:prstGeom prst="rect">
            <a:avLst/>
          </a:prstGeom>
          <a:noFill/>
        </p:spPr>
        <p:txBody>
          <a:bodyPr wrap="square" lIns="93021" tIns="46510" rIns="93021" bIns="4651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82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280" y="1295402"/>
            <a:ext cx="4409440" cy="1090813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20144" tIns="60072" rIns="120144" bIns="60072" rtlCol="0">
            <a:spAutoFit/>
          </a:bodyPr>
          <a:lstStyle/>
          <a:p>
            <a:pPr algn="ctr"/>
            <a:r>
              <a:rPr lang="bn-BD" sz="6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160" y="3138096"/>
            <a:ext cx="11841480" cy="1231426"/>
          </a:xfrm>
          <a:prstGeom prst="rect">
            <a:avLst/>
          </a:prstGeom>
          <a:noFill/>
        </p:spPr>
        <p:txBody>
          <a:bodyPr wrap="square" lIns="120144" tIns="60072" rIns="120144" bIns="60072" rtlCol="0">
            <a:spAutoFit/>
          </a:bodyPr>
          <a:lstStyle/>
          <a:p>
            <a:pPr marL="547661" indent="-547661">
              <a:buFont typeface="Wingdings" panose="05000000000000000000" pitchFamily="2" charset="2"/>
              <a:buChar char="v"/>
            </a:pP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এলাকায় মাদকাসক্তি প্রতিরোধে কি কি পদক্ষেপ গ্রহণ করা উচিত বলে তুমি মনে কর - তা খাতায় লিখে আনবে। 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269" y="457200"/>
            <a:ext cx="5248371" cy="255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0" y="4647286"/>
            <a:ext cx="4480560" cy="251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77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981201"/>
            <a:ext cx="6990658" cy="44241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2450973" y="554499"/>
            <a:ext cx="7616952" cy="954261"/>
          </a:xfrm>
          <a:prstGeom prst="rect">
            <a:avLst/>
          </a:prstGeom>
          <a:noFill/>
        </p:spPr>
        <p:txBody>
          <a:bodyPr wrap="square" lIns="93021" tIns="46510" rIns="93021" bIns="4651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7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67125" y="473364"/>
            <a:ext cx="5467350" cy="747897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ctr"/>
            <a:r>
              <a:rPr lang="bn-BD" sz="4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sz="4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4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লক্ষ কর</a:t>
            </a:r>
            <a:r>
              <a:rPr lang="en-US" sz="4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42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31" y="1920240"/>
            <a:ext cx="5238750" cy="3703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0" y="1920241"/>
            <a:ext cx="5079801" cy="37033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12695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00425" y="685800"/>
            <a:ext cx="6200775" cy="692497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3725" y="6309360"/>
            <a:ext cx="7134225" cy="692497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ctr"/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6309360"/>
            <a:ext cx="6934200" cy="692497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কিশোর-কিশোরীরা মাদক সেবন করছে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1714500"/>
            <a:ext cx="6781265" cy="39176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" name="TextBox 9"/>
          <p:cNvSpPr txBox="1"/>
          <p:nvPr/>
        </p:nvSpPr>
        <p:spPr>
          <a:xfrm>
            <a:off x="1266825" y="6309360"/>
            <a:ext cx="10201275" cy="692497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সাথে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পাঠের কোন বিষয়ের মিল রয়েছে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00575" y="1851660"/>
            <a:ext cx="333375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69" y="2306002"/>
            <a:ext cx="8555256" cy="49512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3333750" y="853840"/>
            <a:ext cx="5867400" cy="1203560"/>
          </a:xfrm>
          <a:prstGeom prst="rect">
            <a:avLst/>
          </a:prstGeom>
          <a:noFill/>
        </p:spPr>
        <p:txBody>
          <a:bodyPr wrap="square" lIns="93021" tIns="46510" rIns="93021" bIns="4651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71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endParaRPr lang="en-US" sz="7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9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06856" y="2362200"/>
            <a:ext cx="10694669" cy="289344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কারণ </a:t>
            </a:r>
            <a:r>
              <a:rPr lang="bn-IN" sz="35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বর্ণনা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কের ক্ষতিকর প্রভাব </a:t>
            </a:r>
            <a:r>
              <a:rPr lang="bn-BD" sz="35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</a:t>
            </a:r>
            <a:r>
              <a:rPr lang="bn-IN" sz="35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্যাখ্যা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উপায়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25" y="1097280"/>
            <a:ext cx="7534275" cy="997196"/>
          </a:xfrm>
          <a:prstGeom prst="rect">
            <a:avLst/>
          </a:prstGeom>
          <a:noFill/>
        </p:spPr>
        <p:txBody>
          <a:bodyPr wrap="square" lIns="80888" tIns="40444" rIns="80888" bIns="4044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0475" y="1234440"/>
            <a:ext cx="5734050" cy="3703320"/>
          </a:xfrm>
          <a:prstGeom prst="roundRect">
            <a:avLst>
              <a:gd name="adj" fmla="val 11025"/>
            </a:avLst>
          </a:prstGeom>
          <a:blipFill>
            <a:blip r:embed="rId2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33700" y="505495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6950" y="5006340"/>
            <a:ext cx="8401050" cy="581698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 বা নেশা জাতীয়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দ্রব্যের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425" y="5874503"/>
            <a:ext cx="11468100" cy="1120657"/>
          </a:xfrm>
          <a:prstGeom prst="rect">
            <a:avLst/>
          </a:prstGeom>
        </p:spPr>
        <p:txBody>
          <a:bodyPr wrap="square" lIns="120175" tIns="60087" rIns="120175" bIns="60087">
            <a:spAutoFit/>
          </a:bodyPr>
          <a:lstStyle/>
          <a:p>
            <a:pPr algn="just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সাধারণভাবে যেকোন মাদক বা নেশা জাতীয় দ্রব্য যেমন-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সিগারেট,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মদ,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গাঁজা,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ফেনসিডিল,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হেরোইন ইত্যাদির প্রতি আসক্তি ও নির্ভরশীলতাকে মাদকাসক্তি বলে।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156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696" y="5357732"/>
            <a:ext cx="10668000" cy="1559005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just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মাদকদ্রব্য নিয়ন্ত্রন আইন ১৯৮১ অনুযায়ী কোন ব্যক্তি দৈহিক ও মানসিকভাবে মাদক দ্রব্যের ওপর নির্ভরশীল বা অভ্যস্ত হয়ে পড়লে তাকে মাদকাসক্তি বলে।        </a:t>
            </a:r>
            <a:endParaRPr lang="en-US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405" y="5554980"/>
            <a:ext cx="11694795" cy="1412694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just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 স্বাস্থ্য সংস্থা (World Health Organization)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WHO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নেশাজাতীয়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পৌঁছায়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558023" y="464726"/>
            <a:ext cx="6043178" cy="701134"/>
          </a:xfrm>
          <a:prstGeom prst="rect">
            <a:avLst/>
          </a:prstGeom>
        </p:spPr>
        <p:txBody>
          <a:bodyPr wrap="square" lIns="89296" tIns="44648" rIns="89296" bIns="44648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1412952"/>
            <a:ext cx="5218267" cy="3515330"/>
          </a:xfrm>
          <a:prstGeom prst="snip2DiagRect">
            <a:avLst>
              <a:gd name="adj1" fmla="val 0"/>
              <a:gd name="adj2" fmla="val 1070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433122"/>
            <a:ext cx="5194735" cy="3511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34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28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">
            <a:extLst>
              <a:ext uri="{FF2B5EF4-FFF2-40B4-BE49-F238E27FC236}">
                <a16:creationId xmlns:a16="http://schemas.microsoft.com/office/drawing/2014/main" xmlns="" id="{70D79A6E-4FA7-4D96-8303-41ED5BFC5516}"/>
              </a:ext>
            </a:extLst>
          </p:cNvPr>
          <p:cNvSpPr txBox="1"/>
          <p:nvPr/>
        </p:nvSpPr>
        <p:spPr>
          <a:xfrm>
            <a:off x="3484880" y="1588284"/>
            <a:ext cx="7538720" cy="621517"/>
          </a:xfrm>
          <a:prstGeom prst="rect">
            <a:avLst/>
          </a:prstGeom>
          <a:noFill/>
          <a:ln>
            <a:noFill/>
          </a:ln>
        </p:spPr>
        <p:txBody>
          <a:bodyPr wrap="square" lIns="64076" tIns="32038" rIns="64076" bIns="3203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61" indent="-547661">
              <a:buFont typeface="Wingdings" panose="05000000000000000000" pitchFamily="2" charset="2"/>
              <a:buChar char="Ø"/>
            </a:pP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IN" sz="35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 কী বোঝায়</a:t>
            </a:r>
            <a:r>
              <a:rPr lang="en-US" sz="35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5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95" y="2743201"/>
            <a:ext cx="5522145" cy="3944389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angle 4"/>
          <p:cNvSpPr/>
          <p:nvPr/>
        </p:nvSpPr>
        <p:spPr>
          <a:xfrm>
            <a:off x="1199212" y="609183"/>
            <a:ext cx="9668814" cy="830997"/>
          </a:xfrm>
          <a:prstGeom prst="rect">
            <a:avLst/>
          </a:prstGeom>
          <a:noFill/>
        </p:spPr>
        <p:txBody>
          <a:bodyPr wrap="square" lIns="80888" tIns="40444" rIns="80888" bIns="4044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একক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641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856</Words>
  <Application>Microsoft Office PowerPoint</Application>
  <PresentationFormat>Custom</PresentationFormat>
  <Paragraphs>120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27</cp:revision>
  <dcterms:created xsi:type="dcterms:W3CDTF">2006-08-16T00:00:00Z</dcterms:created>
  <dcterms:modified xsi:type="dcterms:W3CDTF">2020-11-25T16:20:43Z</dcterms:modified>
</cp:coreProperties>
</file>