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4" r:id="rId2"/>
    <p:sldId id="257" r:id="rId3"/>
    <p:sldId id="258" r:id="rId4"/>
    <p:sldId id="272" r:id="rId5"/>
    <p:sldId id="259" r:id="rId6"/>
    <p:sldId id="260" r:id="rId7"/>
    <p:sldId id="285" r:id="rId8"/>
    <p:sldId id="273" r:id="rId9"/>
    <p:sldId id="286" r:id="rId10"/>
    <p:sldId id="284" r:id="rId11"/>
    <p:sldId id="268" r:id="rId12"/>
    <p:sldId id="281" r:id="rId13"/>
    <p:sldId id="276" r:id="rId14"/>
    <p:sldId id="277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6062855-736E-4302-A0D9-88B8709135A0}">
          <p14:sldIdLst>
            <p14:sldId id="264"/>
            <p14:sldId id="257"/>
            <p14:sldId id="258"/>
            <p14:sldId id="272"/>
            <p14:sldId id="259"/>
            <p14:sldId id="260"/>
            <p14:sldId id="285"/>
            <p14:sldId id="273"/>
            <p14:sldId id="286"/>
            <p14:sldId id="284"/>
            <p14:sldId id="268"/>
            <p14:sldId id="281"/>
            <p14:sldId id="276"/>
            <p14:sldId id="277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55" autoAdjust="0"/>
  </p:normalViewPr>
  <p:slideViewPr>
    <p:cSldViewPr>
      <p:cViewPr>
        <p:scale>
          <a:sx n="66" d="100"/>
          <a:sy n="66" d="100"/>
        </p:scale>
        <p:origin x="-1506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B8D41-BAA5-4636-B25B-FB8487543C03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EA46C-65BF-42BA-97DF-5F2CEC6091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88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EA46C-65BF-42BA-97DF-5F2CEC6091F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73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9521"/>
            <a:ext cx="7696200" cy="492987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43000" y="194481"/>
            <a:ext cx="7010400" cy="1447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/>
              <a:t>সবাইকে শুভেচ্ছা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752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0" y="0"/>
            <a:ext cx="4724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/>
              <a:t>সমাধান</a:t>
            </a:r>
            <a:endParaRPr lang="en-US" sz="1100" dirty="0"/>
          </a:p>
        </p:txBody>
      </p:sp>
      <p:sp>
        <p:nvSpPr>
          <p:cNvPr id="3" name="Rounded Rectangle 2"/>
          <p:cNvSpPr/>
          <p:nvPr/>
        </p:nvSpPr>
        <p:spPr>
          <a:xfrm>
            <a:off x="304800" y="2895600"/>
            <a:ext cx="8534400" cy="381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খ. </a:t>
            </a:r>
            <a:r>
              <a:rPr lang="bn-BD" sz="3200" dirty="0" smtClean="0">
                <a:solidFill>
                  <a:schemeClr val="tx1"/>
                </a:solidFill>
              </a:rPr>
              <a:t>মোট </a:t>
            </a:r>
            <a:r>
              <a:rPr lang="bn-BD" sz="3200" dirty="0" smtClean="0">
                <a:solidFill>
                  <a:schemeClr val="tx1"/>
                </a:solidFill>
              </a:rPr>
              <a:t>ক্রয়মূল্য </a:t>
            </a:r>
            <a:r>
              <a:rPr lang="bn-BD" sz="3200" dirty="0" smtClean="0">
                <a:solidFill>
                  <a:schemeClr val="tx1"/>
                </a:solidFill>
              </a:rPr>
              <a:t>=(</a:t>
            </a:r>
            <a:r>
              <a:rPr lang="en-US" sz="3200" dirty="0" smtClean="0">
                <a:solidFill>
                  <a:schemeClr val="tx1"/>
                </a:solidFill>
              </a:rPr>
              <a:t>২৫</a:t>
            </a:r>
            <a:r>
              <a:rPr lang="bn-BD" sz="3200" dirty="0" smtClean="0">
                <a:solidFill>
                  <a:schemeClr val="tx1"/>
                </a:solidFill>
              </a:rPr>
              <a:t>+</a:t>
            </a:r>
            <a:r>
              <a:rPr lang="en-US" sz="3200" dirty="0" smtClean="0">
                <a:solidFill>
                  <a:schemeClr val="tx1"/>
                </a:solidFill>
              </a:rPr>
              <a:t>৫৫</a:t>
            </a:r>
            <a:r>
              <a:rPr lang="bn-BD" sz="3200" dirty="0" smtClean="0">
                <a:solidFill>
                  <a:schemeClr val="tx1"/>
                </a:solidFill>
              </a:rPr>
              <a:t>) </a:t>
            </a:r>
            <a:r>
              <a:rPr lang="bn-BD" sz="3200" dirty="0" smtClean="0">
                <a:solidFill>
                  <a:schemeClr val="tx1"/>
                </a:solidFill>
              </a:rPr>
              <a:t>টাকা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                      </a:t>
            </a:r>
            <a:r>
              <a:rPr lang="bn-BD" sz="3200" dirty="0" smtClean="0">
                <a:solidFill>
                  <a:schemeClr val="tx1"/>
                </a:solidFill>
              </a:rPr>
              <a:t>= </a:t>
            </a:r>
            <a:r>
              <a:rPr lang="en-US" sz="3200" dirty="0" smtClean="0">
                <a:solidFill>
                  <a:schemeClr val="tx1"/>
                </a:solidFill>
              </a:rPr>
              <a:t>৮০</a:t>
            </a:r>
            <a:r>
              <a:rPr lang="bn-BD" sz="3200" dirty="0" smtClean="0">
                <a:solidFill>
                  <a:schemeClr val="tx1"/>
                </a:solidFill>
              </a:rPr>
              <a:t> </a:t>
            </a:r>
            <a:r>
              <a:rPr lang="bn-BD" sz="3200" dirty="0" smtClean="0">
                <a:solidFill>
                  <a:schemeClr val="tx1"/>
                </a:solidFill>
              </a:rPr>
              <a:t>টাকা</a:t>
            </a:r>
            <a:r>
              <a:rPr lang="en-US" sz="3200" dirty="0" smtClean="0">
                <a:solidFill>
                  <a:schemeClr val="tx1"/>
                </a:solidFill>
              </a:rPr>
              <a:t>                     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খ. </a:t>
            </a:r>
            <a:r>
              <a:rPr lang="bn-BD" sz="3200" dirty="0" smtClean="0">
                <a:solidFill>
                  <a:schemeClr val="tx1"/>
                </a:solidFill>
              </a:rPr>
              <a:t>মোট </a:t>
            </a:r>
            <a:r>
              <a:rPr lang="bn-BD" sz="3200" dirty="0" smtClean="0">
                <a:solidFill>
                  <a:schemeClr val="tx1"/>
                </a:solidFill>
              </a:rPr>
              <a:t>বিক্রয়মূল্য </a:t>
            </a:r>
            <a:r>
              <a:rPr lang="bn-BD" sz="3200" dirty="0" smtClean="0">
                <a:solidFill>
                  <a:schemeClr val="tx1"/>
                </a:solidFill>
              </a:rPr>
              <a:t>=</a:t>
            </a:r>
            <a:r>
              <a:rPr lang="en-US" sz="3200" dirty="0" smtClean="0">
                <a:solidFill>
                  <a:schemeClr val="tx1"/>
                </a:solidFill>
              </a:rPr>
              <a:t>(৩০+৬০) </a:t>
            </a:r>
            <a:r>
              <a:rPr lang="bn-BD" sz="3200" dirty="0" smtClean="0">
                <a:solidFill>
                  <a:schemeClr val="tx1"/>
                </a:solidFill>
              </a:rPr>
              <a:t>টাকা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                          =৯০ </a:t>
            </a:r>
            <a:r>
              <a:rPr lang="en-US" sz="3200" dirty="0" err="1" smtClean="0">
                <a:solidFill>
                  <a:schemeClr val="tx1"/>
                </a:solidFill>
              </a:rPr>
              <a:t>টাকা</a:t>
            </a:r>
            <a:endParaRPr lang="bn-BD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                 </a:t>
            </a:r>
            <a:r>
              <a:rPr lang="bn-BD" sz="3200" dirty="0" smtClean="0">
                <a:solidFill>
                  <a:schemeClr val="tx1"/>
                </a:solidFill>
              </a:rPr>
              <a:t>লাভ</a:t>
            </a:r>
            <a:r>
              <a:rPr lang="bn-BD" sz="3200" dirty="0" smtClean="0">
                <a:solidFill>
                  <a:schemeClr val="tx1"/>
                </a:solidFill>
              </a:rPr>
              <a:t>=(</a:t>
            </a:r>
            <a:r>
              <a:rPr lang="en-US" sz="3200" dirty="0" smtClean="0">
                <a:solidFill>
                  <a:schemeClr val="tx1"/>
                </a:solidFill>
              </a:rPr>
              <a:t>৯০</a:t>
            </a:r>
            <a:r>
              <a:rPr lang="bn-BD" sz="3200" dirty="0" smtClean="0">
                <a:solidFill>
                  <a:schemeClr val="tx1"/>
                </a:solidFill>
              </a:rPr>
              <a:t>-</a:t>
            </a:r>
            <a:r>
              <a:rPr lang="en-US" sz="3200" dirty="0" smtClean="0">
                <a:solidFill>
                  <a:schemeClr val="tx1"/>
                </a:solidFill>
              </a:rPr>
              <a:t>৮০</a:t>
            </a:r>
            <a:r>
              <a:rPr lang="bn-BD" sz="3200" dirty="0" smtClean="0">
                <a:solidFill>
                  <a:schemeClr val="tx1"/>
                </a:solidFill>
              </a:rPr>
              <a:t>) </a:t>
            </a:r>
            <a:r>
              <a:rPr lang="bn-BD" sz="3200" dirty="0" smtClean="0">
                <a:solidFill>
                  <a:schemeClr val="tx1"/>
                </a:solidFill>
              </a:rPr>
              <a:t>টাকা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                       </a:t>
            </a:r>
            <a:r>
              <a:rPr lang="bn-BD" sz="3200" dirty="0" smtClean="0">
                <a:solidFill>
                  <a:schemeClr val="tx1"/>
                </a:solidFill>
              </a:rPr>
              <a:t>= </a:t>
            </a:r>
            <a:r>
              <a:rPr lang="en-US" sz="3200" dirty="0" smtClean="0">
                <a:solidFill>
                  <a:schemeClr val="tx1"/>
                </a:solidFill>
              </a:rPr>
              <a:t>১০</a:t>
            </a:r>
            <a:r>
              <a:rPr lang="bn-BD" sz="3200" dirty="0" smtClean="0">
                <a:solidFill>
                  <a:schemeClr val="tx1"/>
                </a:solidFill>
              </a:rPr>
              <a:t> </a:t>
            </a:r>
            <a:r>
              <a:rPr lang="bn-BD" sz="3200" dirty="0" smtClean="0">
                <a:solidFill>
                  <a:schemeClr val="tx1"/>
                </a:solidFill>
              </a:rPr>
              <a:t>টাকা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bn-BD" sz="3200" dirty="0" smtClean="0">
                <a:solidFill>
                  <a:schemeClr val="tx1"/>
                </a:solidFill>
              </a:rPr>
              <a:t>                উওরঃ </a:t>
            </a:r>
            <a:r>
              <a:rPr lang="en-US" sz="3200" dirty="0" smtClean="0">
                <a:solidFill>
                  <a:schemeClr val="tx1"/>
                </a:solidFill>
              </a:rPr>
              <a:t>১০</a:t>
            </a:r>
            <a:r>
              <a:rPr lang="bn-BD" sz="3200" dirty="0" smtClean="0">
                <a:solidFill>
                  <a:schemeClr val="tx1"/>
                </a:solidFill>
              </a:rPr>
              <a:t>টাকা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685800"/>
            <a:ext cx="85344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ব্যবসায়ী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এককেজি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২৫টাকায়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৫৫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৬০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50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66800" y="228600"/>
            <a:ext cx="5638800" cy="1295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C000"/>
                </a:solidFill>
              </a:rPr>
              <a:t>দলীয়  কাজ</a:t>
            </a:r>
            <a:r>
              <a:rPr lang="bn-BD" sz="5400" dirty="0" smtClean="0"/>
              <a:t> </a:t>
            </a:r>
            <a:endParaRPr lang="en-US" sz="1200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1981200"/>
            <a:ext cx="7924800" cy="4038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এক কেজি আম ৫০ টাকায় কিনে ৮০ টাকায় বিক্রয় করলে শতকরা কত লাভ/ক্ষতি হবে?</a:t>
            </a:r>
            <a:r>
              <a:rPr lang="bn-BD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1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 noRot="1" noChangeAspect="1" noMove="1" noResize="1" noEditPoints="1" noAdjustHandles="1" noChangeArrowheads="1" noChangeShapeType="1" noTextEdit="1"/>
          </p:cNvSpPr>
          <p:nvPr>
            <p:ph type="subTitle" idx="1"/>
          </p:nvPr>
        </p:nvSpPr>
        <p:spPr>
          <a:xfrm>
            <a:off x="415636" y="76200"/>
            <a:ext cx="8312728" cy="6781800"/>
          </a:xfrm>
          <a:blipFill rotWithShape="1">
            <a:blip r:embed="rId2" cstate="print"/>
            <a:stretch>
              <a:fillRect l="-1833" t="-1259" b="-1439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152400" y="0"/>
            <a:ext cx="79248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bg2"/>
              </a:buClr>
              <a:buSzPct val="70000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609600" indent="-609600">
              <a:spcBef>
                <a:spcPct val="20000"/>
              </a:spcBef>
              <a:buClr>
                <a:schemeClr val="bg2"/>
              </a:buClr>
              <a:buSzPct val="70000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609600" indent="-609600">
              <a:spcBef>
                <a:spcPct val="20000"/>
              </a:spcBef>
              <a:buClr>
                <a:schemeClr val="bg2"/>
              </a:buClr>
              <a:buSzPct val="70000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609600" indent="-609600">
              <a:spcBef>
                <a:spcPct val="20000"/>
              </a:spcBef>
              <a:buClr>
                <a:schemeClr val="bg2"/>
              </a:buClr>
              <a:buSzPct val="70000"/>
            </a:pP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609600" indent="-609600">
              <a:spcBef>
                <a:spcPct val="20000"/>
              </a:spcBef>
              <a:buClr>
                <a:schemeClr val="bg2"/>
              </a:buClr>
              <a:buSzPct val="70000"/>
            </a:pP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98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74698" y="182539"/>
            <a:ext cx="4702302" cy="1143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মূল্যায়ন</a:t>
            </a:r>
            <a:r>
              <a:rPr lang="bn-BD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1524000"/>
            <a:ext cx="8475348" cy="52487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১। নিচের কোনটি সঠিক?</a:t>
            </a:r>
            <a:endParaRPr lang="bn-BD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bn-BD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ক) লাভ = ক্রয়মূল্য –বিক্রয়মূল্য </a:t>
            </a:r>
          </a:p>
          <a:p>
            <a:pPr algn="ctr"/>
            <a:r>
              <a:rPr lang="bn-BD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খ)লাভ = বিক্রয়মূল্য – ক্রয়মূল্য</a:t>
            </a:r>
          </a:p>
          <a:p>
            <a:pPr algn="ctr"/>
            <a:r>
              <a:rPr lang="bn-BD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গ) লাভ = ক্রয়মূল্য 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বিক্রয়মূল্য</a:t>
            </a:r>
          </a:p>
          <a:p>
            <a:pPr algn="ctr"/>
            <a:r>
              <a:rPr lang="bn-BD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ঘ) লাভ = ক্রয়মূল্য 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÷</a:t>
            </a:r>
            <a:r>
              <a:rPr lang="bn-BD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বিক্রয়মূল্য</a:t>
            </a:r>
            <a:endParaRPr lang="bn-BD" sz="2800" dirty="0" smtClean="0">
              <a:solidFill>
                <a:schemeClr val="accent6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একজন লোক ১৩০ টাকায় একটি জিনিস কিনে ১১০ টাকায় বিক্রয় করলে কত লাভ/ক্ষতি হবে?</a:t>
            </a:r>
          </a:p>
          <a:p>
            <a:pPr algn="ctr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ক) ২০ টাকা লাভ             খ) ২০ টাকা ক্ষতি </a:t>
            </a:r>
          </a:p>
          <a:p>
            <a:pPr algn="ctr"/>
            <a:r>
              <a:rPr lang="bn-BD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গ) ৩০ টাকা ক্ষতি              ঘ) ৩০ টাকা লাভ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980960" y="2678723"/>
            <a:ext cx="568569" cy="4572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514733" y="5649128"/>
            <a:ext cx="568569" cy="4572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4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build="allAtOnce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09600"/>
            <a:ext cx="8686800" cy="5334000"/>
          </a:xfrm>
        </p:spPr>
        <p:txBody>
          <a:bodyPr>
            <a:normAutofit/>
          </a:bodyPr>
          <a:lstStyle/>
          <a:p>
            <a:endParaRPr lang="bn-BD" dirty="0" smtClean="0">
              <a:solidFill>
                <a:srgbClr val="FF0000"/>
              </a:solidFill>
            </a:endParaRPr>
          </a:p>
          <a:p>
            <a:endParaRPr lang="bn-BD" dirty="0" smtClean="0"/>
          </a:p>
        </p:txBody>
      </p:sp>
      <p:sp>
        <p:nvSpPr>
          <p:cNvPr id="2" name="Rectangle 1"/>
          <p:cNvSpPr/>
          <p:nvPr/>
        </p:nvSpPr>
        <p:spPr>
          <a:xfrm>
            <a:off x="2133600" y="457200"/>
            <a:ext cx="4495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</a:rPr>
              <a:t>বাড়ির কাজ</a:t>
            </a:r>
            <a:endParaRPr lang="en-US" sz="4000" dirty="0"/>
          </a:p>
        </p:txBody>
      </p:sp>
      <p:sp>
        <p:nvSpPr>
          <p:cNvPr id="4" name="Horizontal Scroll 3"/>
          <p:cNvSpPr/>
          <p:nvPr/>
        </p:nvSpPr>
        <p:spPr>
          <a:xfrm>
            <a:off x="533400" y="1447800"/>
            <a:ext cx="7620000" cy="4343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rgbClr val="7030A0"/>
                </a:solidFill>
              </a:rPr>
              <a:t>একজন লোক ১৫ টাকা দরে ১০ কেজি এবং ২২ টাকা দরে ১৫ কেজি ধান </a:t>
            </a:r>
            <a:r>
              <a:rPr lang="bn-BD" sz="3600" dirty="0">
                <a:solidFill>
                  <a:srgbClr val="7030A0"/>
                </a:solidFill>
              </a:rPr>
              <a:t>কিনে সবগুলো ধান ২০ টাকা দরে বিক্রি করেন। এতে তার কত লাভ/ক্ষতি</a:t>
            </a:r>
            <a:r>
              <a:rPr lang="bn-BD" sz="3200" dirty="0">
                <a:solidFill>
                  <a:srgbClr val="7030A0"/>
                </a:solidFill>
              </a:rPr>
              <a:t> হবে?   </a:t>
            </a:r>
            <a:endParaRPr lang="en-US" sz="3200" dirty="0">
              <a:solidFill>
                <a:srgbClr val="7030A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2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0"/>
            <a:ext cx="2068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u="sng" dirty="0" smtClean="0">
                <a:solidFill>
                  <a:srgbClr val="FF0000"/>
                </a:solidFill>
              </a:rPr>
              <a:t>ধন্যবাদ</a:t>
            </a:r>
            <a:endParaRPr lang="en-US" sz="4800" u="sng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9" y="830998"/>
            <a:ext cx="7982231" cy="536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84223" y="194872"/>
            <a:ext cx="6819901" cy="1371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accent2">
                    <a:lumMod val="75000"/>
                  </a:schemeClr>
                </a:solidFill>
              </a:rPr>
              <a:t>শিক্ষক </a:t>
            </a:r>
            <a:r>
              <a:rPr lang="bn-BD" sz="6600" dirty="0">
                <a:solidFill>
                  <a:schemeClr val="accent2">
                    <a:lumMod val="75000"/>
                  </a:schemeClr>
                </a:solidFill>
              </a:rPr>
              <a:t>পরিচিতি</a:t>
            </a:r>
            <a:r>
              <a:rPr lang="bn-BD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1905000"/>
            <a:ext cx="8279623" cy="4114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6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36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MwYZ</a:t>
            </a:r>
            <a:r>
              <a:rPr lang="en-US" sz="36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/>
            <a:r>
              <a:rPr lang="en-US" sz="5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ciïivg</a:t>
            </a:r>
            <a:r>
              <a:rPr lang="en-US" sz="5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Kwe</a:t>
            </a:r>
            <a:r>
              <a:rPr lang="en-US" sz="5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kvgmyb</a:t>
            </a:r>
            <a:r>
              <a:rPr lang="en-US" sz="5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bvnvi</a:t>
            </a:r>
            <a:r>
              <a:rPr lang="en-US" sz="5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gvngy</a:t>
            </a:r>
            <a:r>
              <a:rPr lang="en-US" sz="5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5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cvBjU</a:t>
            </a:r>
            <a:r>
              <a:rPr lang="en-US" sz="5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evwjKv</a:t>
            </a:r>
            <a:r>
              <a:rPr lang="en-US" sz="5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D”</a:t>
            </a:r>
            <a:r>
              <a:rPr lang="en-US" sz="5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Pwe</a:t>
            </a:r>
            <a:r>
              <a:rPr lang="en-US" sz="5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`¨</a:t>
            </a:r>
            <a:r>
              <a:rPr lang="en-US" sz="5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vjq</a:t>
            </a:r>
            <a:r>
              <a:rPr lang="en-US" sz="5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sz="36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ciïivg</a:t>
            </a:r>
            <a:r>
              <a:rPr lang="en-US" sz="36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6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dbx</a:t>
            </a:r>
            <a:r>
              <a:rPr lang="en-US" sz="36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1836003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48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48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AvRv</a:t>
            </a:r>
            <a:r>
              <a:rPr lang="en-US" sz="48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48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gRyg`vi</a:t>
            </a:r>
            <a:endParaRPr lang="en-US" sz="48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9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19200" y="152400"/>
            <a:ext cx="5943600" cy="1143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/>
              <a:t>পাঠ পরিচিতি 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1524000"/>
            <a:ext cx="8001000" cy="5029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2">
                    <a:lumMod val="10000"/>
                  </a:schemeClr>
                </a:solidFill>
              </a:rPr>
              <a:t>শ্রেণিঃ  ৭ম  </a:t>
            </a:r>
          </a:p>
          <a:p>
            <a:pPr algn="ctr"/>
            <a:r>
              <a:rPr lang="bn-BD" sz="5400" dirty="0" smtClean="0">
                <a:solidFill>
                  <a:schemeClr val="bg2">
                    <a:lumMod val="10000"/>
                  </a:schemeClr>
                </a:solidFill>
              </a:rPr>
              <a:t>বিষয়ঃ গণিত</a:t>
            </a:r>
          </a:p>
          <a:p>
            <a:pPr algn="ctr"/>
            <a:r>
              <a:rPr lang="bn-BD" sz="5400" dirty="0" smtClean="0">
                <a:solidFill>
                  <a:schemeClr val="bg2">
                    <a:lumMod val="10000"/>
                  </a:schemeClr>
                </a:solidFill>
              </a:rPr>
              <a:t>অধ্যায়- </a:t>
            </a:r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</a:rPr>
              <a:t>২য়</a:t>
            </a:r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/>
            <a:r>
              <a:rPr lang="bn-BD" sz="54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</a:rPr>
              <a:t>সমানুপাত ও লাভ-ক্ষতি</a:t>
            </a:r>
            <a:r>
              <a:rPr lang="bn-BD" sz="5400" dirty="0" smtClean="0">
                <a:solidFill>
                  <a:schemeClr val="bg2">
                    <a:lumMod val="10000"/>
                  </a:schemeClr>
                </a:solidFill>
              </a:rPr>
              <a:t>) </a:t>
            </a:r>
            <a:endParaRPr lang="en-US" sz="5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bn-BD" sz="5400" dirty="0" smtClean="0">
                <a:solidFill>
                  <a:schemeClr val="bg2">
                    <a:lumMod val="10000"/>
                  </a:schemeClr>
                </a:solidFill>
              </a:rPr>
              <a:t>তা;-   </a:t>
            </a:r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05/05/2020</a:t>
            </a:r>
            <a:r>
              <a:rPr lang="bn-BD" sz="5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US" sz="5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bn-BD" sz="5400" dirty="0" smtClean="0">
                <a:solidFill>
                  <a:schemeClr val="bg2">
                    <a:lumMod val="10000"/>
                  </a:schemeClr>
                </a:solidFill>
              </a:rPr>
              <a:t>সময়ঃ  ৫০ মিনিট  </a:t>
            </a:r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4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6458" y="6003597"/>
            <a:ext cx="3658658" cy="82372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/>
              <a:t>নিত্য প্রয়োজনীয় জিনিস  বিক্রয় করছে 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254599" y="2648538"/>
            <a:ext cx="3276600" cy="66131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 </a:t>
            </a:r>
            <a:r>
              <a:rPr lang="bn-BD" sz="2800" dirty="0" smtClean="0"/>
              <a:t>সবজি বিক্রয় করছে 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5047174" y="2657249"/>
            <a:ext cx="3927256" cy="64388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পোশাক বিক্রয় করছে </a:t>
            </a:r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5047174" y="6041502"/>
            <a:ext cx="3811415" cy="64278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 ব্যবসায় চিন্তিত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28"/>
            <a:ext cx="4671363" cy="2620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-86258"/>
            <a:ext cx="4075963" cy="2800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360388"/>
            <a:ext cx="4532285" cy="26432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088" y="3241152"/>
            <a:ext cx="4185786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43000" y="457200"/>
            <a:ext cx="4114800" cy="10724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</a:rPr>
              <a:t>আজকের পাঠ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2667000"/>
            <a:ext cx="7879081" cy="2743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FFFF00"/>
                </a:solidFill>
              </a:rPr>
              <a:t>লাভ ও ক্ষতি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2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78449" y="533400"/>
            <a:ext cx="7010400" cy="1353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পাঠশেষে</a:t>
            </a:r>
            <a:r>
              <a:rPr lang="bn-BD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শিক্ষার্থীরা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" y="2530642"/>
            <a:ext cx="7924800" cy="3657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</a:rPr>
              <a:t>১। লাভ ও ক্ষতি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bn-BD" sz="3600" dirty="0" smtClean="0">
                <a:solidFill>
                  <a:schemeClr val="tx1"/>
                </a:solidFill>
              </a:rPr>
              <a:t>সম্পর্কে বলতে পারবে।                                                 ২। লাভ ও ক্ষতি নির্ণয় পারবে।</a:t>
            </a:r>
          </a:p>
          <a:p>
            <a:r>
              <a:rPr lang="bn-BD" sz="3600" dirty="0" smtClean="0">
                <a:solidFill>
                  <a:schemeClr val="tx1"/>
                </a:solidFill>
              </a:rPr>
              <a:t>৩। লাভ ও ক্ষতি শতকরায় নির্ণয় করতে পারবে।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5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-1612i3\Desktop\Picture\pppppppp\indeq2dt5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1126"/>
            <a:ext cx="4191000" cy="551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miley Face 1"/>
          <p:cNvSpPr/>
          <p:nvPr/>
        </p:nvSpPr>
        <p:spPr>
          <a:xfrm>
            <a:off x="5105400" y="990600"/>
            <a:ext cx="3810000" cy="5638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28600" y="152400"/>
            <a:ext cx="5486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নিচের চিত্রটি  লক্ষ্য কর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68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376451"/>
            <a:ext cx="4876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</a:rPr>
              <a:t>একক কাজ</a:t>
            </a:r>
            <a:r>
              <a:rPr lang="bn-BD" sz="6000" dirty="0" smtClean="0"/>
              <a:t>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04800" y="2133600"/>
            <a:ext cx="5560326" cy="990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১। লাভ কাকে বলে?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3429000"/>
            <a:ext cx="7924800" cy="3276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rgbClr val="002060"/>
                </a:solidFill>
              </a:rPr>
              <a:t>সমাধান</a:t>
            </a:r>
            <a:endParaRPr lang="bn-BD" sz="3600" dirty="0" smtClean="0">
              <a:solidFill>
                <a:srgbClr val="002060"/>
              </a:solidFill>
            </a:endParaRPr>
          </a:p>
          <a:p>
            <a:r>
              <a:rPr lang="bn-BD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কোন দ্রব্য ক্রয় মূল্যের চেয়ে  বেশি মূল্যে বিক্রয় করলে যে অতিরিক্ত মূল্য পাওয়া যায় তাকে লাভ বলে ।</a:t>
            </a:r>
            <a:endParaRPr lang="en-US" sz="4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69926" y="678976"/>
            <a:ext cx="2669274" cy="842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</a:rPr>
              <a:t>সময়ঃ ২ মিনিট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0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7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399" y="228600"/>
            <a:ext cx="5486401" cy="7620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নিচের চিত্রটি লক্ষ্য কর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54842"/>
            <a:ext cx="4577290" cy="5274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354843"/>
            <a:ext cx="4419599" cy="527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3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1672</TotalTime>
  <Words>353</Words>
  <Application>Microsoft Office PowerPoint</Application>
  <PresentationFormat>On-screen Show (4:3)</PresentationFormat>
  <Paragraphs>62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PCi</cp:lastModifiedBy>
  <cp:revision>230</cp:revision>
  <dcterms:created xsi:type="dcterms:W3CDTF">2006-08-16T00:00:00Z</dcterms:created>
  <dcterms:modified xsi:type="dcterms:W3CDTF">2020-11-26T07:11:01Z</dcterms:modified>
</cp:coreProperties>
</file>