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68" r:id="rId4"/>
    <p:sldId id="257" r:id="rId5"/>
    <p:sldId id="269" r:id="rId6"/>
    <p:sldId id="276" r:id="rId7"/>
    <p:sldId id="277" r:id="rId8"/>
    <p:sldId id="278" r:id="rId9"/>
    <p:sldId id="258" r:id="rId10"/>
    <p:sldId id="274" r:id="rId11"/>
    <p:sldId id="259" r:id="rId12"/>
    <p:sldId id="275" r:id="rId13"/>
    <p:sldId id="260" r:id="rId14"/>
    <p:sldId id="261" r:id="rId15"/>
    <p:sldId id="262" r:id="rId16"/>
    <p:sldId id="273" r:id="rId17"/>
    <p:sldId id="263" r:id="rId18"/>
    <p:sldId id="264" r:id="rId19"/>
    <p:sldId id="271" r:id="rId20"/>
    <p:sldId id="272" r:id="rId21"/>
    <p:sldId id="267" r:id="rId22"/>
    <p:sldId id="265" r:id="rId23"/>
    <p:sldId id="26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8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3B413-DFBF-4FE9-B9AE-E65A2D166AE8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D79B2-288F-4105-99AE-F80050258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5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শুরু</a:t>
            </a:r>
            <a:r>
              <a:rPr lang="en-US" dirty="0" smtClean="0"/>
              <a:t> </a:t>
            </a:r>
            <a:r>
              <a:rPr lang="en-US" dirty="0" err="1" smtClean="0"/>
              <a:t>করার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D79B2-288F-4105-99AE-F80050258A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11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৯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স্লা্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িড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থেকে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১৭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পর্যন্ত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বিশ্লেষণ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D79B2-288F-4105-99AE-F80050258A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9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মূল্যায়ন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D79B2-288F-4105-99AE-F80050258A0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0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91452" y="790243"/>
              <a:ext cx="7572820" cy="5277514"/>
              <a:chOff x="961580" y="1027825"/>
              <a:chExt cx="7572820" cy="527751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961580" y="1027825"/>
                <a:ext cx="4267200" cy="39624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Pour">
                  <a:avLst/>
                </a:prstTxWarp>
                <a:spAutoFit/>
              </a:bodyPr>
              <a:lstStyle/>
              <a:p>
                <a:r>
                  <a:rPr lang="en-US" dirty="0" err="1" smtClean="0">
                    <a:ln w="57150">
                      <a:solidFill>
                        <a:schemeClr val="tx1"/>
                      </a:solidFill>
                    </a:ln>
                    <a:noFill/>
                    <a:latin typeface="Shonar Bangla" pitchFamily="34" charset="0"/>
                    <a:cs typeface="Shonar Bangla" pitchFamily="34" charset="0"/>
                  </a:rPr>
                  <a:t>স্বাগতম</a:t>
                </a:r>
                <a:endParaRPr lang="en-US" dirty="0">
                  <a:ln w="57150">
                    <a:solidFill>
                      <a:schemeClr val="tx1"/>
                    </a:solidFill>
                  </a:ln>
                  <a:noFill/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19145" y="2619429"/>
                <a:ext cx="2440858" cy="3638339"/>
              </a:xfrm>
              <a:prstGeom prst="rect">
                <a:avLst/>
              </a:prstGeom>
            </p:spPr>
          </p:pic>
          <p:pic>
            <p:nvPicPr>
              <p:cNvPr id="11" name="Picture 3" descr="C:\Users\Ahsan\Desktop\ch+te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156" b="12738"/>
              <a:stretch/>
            </p:blipFill>
            <p:spPr bwMode="auto">
              <a:xfrm>
                <a:off x="4343400" y="3938642"/>
                <a:ext cx="4191000" cy="23666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078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401131"/>
            <a:ext cx="58674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এমন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সময়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এলো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মুসাফির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গায়ে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আজারির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চিন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,’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বাবা,আমি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ভুখা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ফাকা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আছি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নিয়ে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সাত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দিন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!’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6" name="Frame 5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0"/>
          <a:stretch/>
        </p:blipFill>
        <p:spPr>
          <a:xfrm>
            <a:off x="1447800" y="3352800"/>
            <a:ext cx="5867400" cy="2819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473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01890" y="2667000"/>
            <a:ext cx="5940219" cy="83099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তেরিয়া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হইয়া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হাঁকিল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মোল্লা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-’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ভ্যালা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দেখি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লেঠা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ভুখা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আছ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গো-ভাগাড়ে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গিয়ে!নমাজ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পাড়িস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বেটা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601889" y="3867614"/>
            <a:ext cx="5940220" cy="2308506"/>
            <a:chOff x="1447800" y="3886200"/>
            <a:chExt cx="5940220" cy="23085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673" y="3886200"/>
              <a:ext cx="1989965" cy="2308505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789" y="3886200"/>
              <a:ext cx="2403231" cy="2271334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3"/>
            <a:stretch/>
          </p:blipFill>
          <p:spPr>
            <a:xfrm>
              <a:off x="1447800" y="3886200"/>
              <a:ext cx="1535873" cy="2308506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32339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4341" y="2793563"/>
            <a:ext cx="6055317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ভুখারি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কহিল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,’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বাবা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!’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মোল্লা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হাঁকিল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-’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হলে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শালা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সোজা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পথ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দেখ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!’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গোস্ত-রুটি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নিয়া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মসজিদে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দিল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তালা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44341" y="3810001"/>
            <a:ext cx="6055318" cy="2289717"/>
            <a:chOff x="1488483" y="3810001"/>
            <a:chExt cx="6055318" cy="22897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1" y="3810001"/>
              <a:ext cx="2286000" cy="2286000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483" y="3813718"/>
              <a:ext cx="1940517" cy="2286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000" y="3810001"/>
              <a:ext cx="1828800" cy="22860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2121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20232" y="2057400"/>
            <a:ext cx="6217836" cy="156966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                         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ভুখারি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ফিরিয়া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চলে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                          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চলিতে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চলিতে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</a:t>
            </a:r>
          </a:p>
          <a:p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’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আশিটা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বছর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কেটে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গেল,আমি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ডাকিনি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তোমায়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কভু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আমার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ক্ষুধার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অন্ন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বন্ধ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করনি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প্রভু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0233" y="3876337"/>
            <a:ext cx="6217836" cy="2322949"/>
            <a:chOff x="1684271" y="3876337"/>
            <a:chExt cx="6053797" cy="232294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0" r="42708"/>
            <a:stretch/>
          </p:blipFill>
          <p:spPr>
            <a:xfrm>
              <a:off x="1684271" y="3876337"/>
              <a:ext cx="2887729" cy="2322948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3" r="27344" b="8214"/>
            <a:stretch/>
          </p:blipFill>
          <p:spPr>
            <a:xfrm>
              <a:off x="4572000" y="3876338"/>
              <a:ext cx="3166068" cy="2322948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1185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371600" y="2590800"/>
            <a:ext cx="6324600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তব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মসজিদ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মন্দিরে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প্রভু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মানুষের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দাবি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মোল্লা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পুরুত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লাগায়েছে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সকর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দুয়ারে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চাবি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!’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71600" y="3845312"/>
            <a:ext cx="6324600" cy="2362200"/>
            <a:chOff x="1371600" y="3845312"/>
            <a:chExt cx="6324600" cy="2362200"/>
          </a:xfrm>
        </p:grpSpPr>
        <p:grpSp>
          <p:nvGrpSpPr>
            <p:cNvPr id="14" name="Group 13"/>
            <p:cNvGrpSpPr/>
            <p:nvPr/>
          </p:nvGrpSpPr>
          <p:grpSpPr>
            <a:xfrm>
              <a:off x="4114799" y="3845312"/>
              <a:ext cx="3581401" cy="2362200"/>
              <a:chOff x="3657600" y="3845312"/>
              <a:chExt cx="4494763" cy="236220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2746"/>
              <a:stretch/>
            </p:blipFill>
            <p:spPr>
              <a:xfrm>
                <a:off x="3657600" y="3845312"/>
                <a:ext cx="2499527" cy="2362200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8283" y="3845312"/>
                <a:ext cx="2164080" cy="2362200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58"/>
            <a:stretch/>
          </p:blipFill>
          <p:spPr>
            <a:xfrm>
              <a:off x="1371600" y="3845312"/>
              <a:ext cx="2743198" cy="23622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7307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5" name="Group 1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17" name="Frame 1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66801" y="2743200"/>
            <a:ext cx="675229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কোথা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চেঙ্গিস,গজনি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মামুদ,কোথায়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কালাপাহাড়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?</a:t>
            </a:r>
          </a:p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ভেঙ্গে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ফেল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ঐ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ভজনালয়ের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যত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তালা-দেওয়া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দ্বার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66801" y="3810000"/>
            <a:ext cx="6752290" cy="2289717"/>
            <a:chOff x="1214905" y="2437586"/>
            <a:chExt cx="6752290" cy="2289717"/>
          </a:xfrm>
        </p:grpSpPr>
        <p:grpSp>
          <p:nvGrpSpPr>
            <p:cNvPr id="2" name="Group 1"/>
            <p:cNvGrpSpPr/>
            <p:nvPr/>
          </p:nvGrpSpPr>
          <p:grpSpPr>
            <a:xfrm>
              <a:off x="1214905" y="2437586"/>
              <a:ext cx="6752290" cy="2289717"/>
              <a:chOff x="762001" y="3657600"/>
              <a:chExt cx="6752290" cy="2289717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1" y="3657600"/>
                <a:ext cx="2036188" cy="2286000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34274" y="3657600"/>
                <a:ext cx="2373475" cy="2286000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0108" y="3661317"/>
                <a:ext cx="2684183" cy="2286000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pic>
        </p:grpSp>
        <p:sp>
          <p:nvSpPr>
            <p:cNvPr id="32" name="TextBox 31"/>
            <p:cNvSpPr txBox="1"/>
            <p:nvPr/>
          </p:nvSpPr>
          <p:spPr>
            <a:xfrm>
              <a:off x="5410200" y="4356057"/>
              <a:ext cx="1524000" cy="34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latin typeface="Shonar Bangla" pitchFamily="34" charset="0"/>
                  <a:cs typeface="Shonar Bangla" pitchFamily="34" charset="0"/>
                </a:rPr>
                <a:t>কালাপাহাড়</a:t>
              </a:r>
              <a:endParaRPr lang="en-US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681657" y="4343400"/>
              <a:ext cx="117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সুলতান</a:t>
              </a:r>
              <a:r>
                <a:rPr lang="en-US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dirty="0" err="1">
                  <a:latin typeface="Shonar Bangla" pitchFamily="34" charset="0"/>
                  <a:cs typeface="Shonar Bangla" pitchFamily="34" charset="0"/>
                </a:rPr>
                <a:t>মাহমুদ</a:t>
              </a:r>
              <a:endParaRPr lang="en-US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3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327688" y="2598003"/>
            <a:ext cx="6629399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খোদার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ঘরে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কপাট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লাগায়,কে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দেয়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সেখানে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তালা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?</a:t>
            </a:r>
          </a:p>
          <a:p>
            <a:pPr algn="ctr"/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সব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দ্বার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খোলা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রবে,চালা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হাতুড়ি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শাবল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চালা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!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22111" y="3607739"/>
            <a:ext cx="6629400" cy="2420455"/>
            <a:chOff x="1322111" y="3607739"/>
            <a:chExt cx="6629400" cy="242045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5" t="-712" r="21162" b="712"/>
            <a:stretch/>
          </p:blipFill>
          <p:spPr>
            <a:xfrm>
              <a:off x="6328124" y="3607739"/>
              <a:ext cx="1623387" cy="2420455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152" y="3607739"/>
              <a:ext cx="3163972" cy="242045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111" y="3607739"/>
              <a:ext cx="1833442" cy="2420455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2790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114" y="-5788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85735" y="2133600"/>
            <a:ext cx="5853577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                    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হায়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রে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ভজনালয়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তোমার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মিনারে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চড়িয়া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ভন্ড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গাহে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স্বার্থের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জয়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!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36" y="3200400"/>
            <a:ext cx="5853577" cy="304800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893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45706" y="2434619"/>
            <a:ext cx="65946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মিষ্টান্ন,আটা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ময়দা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চিনি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ইত্যাদি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তৈরি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ভোগবিশেষ,ফিরনি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প্রচুর,অনেক,অজস্র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সফরকারী,পথিক,আগন্তুক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ক্ষুধার্ত,অনাহারী,ক্ষুৎপীড়িত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অধিকার,স্বত্ব,ন্যায্য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পাওনার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অভিযোগ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দরজা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পাল্লা,আবরণ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দরজার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দুই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পাট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শট,কপট,ভানকারী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নিজ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প্রয়োজন,নিজের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উদ্দেশ্য.নিজের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লাভ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রুগ্ন,ব্যথিত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মৃত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গরু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ফেলার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নির্দিষ্ট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স্থান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429857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শিরনি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85800" y="2828835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অঢেল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45720" y="3198167"/>
            <a:ext cx="1168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মুসাফির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–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61136" y="3472934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ভুখা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96408" y="3842266"/>
            <a:ext cx="984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দাবি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71033" y="4208858"/>
            <a:ext cx="1016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কপাট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–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71033" y="4579261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ভন্ড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85800" y="4948593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  </a:t>
            </a:r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স্বার্থ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02433" y="5317925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আজারি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–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02433" y="5731191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গো-ভাগাড়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– 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377657" y="1596330"/>
            <a:ext cx="2377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উপর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ক্লিক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dirty="0" err="1" smtClean="0">
                <a:latin typeface="Shonar Bangla" pitchFamily="34" charset="0"/>
                <a:cs typeface="Shonar Bangla" pitchFamily="34" charset="0"/>
              </a:rPr>
              <a:t>করুণ</a:t>
            </a:r>
            <a:r>
              <a:rPr lang="en-US" sz="20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0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ight Arrow Callout 7"/>
          <p:cNvSpPr/>
          <p:nvPr/>
        </p:nvSpPr>
        <p:spPr>
          <a:xfrm>
            <a:off x="650835" y="3581400"/>
            <a:ext cx="1711365" cy="1524000"/>
          </a:xfrm>
          <a:prstGeom prst="rightArrowCallout">
            <a:avLst>
              <a:gd name="adj1" fmla="val 25000"/>
              <a:gd name="adj2" fmla="val 46951"/>
              <a:gd name="adj3" fmla="val 14756"/>
              <a:gd name="adj4" fmla="val 780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5715000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647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199"/>
              </a:avLst>
            </a:prstGeom>
            <a:blipFill>
              <a:blip r:embed="rId2"/>
              <a:tile tx="0" ty="0" sx="100000" sy="100000" flip="none" algn="tl"/>
            </a:blip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8536" y="4191000"/>
              <a:ext cx="4495800" cy="1938992"/>
            </a:xfrm>
            <a:prstGeom prst="rect">
              <a:avLst/>
            </a:prstGeom>
            <a:ln w="76200">
              <a:solidFill>
                <a:srgbClr val="92D050"/>
              </a:solidFill>
              <a:prstDash val="dash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latin typeface="Shonar Bangla" pitchFamily="34" charset="0"/>
                  <a:cs typeface="Shonar Bangla" pitchFamily="34" charset="0"/>
                </a:rPr>
                <a:t>আবু</a:t>
              </a:r>
              <a:r>
                <a:rPr lang="en-US" sz="36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3600" b="1" dirty="0" err="1" smtClean="0">
                  <a:latin typeface="Shonar Bangla" pitchFamily="34" charset="0"/>
                  <a:cs typeface="Shonar Bangla" pitchFamily="34" charset="0"/>
                </a:rPr>
                <a:t>আহসান</a:t>
              </a:r>
              <a:r>
                <a:rPr lang="en-US" sz="36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32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                    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বি.এস.এস;বি.এড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সিনিয়র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শিক্ষক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ছয়গাঁও,ভেদরগঞ্জ,শরীয়তপুর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।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56520" y="4203627"/>
              <a:ext cx="3305537" cy="1938992"/>
            </a:xfrm>
            <a:prstGeom prst="rect">
              <a:avLst/>
            </a:prstGeom>
            <a:ln w="76200">
              <a:solidFill>
                <a:srgbClr val="92D050"/>
              </a:solidFill>
              <a:prstDash val="dashDot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দশম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বংলা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800" b="1" dirty="0" smtClean="0">
                <a:latin typeface="Shonar Bangla" pitchFamily="34" charset="0"/>
                <a:cs typeface="Shonar Bangla" pitchFamily="34" charset="0"/>
              </a:endParaRPr>
            </a:p>
            <a:p>
              <a:pPr algn="ctr"/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কবিতা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pPr algn="ctr"/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সময়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৪৫মিনিট </a:t>
              </a:r>
            </a:p>
            <a:p>
              <a:pPr algn="ctr"/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তারিখ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-   /   /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খ্রি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.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1447800"/>
              <a:ext cx="1904682" cy="2133600"/>
            </a:xfrm>
            <a:prstGeom prst="rect">
              <a:avLst/>
            </a:prstGeom>
            <a:ln w="88900" cap="sq" cmpd="thickThin">
              <a:solidFill>
                <a:srgbClr val="00206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1752600" y="778696"/>
              <a:ext cx="17668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শিক্ষক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79" y="1447800"/>
              <a:ext cx="1536192" cy="2133600"/>
            </a:xfrm>
            <a:prstGeom prst="rect">
              <a:avLst/>
            </a:prstGeom>
            <a:ln>
              <a:solidFill>
                <a:srgbClr val="00206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219699" y="843987"/>
              <a:ext cx="15119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পরিচিতি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087" y="1106649"/>
              <a:ext cx="1966904" cy="289476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83" y="439600"/>
              <a:ext cx="1261768" cy="113985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482845" y="536720"/>
              <a:ext cx="1261768" cy="1139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1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ight Arrow Callout 7"/>
          <p:cNvSpPr/>
          <p:nvPr/>
        </p:nvSpPr>
        <p:spPr>
          <a:xfrm>
            <a:off x="685800" y="3460920"/>
            <a:ext cx="1981200" cy="1681139"/>
          </a:xfrm>
          <a:prstGeom prst="rightArrowCallout">
            <a:avLst>
              <a:gd name="adj1" fmla="val 42217"/>
              <a:gd name="adj2" fmla="val 46521"/>
              <a:gd name="adj3" fmla="val 21020"/>
              <a:gd name="adj4" fmla="val 7408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জোড়ায়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5654040" cy="38785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530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5770987" cy="37336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22" name="Right Arrow Callout 21"/>
          <p:cNvSpPr/>
          <p:nvPr/>
        </p:nvSpPr>
        <p:spPr>
          <a:xfrm>
            <a:off x="652999" y="3619423"/>
            <a:ext cx="1651686" cy="1371600"/>
          </a:xfrm>
          <a:prstGeom prst="rightArrowCallout">
            <a:avLst>
              <a:gd name="adj1" fmla="val 45263"/>
              <a:gd name="adj2" fmla="val 50000"/>
              <a:gd name="adj3" fmla="val 14431"/>
              <a:gd name="adj4" fmla="val 777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6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905661" y="2529999"/>
            <a:ext cx="22658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err="1"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4400" b="1" u="sng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u="sng" dirty="0" err="1"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4400" b="1" u="sng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533400"/>
            <a:ext cx="8077200" cy="5791200"/>
            <a:chOff x="533400" y="533400"/>
            <a:chExt cx="8077200" cy="57912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33400"/>
              <a:ext cx="8077200" cy="57912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914400" y="4419600"/>
              <a:ext cx="73914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১।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মোল্লা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সাহেব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হেসে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কুটি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কুটি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হয়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কেন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?</a:t>
              </a:r>
            </a:p>
            <a:p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২।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স্বার্থের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জয়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বলতে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কী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বোঝানো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হয়েছে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?</a:t>
              </a:r>
            </a:p>
            <a:p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৩। ‘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আমার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ক্ষুদার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অন্ন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তা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বলে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বন্ধ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করনি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প্রভূ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।’-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উক্তিটি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বুঝিয়ে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লিখ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 ।</a:t>
              </a:r>
            </a:p>
            <a:p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৪। ‘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মোল্লা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পুরুত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লাগায়েছে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তার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সকল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দুয়ারে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চাবি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।’ –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ব্যাখ্যা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 </a:t>
              </a:r>
              <a:r>
                <a:rPr lang="en-US" sz="2400" b="1" dirty="0" err="1">
                  <a:latin typeface="Shonar Bangla" pitchFamily="34" charset="0"/>
                  <a:cs typeface="Shonar Bangla" pitchFamily="34" charset="0"/>
                </a:rPr>
                <a:t>কর</a:t>
              </a:r>
              <a:r>
                <a:rPr lang="en-US" sz="2400" b="1" dirty="0">
                  <a:latin typeface="Shonar Bangla" pitchFamily="34" charset="0"/>
                  <a:cs typeface="Shonar Bangla" pitchFamily="34" charset="0"/>
                </a:rPr>
                <a:t> 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8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62200" y="1155531"/>
            <a:ext cx="4813160" cy="4546937"/>
          </a:xfrm>
          <a:prstGeom prst="rect">
            <a:avLst/>
          </a:prstGeom>
          <a:noFill/>
        </p:spPr>
        <p:txBody>
          <a:bodyPr wrap="square" rtlCol="0">
            <a:prstTxWarp prst="textFadeDown">
              <a:avLst>
                <a:gd name="adj" fmla="val 13668"/>
              </a:avLst>
            </a:prstTxWarp>
            <a:spAutoFit/>
          </a:bodyPr>
          <a:lstStyle/>
          <a:p>
            <a:r>
              <a:rPr lang="en-US" dirty="0" err="1" smtClean="0">
                <a:ln w="57150">
                  <a:solidFill>
                    <a:schemeClr val="tx1"/>
                  </a:solidFill>
                </a:ln>
                <a:noFill/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dirty="0">
              <a:ln w="57150">
                <a:solidFill>
                  <a:schemeClr val="tx1"/>
                </a:solidFill>
              </a:ln>
              <a:noFill/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4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3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77000" y="533400"/>
              <a:ext cx="2133600" cy="10156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নবম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-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কবিতা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5" name="Right Arrow Callout 14"/>
          <p:cNvSpPr/>
          <p:nvPr/>
        </p:nvSpPr>
        <p:spPr>
          <a:xfrm>
            <a:off x="805962" y="2590800"/>
            <a:ext cx="2057400" cy="1102667"/>
          </a:xfrm>
          <a:prstGeom prst="rightArrowCallout">
            <a:avLst>
              <a:gd name="adj1" fmla="val 25000"/>
              <a:gd name="adj2" fmla="val 25000"/>
              <a:gd name="adj3" fmla="val 15526"/>
              <a:gd name="adj4" fmla="val 8497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Callout 16"/>
          <p:cNvSpPr/>
          <p:nvPr/>
        </p:nvSpPr>
        <p:spPr>
          <a:xfrm>
            <a:off x="805962" y="1549063"/>
            <a:ext cx="2057400" cy="1041737"/>
          </a:xfrm>
          <a:prstGeom prst="rightArrowCallout">
            <a:avLst>
              <a:gd name="adj1" fmla="val 25000"/>
              <a:gd name="adj2" fmla="val 25000"/>
              <a:gd name="adj3" fmla="val 15526"/>
              <a:gd name="adj4" fmla="val 8497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Callout 17"/>
          <p:cNvSpPr/>
          <p:nvPr/>
        </p:nvSpPr>
        <p:spPr>
          <a:xfrm>
            <a:off x="805962" y="3712607"/>
            <a:ext cx="2057400" cy="1087993"/>
          </a:xfrm>
          <a:prstGeom prst="rightArrowCallout">
            <a:avLst>
              <a:gd name="adj1" fmla="val 25000"/>
              <a:gd name="adj2" fmla="val 25000"/>
              <a:gd name="adj3" fmla="val 15526"/>
              <a:gd name="adj4" fmla="val 84977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968284" y="1839098"/>
            <a:ext cx="435864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: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মন্দিরের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দরজা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সহসা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বন্ধ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কেন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5360" y="2911300"/>
            <a:ext cx="35052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: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ভুখারি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ফুকারিয়া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বলিল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3596" y="4025770"/>
            <a:ext cx="336804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: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কোথায়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গোস্ত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রুটি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ছিল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?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914400"/>
            <a:ext cx="38862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দেখ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প্রশ্নের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latin typeface="Shonar Bangla" pitchFamily="34" charset="0"/>
                <a:cs typeface="Shonar Bangla" pitchFamily="34" charset="0"/>
              </a:rPr>
              <a:t>দাও</a:t>
            </a:r>
            <a:r>
              <a:rPr lang="en-US" sz="2800" b="1" dirty="0" smtClean="0">
                <a:latin typeface="Shonar Bangla" pitchFamily="34" charset="0"/>
                <a:cs typeface="Shonar Bangla" pitchFamily="34" charset="0"/>
              </a:rPr>
              <a:t> -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8728" y="5183832"/>
            <a:ext cx="741777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: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উল্লেখিত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প্রশ্নগুলো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কবিতা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নেয়া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?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?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2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80" y="1533880"/>
            <a:ext cx="2438400" cy="2771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01422" y="1604335"/>
            <a:ext cx="2812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Shonar Bangla" pitchFamily="34" charset="0"/>
                <a:cs typeface="Shonar Bangla" pitchFamily="34" charset="0"/>
              </a:rPr>
              <a:t>মানুষ</a:t>
            </a:r>
            <a:endParaRPr lang="en-US" sz="4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243533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কাজী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নজরুল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ইসলাম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62" y="0"/>
            <a:ext cx="91440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3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533400"/>
              <a:ext cx="2133600" cy="10156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নবম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-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কবিতা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77762" y="76199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1980" y="3428999"/>
            <a:ext cx="4946220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মসজিদে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কাল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শিরনি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আছিল,অঢেল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গোস্ত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রুটি</a:t>
            </a:r>
            <a:endParaRPr lang="en-US" sz="24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-----------------------------------------------------</a:t>
            </a:r>
          </a:p>
          <a:p>
            <a:pPr algn="ctr"/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----------------------------------------------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আলোচনা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করব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48873" y="2286000"/>
            <a:ext cx="2209800" cy="7694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শিখণফল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19922" y="3424707"/>
            <a:ext cx="6477000" cy="212365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----</a:t>
            </a:r>
          </a:p>
          <a:p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প্রমিত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উচ্চারণে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পঠিতাংশ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আবৃতি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পঠিতাংশের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পংক্তির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পাঠের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মূলভাব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লিখতে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8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ight Arrow Callout 7"/>
          <p:cNvSpPr/>
          <p:nvPr/>
        </p:nvSpPr>
        <p:spPr>
          <a:xfrm>
            <a:off x="795454" y="3475345"/>
            <a:ext cx="1600200" cy="1447800"/>
          </a:xfrm>
          <a:prstGeom prst="rightArrowCallout">
            <a:avLst>
              <a:gd name="adj1" fmla="val 37324"/>
              <a:gd name="adj2" fmla="val 46566"/>
              <a:gd name="adj3" fmla="val 25000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27" y="2249508"/>
            <a:ext cx="5672631" cy="38994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492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ight Arrow Callout 7"/>
          <p:cNvSpPr/>
          <p:nvPr/>
        </p:nvSpPr>
        <p:spPr>
          <a:xfrm>
            <a:off x="685800" y="3390900"/>
            <a:ext cx="2438400" cy="1752600"/>
          </a:xfrm>
          <a:prstGeom prst="rightArrowCallout">
            <a:avLst>
              <a:gd name="adj1" fmla="val 46286"/>
              <a:gd name="adj2" fmla="val 50000"/>
              <a:gd name="adj3" fmla="val 25000"/>
              <a:gd name="adj4" fmla="val 754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শিক্ষার্থীদের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ঠ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36" y="2362200"/>
            <a:ext cx="5191124" cy="3810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7725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Right Arrow Callout 7"/>
          <p:cNvSpPr/>
          <p:nvPr/>
        </p:nvSpPr>
        <p:spPr>
          <a:xfrm>
            <a:off x="661639" y="3527967"/>
            <a:ext cx="2133600" cy="1790700"/>
          </a:xfrm>
          <a:prstGeom prst="rightArrowCallout">
            <a:avLst>
              <a:gd name="adj1" fmla="val 41191"/>
              <a:gd name="adj2" fmla="val 46173"/>
              <a:gd name="adj3" fmla="val 25000"/>
              <a:gd name="adj4" fmla="val 6680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বিশ্লেষণ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6"/>
          <a:stretch/>
        </p:blipFill>
        <p:spPr>
          <a:xfrm>
            <a:off x="2927093" y="2667000"/>
            <a:ext cx="5531108" cy="35126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933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5" name="Frame 4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291673" y="606898"/>
              <a:ext cx="3124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latin typeface="Shonar Bangla" pitchFamily="34" charset="0"/>
                  <a:cs typeface="Shonar Bangla" pitchFamily="34" charset="0"/>
                </a:rPr>
                <a:t>মানুষ</a:t>
              </a:r>
              <a:endParaRPr lang="en-US" sz="44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dirty="0" smtClean="0">
                  <a:latin typeface="Shonar Bangla" pitchFamily="34" charset="0"/>
                  <a:cs typeface="Shonar Bangla" pitchFamily="34" charset="0"/>
                </a:rPr>
                <a:t>             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নজরুল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ইসলাম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08170" y="2568266"/>
            <a:ext cx="6927659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মসজিদে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কাল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শিরনি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আছিল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,-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অঢেল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গোস্ত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রুটি</a:t>
            </a:r>
            <a:endParaRPr lang="en-US" sz="24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বাঁচিয়া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গিয়াছে,মোল্লা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সাহেব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হেসে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কুটি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কুটি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08170" y="3657600"/>
            <a:ext cx="6927660" cy="2442419"/>
            <a:chOff x="1381219" y="3810000"/>
            <a:chExt cx="6927660" cy="24424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3810001"/>
              <a:ext cx="1450879" cy="2442417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5" t="64602" r="58050"/>
            <a:stretch/>
          </p:blipFill>
          <p:spPr>
            <a:xfrm>
              <a:off x="4068663" y="3810001"/>
              <a:ext cx="1599901" cy="2442418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564" y="3810001"/>
              <a:ext cx="1189436" cy="2442418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94" r="19225"/>
            <a:stretch/>
          </p:blipFill>
          <p:spPr>
            <a:xfrm>
              <a:off x="1381219" y="3810000"/>
              <a:ext cx="2687443" cy="244241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244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950</Words>
  <Application>Microsoft Office PowerPoint</Application>
  <PresentationFormat>On-screen Show (4:3)</PresentationFormat>
  <Paragraphs>213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</dc:creator>
  <cp:lastModifiedBy>Ahsan</cp:lastModifiedBy>
  <cp:revision>27</cp:revision>
  <dcterms:created xsi:type="dcterms:W3CDTF">2006-08-16T00:00:00Z</dcterms:created>
  <dcterms:modified xsi:type="dcterms:W3CDTF">2020-11-26T06:23:21Z</dcterms:modified>
</cp:coreProperties>
</file>