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270" r:id="rId6"/>
    <p:sldId id="260" r:id="rId7"/>
    <p:sldId id="271" r:id="rId8"/>
    <p:sldId id="272" r:id="rId9"/>
    <p:sldId id="273" r:id="rId10"/>
    <p:sldId id="274" r:id="rId11"/>
    <p:sldId id="27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6" r:id="rId20"/>
    <p:sldId id="277" r:id="rId21"/>
    <p:sldId id="278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7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336A1-16CF-4601-BC63-A6BE8FF45B8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FB4E-BCF6-4FDB-9D7D-1CF2A329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কবিতার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১২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লাইন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নিয়ে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কনটেন্ট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5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৪টি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শিখণফল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প্রতি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ক্লিকে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আসবে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তালিকায়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দেখানো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স্লাইড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সো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তে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যাবে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১২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থেকে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১৭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বিশ্লেষণ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করলে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আসবে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কাজে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অনুধাবন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মূলক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দেয়া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বোর্ড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মুছে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/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পরিস্কার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দেয়া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499"/>
            <a:ext cx="9144000" cy="6858000"/>
            <a:chOff x="0" y="-1499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-1499"/>
              <a:ext cx="9144000" cy="6858000"/>
              <a:chOff x="0" y="-94096"/>
              <a:chExt cx="9144000" cy="6858000"/>
            </a:xfrm>
          </p:grpSpPr>
          <p:sp>
            <p:nvSpPr>
              <p:cNvPr id="11" name="Frame 10"/>
              <p:cNvSpPr/>
              <p:nvPr/>
            </p:nvSpPr>
            <p:spPr>
              <a:xfrm>
                <a:off x="0" y="-94096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81200" y="14692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55105" y="371862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62000" y="568954"/>
              <a:ext cx="7820140" cy="5555910"/>
              <a:chOff x="762000" y="568954"/>
              <a:chExt cx="7820140" cy="55559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62000" y="568954"/>
                <a:ext cx="4267200" cy="39624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/>
                </a:prstTxWarp>
                <a:spAutoFit/>
              </a:bodyPr>
              <a:lstStyle/>
              <a:p>
                <a:r>
                  <a:rPr lang="en-US" dirty="0" err="1" smtClean="0">
                    <a:ln w="57150">
                      <a:solidFill>
                        <a:schemeClr val="tx1"/>
                      </a:solidFill>
                    </a:ln>
                    <a:noFill/>
                    <a:latin typeface="Shonar Bangla" pitchFamily="34" charset="0"/>
                    <a:cs typeface="Shonar Bangla" pitchFamily="34" charset="0"/>
                  </a:rPr>
                  <a:t>স্বাগতম</a:t>
                </a:r>
                <a:endParaRPr lang="en-US" dirty="0">
                  <a:ln w="57150">
                    <a:solidFill>
                      <a:schemeClr val="tx1"/>
                    </a:solidFill>
                  </a:ln>
                  <a:noFill/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3942" y="2313152"/>
                <a:ext cx="2440858" cy="3811712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3962400" y="3549671"/>
                <a:ext cx="4619740" cy="2575193"/>
                <a:chOff x="3962400" y="2991904"/>
                <a:chExt cx="4619740" cy="2575193"/>
              </a:xfrm>
            </p:grpSpPr>
            <p:pic>
              <p:nvPicPr>
                <p:cNvPr id="8" name="Picture 3" descr="C:\Users\Ahsan\Desktop\ch+te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156" b="12738"/>
                <a:stretch/>
              </p:blipFill>
              <p:spPr bwMode="auto">
                <a:xfrm>
                  <a:off x="3962400" y="2991904"/>
                  <a:ext cx="4619740" cy="25751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063" b="31973"/>
                <a:stretch/>
              </p:blipFill>
              <p:spPr>
                <a:xfrm rot="670487">
                  <a:off x="4895961" y="3384698"/>
                  <a:ext cx="857250" cy="251182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20" t="24779" b="21197"/>
                <a:stretch/>
              </p:blipFill>
              <p:spPr>
                <a:xfrm rot="217145">
                  <a:off x="5616020" y="3123236"/>
                  <a:ext cx="645308" cy="3670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893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685800" y="3390900"/>
            <a:ext cx="2438400" cy="1752600"/>
          </a:xfrm>
          <a:prstGeom prst="rightArrowCallout">
            <a:avLst>
              <a:gd name="adj1" fmla="val 46286"/>
              <a:gd name="adj2" fmla="val 50000"/>
              <a:gd name="adj3" fmla="val 25000"/>
              <a:gd name="adj4" fmla="val 754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ঠ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36" y="2362200"/>
            <a:ext cx="5191124" cy="3810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9" name="Frame 8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3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97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661639" y="3527967"/>
            <a:ext cx="2133600" cy="1790700"/>
          </a:xfrm>
          <a:prstGeom prst="rightArrowCallout">
            <a:avLst>
              <a:gd name="adj1" fmla="val 41191"/>
              <a:gd name="adj2" fmla="val 46173"/>
              <a:gd name="adj3" fmla="val 25000"/>
              <a:gd name="adj4" fmla="val 668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6"/>
          <a:stretch/>
        </p:blipFill>
        <p:spPr>
          <a:xfrm>
            <a:off x="2927093" y="2667000"/>
            <a:ext cx="5531108" cy="35126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9" name="Frame 8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4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9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143000" y="2703493"/>
            <a:ext cx="67818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বাংলায়,আমি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বাংলায়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বাংলার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আলপথ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হাজার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বছর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43000" y="3763090"/>
            <a:ext cx="6781800" cy="2409110"/>
            <a:chOff x="1143000" y="3763090"/>
            <a:chExt cx="6781800" cy="2409110"/>
          </a:xfrm>
        </p:grpSpPr>
        <p:grpSp>
          <p:nvGrpSpPr>
            <p:cNvPr id="17" name="Group 16"/>
            <p:cNvGrpSpPr/>
            <p:nvPr/>
          </p:nvGrpSpPr>
          <p:grpSpPr>
            <a:xfrm>
              <a:off x="1143000" y="3763090"/>
              <a:ext cx="6781800" cy="2409110"/>
              <a:chOff x="1143000" y="3763090"/>
              <a:chExt cx="6781800" cy="240911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3763090"/>
                <a:ext cx="1578784" cy="23816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94" r="7699"/>
              <a:stretch/>
            </p:blipFill>
            <p:spPr>
              <a:xfrm>
                <a:off x="2729791" y="4157285"/>
                <a:ext cx="2696913" cy="201491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17" b="26149"/>
              <a:stretch/>
            </p:blipFill>
            <p:spPr>
              <a:xfrm>
                <a:off x="5426704" y="4157285"/>
                <a:ext cx="2498096" cy="201491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5670908" y="5701245"/>
              <a:ext cx="861156" cy="44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আলপথ</a:t>
              </a:r>
              <a:endParaRPr lang="en-US" sz="2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8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166175" y="2743200"/>
            <a:ext cx="69342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পলিমাটি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কোমলে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চলার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চিহ্ন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ফেলে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তেরোশত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নদী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শুধায়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কোথা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এলে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?’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3001" y="4038601"/>
            <a:ext cx="6934200" cy="2000309"/>
            <a:chOff x="1143001" y="4038601"/>
            <a:chExt cx="6934200" cy="2000309"/>
          </a:xfrm>
        </p:grpSpPr>
        <p:grpSp>
          <p:nvGrpSpPr>
            <p:cNvPr id="11" name="Group 10"/>
            <p:cNvGrpSpPr/>
            <p:nvPr/>
          </p:nvGrpSpPr>
          <p:grpSpPr>
            <a:xfrm>
              <a:off x="1143001" y="4038601"/>
              <a:ext cx="6934200" cy="2000309"/>
              <a:chOff x="609600" y="4038600"/>
              <a:chExt cx="7897717" cy="22148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4038600"/>
                <a:ext cx="2868517" cy="22148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89"/>
              <a:stretch/>
            </p:blipFill>
            <p:spPr>
              <a:xfrm>
                <a:off x="3370358" y="4038601"/>
                <a:ext cx="2428990" cy="22148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4038600"/>
                <a:ext cx="2895600" cy="22148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1257300" y="56388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পলিমাটির</a:t>
              </a:r>
              <a:r>
                <a:rPr lang="en-US" sz="20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স্তর</a:t>
              </a:r>
              <a:r>
                <a:rPr lang="en-US" sz="20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288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066801" y="2598003"/>
            <a:ext cx="6781799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চর্যাপদের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অক্ষরগুলো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সওদাগরের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ডিঙার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বহর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1" y="3733800"/>
            <a:ext cx="6781800" cy="2286000"/>
            <a:chOff x="1066801" y="3733800"/>
            <a:chExt cx="6781800" cy="2286000"/>
          </a:xfrm>
        </p:grpSpPr>
        <p:grpSp>
          <p:nvGrpSpPr>
            <p:cNvPr id="11" name="Group 10"/>
            <p:cNvGrpSpPr/>
            <p:nvPr/>
          </p:nvGrpSpPr>
          <p:grpSpPr>
            <a:xfrm>
              <a:off x="1066801" y="3733800"/>
              <a:ext cx="6781800" cy="2286000"/>
              <a:chOff x="688554" y="3954034"/>
              <a:chExt cx="7653693" cy="229784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554" y="3954034"/>
                <a:ext cx="3731046" cy="229784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3954035"/>
                <a:ext cx="3922647" cy="229784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pic>
        </p:grpSp>
        <p:sp>
          <p:nvSpPr>
            <p:cNvPr id="13" name="TextBox 12"/>
            <p:cNvSpPr txBox="1"/>
            <p:nvPr/>
          </p:nvSpPr>
          <p:spPr>
            <a:xfrm>
              <a:off x="4800600" y="5491102"/>
              <a:ext cx="1942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সওদাগরের</a:t>
              </a:r>
              <a:r>
                <a:rPr lang="en-US" sz="20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ডিঙ্গা</a:t>
              </a:r>
              <a:endParaRPr lang="en-US" sz="2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49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137720" y="2743200"/>
            <a:ext cx="67108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কৈবর্তের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বিদ্রোহী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গ্রাম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পালযুগ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চিত্রকলার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37720" y="4038600"/>
            <a:ext cx="6710880" cy="2057400"/>
            <a:chOff x="609600" y="4575338"/>
            <a:chExt cx="7843836" cy="16397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575338"/>
              <a:ext cx="3025482" cy="163978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636" y="4575339"/>
              <a:ext cx="2590800" cy="163978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556" y="4575338"/>
              <a:ext cx="2318043" cy="1639788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6693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202473" y="2590800"/>
            <a:ext cx="68580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পাহাড়পুরের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বৌদ্ধবিহার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জোড়বাংলার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মন্দির-বেদি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9200" y="3886200"/>
            <a:ext cx="6858000" cy="2292714"/>
            <a:chOff x="1219200" y="3886200"/>
            <a:chExt cx="6858000" cy="2292714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3886200"/>
              <a:ext cx="6858000" cy="2292714"/>
              <a:chOff x="685799" y="4191000"/>
              <a:chExt cx="7771544" cy="201625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799" y="4191000"/>
                <a:ext cx="3886201" cy="2004335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4191000"/>
                <a:ext cx="3885343" cy="2016252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</p:grpSp>
        <p:sp>
          <p:nvSpPr>
            <p:cNvPr id="13" name="TextBox 12"/>
            <p:cNvSpPr txBox="1"/>
            <p:nvPr/>
          </p:nvSpPr>
          <p:spPr>
            <a:xfrm>
              <a:off x="2350606" y="5712456"/>
              <a:ext cx="1378475" cy="38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বৌদ্ধবিহার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33387" y="5703345"/>
              <a:ext cx="772912" cy="38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70C0"/>
                  </a:solidFill>
                  <a:latin typeface="Shonar Bangla" pitchFamily="34" charset="0"/>
                  <a:cs typeface="Shonar Bangla" pitchFamily="34" charset="0"/>
                </a:rPr>
                <a:t>বেদি</a:t>
              </a:r>
              <a:endParaRPr lang="en-US" sz="20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93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142999" y="2667000"/>
            <a:ext cx="67056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বরেন্দ্রভূমে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সোনা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মসজিদ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আউল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বাউল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দেউল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2999" y="3843337"/>
            <a:ext cx="6705601" cy="2176463"/>
            <a:chOff x="609599" y="3843337"/>
            <a:chExt cx="7865088" cy="24130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211" y="3843337"/>
              <a:ext cx="2324559" cy="2413084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771" y="3843337"/>
              <a:ext cx="2364916" cy="2413084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3843337"/>
              <a:ext cx="3175611" cy="2413084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40622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3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791695" y="2393440"/>
            <a:ext cx="71733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নাম-ধাম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বংশাদির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বিবরণ,জানাশোনা,আলাপ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মাতৃগর্ভ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নির্গত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হয়েছি,ভূমিষ্ঠ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হয়েছি,সৃষ্টি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হয়েছি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বন্যা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নদীর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স্রোতে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আনীত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ঘোলা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জল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তিথিয়ে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পড়া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নরম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স্তর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নরম,কাঠিন্যশূন্য,সুকুমার,মৃদু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চিত্রাঙ্কনবিদ্যা,ছবি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আঁকার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বিদ্যা,চিত্রশিল্প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দেবালয়,পূজার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ঘর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বসার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বক্তৃতা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দেওয়ার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নির্মিত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উচু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স্থান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।</a:t>
            </a:r>
            <a:endParaRPr lang="en-US" sz="24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   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ধর্ম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সাধক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সম্প্রদায়বিশেষ,একটি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গায়ক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সম্প্রদায়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দেয়াল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মন্দির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জমির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সীমানার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পথ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422" y="5608194"/>
            <a:ext cx="11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আলপথ</a:t>
            </a:r>
            <a:endParaRPr lang="en-US" sz="2800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122" y="2376541"/>
            <a:ext cx="107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পরিচয়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65" y="2760953"/>
            <a:ext cx="1093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জন্মেছি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6126" y="3163233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পলিমাটি</a:t>
            </a:r>
            <a:r>
              <a:rPr lang="en-US" sz="28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126" y="3438460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কোমল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064" y="3807702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চিত্রকলা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654" y="4187689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মন্দির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6780" y="4633985"/>
            <a:ext cx="780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বেদি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6422" y="4931770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আউল-বাউল</a:t>
            </a:r>
            <a:r>
              <a:rPr lang="en-US" sz="28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096" y="5198174"/>
            <a:ext cx="880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দেউল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6780" y="1828800"/>
            <a:ext cx="132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1014" y="1929331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করুণ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39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tmFilter="0,0; .5, 1; 1, 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tmFilter="0,0; .5, 1; 1, 1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650835" y="3581400"/>
            <a:ext cx="1711365" cy="1524000"/>
          </a:xfrm>
          <a:prstGeom prst="rightArrowCallout">
            <a:avLst>
              <a:gd name="adj1" fmla="val 25000"/>
              <a:gd name="adj2" fmla="val 46951"/>
              <a:gd name="adj3" fmla="val 14756"/>
              <a:gd name="adj4" fmla="val 780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5715000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968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2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26583" y="439600"/>
              <a:ext cx="8157075" cy="5703019"/>
              <a:chOff x="526583" y="439600"/>
              <a:chExt cx="8157075" cy="570301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38536" y="4191000"/>
                <a:ext cx="4495800" cy="1938992"/>
              </a:xfrm>
              <a:prstGeom prst="rect">
                <a:avLst/>
              </a:prstGeom>
              <a:ln w="76200">
                <a:solidFill>
                  <a:srgbClr val="92D050"/>
                </a:solidFill>
                <a:prstDash val="dashDot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আবু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32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                             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বি.এস.এস;বি.এড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সিনিয়র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শিক্ষক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ছয়গাঁও,ভেদরগঞ্জ,শরীয়তপুর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।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56520" y="4203627"/>
                <a:ext cx="3305537" cy="1938992"/>
              </a:xfrm>
              <a:prstGeom prst="rect">
                <a:avLst/>
              </a:prstGeom>
              <a:ln w="76200">
                <a:solidFill>
                  <a:srgbClr val="92D050"/>
                </a:solidFill>
                <a:prstDash val="dashDot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বংলা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8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সময়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৪৫মিনিট </a:t>
                </a: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তারিখ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-   /   /     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খ্রি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.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600" y="1447800"/>
                <a:ext cx="1904682" cy="2133600"/>
              </a:xfrm>
              <a:prstGeom prst="rect">
                <a:avLst/>
              </a:prstGeom>
              <a:ln w="88900" cap="sq" cmpd="thickThin">
                <a:solidFill>
                  <a:srgbClr val="00206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752600" y="778696"/>
                <a:ext cx="17668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শিক্ষক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পরিচিতি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779" y="1447800"/>
                <a:ext cx="1536192" cy="213360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219699" y="843987"/>
                <a:ext cx="1511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পরিচিতি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8087" y="1106649"/>
                <a:ext cx="1966904" cy="289476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83" y="439600"/>
                <a:ext cx="1261768" cy="113985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482845" y="536720"/>
                <a:ext cx="1261768" cy="1139858"/>
              </a:xfrm>
              <a:prstGeom prst="rect">
                <a:avLst/>
              </a:prstGeom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1981200" y="107288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আলহাজ্ব</a:t>
            </a:r>
            <a:r>
              <a:rPr lang="en-US" sz="2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কাজী</a:t>
            </a:r>
            <a:r>
              <a:rPr lang="en-US" sz="2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দিদার</a:t>
            </a:r>
            <a:r>
              <a:rPr lang="en-US" sz="2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বক্স</a:t>
            </a:r>
            <a:r>
              <a:rPr lang="en-US" sz="2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ইসলামিয়া</a:t>
            </a:r>
            <a:r>
              <a:rPr lang="en-US" sz="2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দাখিল</a:t>
            </a:r>
            <a:r>
              <a:rPr lang="en-US" sz="2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মাদ্রাসা</a:t>
            </a:r>
            <a:endParaRPr lang="en-US" sz="2400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990600" y="3630930"/>
            <a:ext cx="1676400" cy="1371600"/>
          </a:xfrm>
          <a:prstGeom prst="rightArrowCallout">
            <a:avLst>
              <a:gd name="adj1" fmla="val 36707"/>
              <a:gd name="adj2" fmla="val 45488"/>
              <a:gd name="adj3" fmla="val 11098"/>
              <a:gd name="adj4" fmla="val 7910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66060"/>
            <a:ext cx="5334000" cy="31013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220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5770987" cy="37336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1" name="Right Arrow Callout 10"/>
          <p:cNvSpPr/>
          <p:nvPr/>
        </p:nvSpPr>
        <p:spPr>
          <a:xfrm>
            <a:off x="652999" y="3619423"/>
            <a:ext cx="1651686" cy="1371600"/>
          </a:xfrm>
          <a:prstGeom prst="rightArrowCallout">
            <a:avLst>
              <a:gd name="adj1" fmla="val 45263"/>
              <a:gd name="adj2" fmla="val 50000"/>
              <a:gd name="adj3" fmla="val 14431"/>
              <a:gd name="adj4" fmla="val 7773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3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575908" y="243839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3600" b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u="sng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600" b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600" b="1" u="sng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4" y="520564"/>
            <a:ext cx="8090971" cy="57556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0600" y="4114800"/>
            <a:ext cx="7239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১।‘বাংলার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আলপথ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হাজার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বছর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চলি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’–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বুঝিয়েছেন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  <a:p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২। ‘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চর্যাপদের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অক্ষরগুলো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’-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৩। ‘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কৈবর্ত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বিদ্রোহ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’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বুঝিয়েছেন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  <a:p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পালযুগের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চিত্রকলা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কীভাবে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এসেছে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  <a:p>
            <a:endParaRPr lang="en-US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295400"/>
            <a:ext cx="5105400" cy="375340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188"/>
              </a:avLst>
            </a:prstTxWarp>
            <a:spAutoFit/>
          </a:bodyPr>
          <a:lstStyle/>
          <a:p>
            <a:r>
              <a:rPr lang="en-US" sz="3200" dirty="0" err="1" smtClean="0">
                <a:ln w="57150">
                  <a:solidFill>
                    <a:schemeClr val="tx1"/>
                  </a:solidFill>
                </a:ln>
                <a:noFill/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sz="3200" dirty="0" smtClean="0">
                <a:ln w="57150">
                  <a:solidFill>
                    <a:schemeClr val="tx1"/>
                  </a:solidFill>
                </a:ln>
                <a:noFill/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n w="57150">
                <a:solidFill>
                  <a:schemeClr val="tx1"/>
                </a:solidFill>
              </a:ln>
              <a:noFill/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2200" y="76200"/>
              <a:ext cx="495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0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0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0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0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0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endParaRPr lang="en-US" sz="20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66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2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1200" y="107289"/>
              <a:ext cx="518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endParaRPr lang="en-US" sz="2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09771" y="520564"/>
              <a:ext cx="2514600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দশম</a:t>
              </a:r>
              <a:endParaRPr lang="en-US" sz="2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2"/>
          <a:stretch/>
        </p:blipFill>
        <p:spPr>
          <a:xfrm>
            <a:off x="639866" y="2512893"/>
            <a:ext cx="2255732" cy="17762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2"/>
          <a:stretch/>
        </p:blipFill>
        <p:spPr>
          <a:xfrm>
            <a:off x="6019799" y="4464161"/>
            <a:ext cx="2438399" cy="168020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509222"/>
            <a:ext cx="2927732" cy="177995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09220"/>
            <a:ext cx="2438400" cy="17762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1193"/>
          <a:stretch/>
        </p:blipFill>
        <p:spPr>
          <a:xfrm>
            <a:off x="639866" y="4495798"/>
            <a:ext cx="2255732" cy="168020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4495800"/>
            <a:ext cx="2927732" cy="168020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74595" y="1600200"/>
            <a:ext cx="4540328" cy="6635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" b="1" dirty="0" err="1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অনুমান</a:t>
            </a:r>
            <a:r>
              <a:rPr lang="en-US" sz="600" b="1" dirty="0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" b="1" dirty="0" err="1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600" b="1" dirty="0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" b="1" dirty="0" err="1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r>
              <a:rPr lang="en-US" sz="600" b="1" dirty="0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" b="1" dirty="0" err="1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করার</a:t>
            </a:r>
            <a:r>
              <a:rPr lang="en-US" sz="600" b="1" dirty="0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" b="1" dirty="0" err="1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600" b="1" dirty="0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" b="1" dirty="0" err="1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কিছুছবি</a:t>
            </a:r>
            <a:r>
              <a:rPr lang="en-US" sz="600" b="1" dirty="0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" b="1" dirty="0" err="1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</a:t>
            </a:r>
            <a:r>
              <a:rPr lang="en-US" sz="600" b="1" dirty="0" smtClean="0">
                <a:ln w="19050">
                  <a:noFill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600" b="1" dirty="0">
              <a:ln w="19050">
                <a:noFill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09771" y="520564"/>
            <a:ext cx="25146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শ্রেণি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দশম</a:t>
            </a:r>
            <a:endParaRPr lang="en-US" sz="24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বাংলা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সাহিত্য</a:t>
            </a:r>
            <a:endParaRPr lang="en-US" sz="24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পাঠের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কবিতা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5571" y="568954"/>
            <a:ext cx="159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err="1" smtClean="0"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u="heavy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heavy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endParaRPr lang="en-US" sz="2400" b="1" u="heavy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729" y="1098334"/>
            <a:ext cx="251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3" y="1135057"/>
            <a:ext cx="1930955" cy="213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4" y="3124200"/>
            <a:ext cx="8030627" cy="3200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2400" y="172089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সৈয়দ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শামসুল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হক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5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107289"/>
              <a:ext cx="518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endParaRPr lang="en-US" sz="2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2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3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838200" y="3200400"/>
            <a:ext cx="7162800" cy="24314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---</a:t>
            </a:r>
            <a:endParaRPr lang="en-US" sz="1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চরণের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3163" y="2438400"/>
            <a:ext cx="17181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শিখণফল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6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4114" y="22224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03773" y="107289"/>
              <a:ext cx="8120598" cy="3096504"/>
              <a:chOff x="503773" y="107289"/>
              <a:chExt cx="8120598" cy="309650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773" y="654270"/>
                <a:ext cx="1930955" cy="213324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95600" y="2557462"/>
                <a:ext cx="2442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কবি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পরিচিতি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36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31999"/>
              </p:ext>
            </p:extLst>
          </p:nvPr>
        </p:nvGraphicFramePr>
        <p:xfrm>
          <a:off x="498709" y="542788"/>
          <a:ext cx="8167172" cy="570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772"/>
                <a:gridCol w="6629400"/>
              </a:tblGrid>
              <a:tr h="40467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জন্ম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তারিখ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১৯৩৫ 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খ্রিষ্টাব্দ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২৭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শে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ডিসেম্বর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জন্মস্থান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কুড়িগ্রাম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শহর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।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পিতার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নাম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ডা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.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সৈয়দ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সিদ্দিক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হুসাইন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মাতার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নাম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সৈয়দা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হালিমা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খাতুন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শিক্ষাজীবন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মাধ্যমিক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মেট্রিক,ঢাকা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কলেজিয়েট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স্কুল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 ১৯৫০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. </a:t>
                      </a:r>
                    </a:p>
                    <a:p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উচ্চ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মাধ্যমিক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ইন্টারমিডিয়েট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,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জগন্নাথ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কলেজ</a:t>
                      </a:r>
                      <a:r>
                        <a:rPr lang="en-US" sz="1800" b="1" baseline="0" smtClean="0">
                          <a:latin typeface="Shonar Bangla" pitchFamily="34" charset="0"/>
                          <a:cs typeface="Shonar Bangla" pitchFamily="34" charset="0"/>
                        </a:rPr>
                        <a:t> ১৯৫২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.</a:t>
                      </a:r>
                    </a:p>
                    <a:p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উচ্চতর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শিক্ষা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ঢাকা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বিশ্ববিদ্যালয়ে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ইংরেজি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বিভাগে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ভর্তি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হন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কিন্তু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স্নাতক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পাশের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আগেই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১৯৫৬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.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পড়াশোনা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অসমাপ্ত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রেখে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সেখান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থেকে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বেরিয়ে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আসেন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কর্মজীবন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সাংবাদিকতা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লেখালেখি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প্রযোজক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–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বাংলা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বিভাগ,বিবিসি।এছাড়া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চিত্রনাট্য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রচয়িতা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গীতিকার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ছিলেন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সাহিত্যকর্ম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উল্লেখযোগ্য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গ্রন্থ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একদা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এক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রাজ্যে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,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বৈশাখে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রচিত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পঙক্তিমালা.অগ্নি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জলের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কবিতা,রাজনৈতিক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কবিতা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;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গল্প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মৃত্যুশীত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বিকেল,রক্তগোলাপ,আনন্দের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,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জলেশ্বরীর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গল্পগুলো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;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উপন্যাস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বৃষ্টি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বিদ্রোহীগণ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;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নাটক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পায়ের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আওয়াজ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পাওয়া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যায়,নূরলদীনের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সারাজীবন,ঈশা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;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শিশুতোষ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গ্রন্থ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সীমান্তের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সিংহাসন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পুরুস্কার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/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সন্মাননা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একুশে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পদক,বাংলা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একাডেমি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পুরুস্কার,আদমজী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সাহিত্য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পুরুস্কার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,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অলক্ত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স্বর্ণপদক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,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আলাওল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সাহিত্য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পুরুস্কার,জতীয়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চলচিত্র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পুরুস্কার,নাসিরউদ্দিন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স্বর্ণপদক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প্রভৃতি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জীবনাবসান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২০১৬ </a:t>
                      </a:r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dirty="0" smtClean="0">
                          <a:latin typeface="Shonar Bangla" pitchFamily="34" charset="0"/>
                          <a:cs typeface="Shonar Bangla" pitchFamily="34" charset="0"/>
                        </a:rPr>
                        <a:t>.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২৭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সেপ্টেম্বর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ঢাকায়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মৃত্যুবরণ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0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762000" y="3679245"/>
            <a:ext cx="1676400" cy="1209907"/>
          </a:xfrm>
          <a:prstGeom prst="rightArrowCallout">
            <a:avLst>
              <a:gd name="adj1" fmla="val 33452"/>
              <a:gd name="adj2" fmla="val 44512"/>
              <a:gd name="adj3" fmla="val 25000"/>
              <a:gd name="adj4" fmla="val 7454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নিরব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18096" r="5127" b="5058"/>
          <a:stretch/>
        </p:blipFill>
        <p:spPr>
          <a:xfrm>
            <a:off x="2895599" y="2438400"/>
            <a:ext cx="5612781" cy="36915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491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3733800" y="1981200"/>
            <a:ext cx="1775726" cy="191479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884274">
            <a:off x="6027799" y="4669331"/>
            <a:ext cx="2470720" cy="1375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একদা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রাজ্যে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বৈশাখে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রচিত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পঙক্তিমালা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মৃত্যুশীত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বিকেল,রক্তগোলাপ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20021395">
            <a:off x="579381" y="4391793"/>
            <a:ext cx="2590800" cy="151297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সাংবাদিকতা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লেখালেখি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প্রযোজক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বাংলা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বিভাগ,বিবিসি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rot="547590">
            <a:off x="6801364" y="3333637"/>
            <a:ext cx="1731982" cy="990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সৈয়দা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হালিমা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খাতুন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4" name="Oval 13"/>
          <p:cNvSpPr/>
          <p:nvPr/>
        </p:nvSpPr>
        <p:spPr>
          <a:xfrm rot="21167820">
            <a:off x="694434" y="3114737"/>
            <a:ext cx="1447124" cy="10659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ডা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সৈয়দ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সিদ্দিক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হুসাইন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sp>
        <p:nvSpPr>
          <p:cNvPr id="15" name="Oval 14"/>
          <p:cNvSpPr/>
          <p:nvPr/>
        </p:nvSpPr>
        <p:spPr>
          <a:xfrm rot="823356">
            <a:off x="749822" y="1784906"/>
            <a:ext cx="1783902" cy="107177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১৯৩৫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খ্রি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২৭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ডিসেম্বর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6" name="Oval 15"/>
          <p:cNvSpPr/>
          <p:nvPr/>
        </p:nvSpPr>
        <p:spPr>
          <a:xfrm rot="20872411">
            <a:off x="6766845" y="1898985"/>
            <a:ext cx="1590413" cy="107177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কুড়িগ্রাম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শহর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sp>
        <p:nvSpPr>
          <p:cNvPr id="17" name="Oval 16"/>
          <p:cNvSpPr/>
          <p:nvPr/>
        </p:nvSpPr>
        <p:spPr>
          <a:xfrm>
            <a:off x="3714058" y="5029429"/>
            <a:ext cx="1866830" cy="121920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২০১৬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খ্রি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. ২৭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শে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সেপ্টেম্বর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/>
          </a:p>
        </p:txBody>
      </p:sp>
      <p:sp>
        <p:nvSpPr>
          <p:cNvPr id="18" name="Left Arrow 17"/>
          <p:cNvSpPr/>
          <p:nvPr/>
        </p:nvSpPr>
        <p:spPr>
          <a:xfrm rot="508649">
            <a:off x="2663184" y="2347575"/>
            <a:ext cx="1027854" cy="70540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20643698">
            <a:off x="2312869" y="3080814"/>
            <a:ext cx="1451472" cy="835325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পিতার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19340334">
            <a:off x="2928143" y="3670725"/>
            <a:ext cx="1234607" cy="876327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কর্মজীবন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1044539">
            <a:off x="5559095" y="2347576"/>
            <a:ext cx="1101351" cy="70540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জন্মস্থান</a:t>
            </a:r>
            <a:endParaRPr lang="en-US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048265">
            <a:off x="5486400" y="3145775"/>
            <a:ext cx="1254344" cy="7054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মাতার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endParaRPr lang="en-US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2540825">
            <a:off x="4973040" y="3759417"/>
            <a:ext cx="1255179" cy="84765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সাহিত্যকর্ম</a:t>
            </a:r>
            <a:endParaRPr lang="en-US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35731" y="3972763"/>
            <a:ext cx="1148738" cy="93692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মৃত্যু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795454" y="3475345"/>
            <a:ext cx="1600200" cy="1447800"/>
          </a:xfrm>
          <a:prstGeom prst="rightArrowCallout">
            <a:avLst>
              <a:gd name="adj1" fmla="val 37324"/>
              <a:gd name="adj2" fmla="val 46566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49508"/>
            <a:ext cx="5672631" cy="38994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368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1173</Words>
  <Application>Microsoft Office PowerPoint</Application>
  <PresentationFormat>On-screen Show (4:3)</PresentationFormat>
  <Paragraphs>264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</dc:creator>
  <cp:lastModifiedBy>Ahsan</cp:lastModifiedBy>
  <cp:revision>27</cp:revision>
  <dcterms:created xsi:type="dcterms:W3CDTF">2006-08-16T00:00:00Z</dcterms:created>
  <dcterms:modified xsi:type="dcterms:W3CDTF">2020-11-26T05:56:29Z</dcterms:modified>
</cp:coreProperties>
</file>