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56" r:id="rId3"/>
    <p:sldId id="258" r:id="rId4"/>
    <p:sldId id="271" r:id="rId5"/>
    <p:sldId id="270" r:id="rId6"/>
    <p:sldId id="276" r:id="rId7"/>
    <p:sldId id="277" r:id="rId8"/>
    <p:sldId id="278" r:id="rId9"/>
    <p:sldId id="259" r:id="rId10"/>
    <p:sldId id="260" r:id="rId11"/>
    <p:sldId id="261" r:id="rId12"/>
    <p:sldId id="262" r:id="rId13"/>
    <p:sldId id="263" r:id="rId14"/>
    <p:sldId id="274" r:id="rId15"/>
    <p:sldId id="264" r:id="rId16"/>
    <p:sldId id="272" r:id="rId17"/>
    <p:sldId id="273" r:id="rId18"/>
    <p:sldId id="265" r:id="rId19"/>
    <p:sldId id="275" r:id="rId20"/>
    <p:sldId id="266" r:id="rId21"/>
    <p:sldId id="279" r:id="rId22"/>
    <p:sldId id="269" r:id="rId23"/>
    <p:sldId id="280" r:id="rId24"/>
    <p:sldId id="267" r:id="rId25"/>
    <p:sldId id="26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87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24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F49666-A607-4F43-9F8A-6014322D0534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698BA2-4F5F-4A4A-A96D-86C40CBB8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336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ছবি</a:t>
            </a:r>
            <a:r>
              <a:rPr lang="en-US" dirty="0" smtClean="0"/>
              <a:t> </a:t>
            </a:r>
            <a:r>
              <a:rPr lang="en-US" dirty="0" err="1" smtClean="0"/>
              <a:t>দেখিয়ে</a:t>
            </a:r>
            <a:r>
              <a:rPr lang="en-US" dirty="0" smtClean="0"/>
              <a:t> ও </a:t>
            </a:r>
            <a:r>
              <a:rPr lang="en-US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আজকের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অগ্রসর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</a:t>
            </a:r>
            <a:r>
              <a:rPr lang="en-US" baseline="0" dirty="0" smtClean="0"/>
              <a:t>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98BA2-4F5F-4A4A-A96D-86C40CBB8E4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504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৯নং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থেকে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১৯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নং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পর্যন্ত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পাঠ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বিশ্লেষণ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98BA2-4F5F-4A4A-A96D-86C40CBB8E4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695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98BA2-4F5F-4A4A-A96D-86C40CBB8E4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029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862" y="0"/>
            <a:ext cx="9144000" cy="6858000"/>
            <a:chOff x="5862" y="0"/>
            <a:chExt cx="9144000" cy="6858000"/>
          </a:xfrm>
        </p:grpSpPr>
        <p:grpSp>
          <p:nvGrpSpPr>
            <p:cNvPr id="3" name="Group 2"/>
            <p:cNvGrpSpPr/>
            <p:nvPr/>
          </p:nvGrpSpPr>
          <p:grpSpPr>
            <a:xfrm>
              <a:off x="5862" y="0"/>
              <a:ext cx="9144000" cy="6858000"/>
              <a:chOff x="0" y="0"/>
              <a:chExt cx="9144000" cy="6858000"/>
            </a:xfrm>
          </p:grpSpPr>
          <p:sp>
            <p:nvSpPr>
              <p:cNvPr id="11" name="Frame 10"/>
              <p:cNvSpPr/>
              <p:nvPr/>
            </p:nvSpPr>
            <p:spPr>
              <a:xfrm>
                <a:off x="0" y="0"/>
                <a:ext cx="9144000" cy="6858000"/>
              </a:xfrm>
              <a:prstGeom prst="frame">
                <a:avLst>
                  <a:gd name="adj1" fmla="val 7665"/>
                </a:avLst>
              </a:prstGeom>
              <a:blipFill>
                <a:blip r:embed="rId2"/>
                <a:tile tx="0" ty="0" sx="100000" sy="100000" flip="none" algn="tl"/>
              </a:blip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828800" y="152400"/>
                <a:ext cx="5486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আলহাজ্ব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কাজী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দিদার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বক্স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ইসলামিয়া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দাখিল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মাদ্রাসা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endParaRPr lang="en-US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477000" y="533400"/>
                <a:ext cx="2133600" cy="1015663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শ্রেণি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নবম</a:t>
                </a:r>
                <a:endParaRPr lang="en-US" sz="20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বাংলা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প্রথম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পত্র</a:t>
                </a:r>
                <a:endParaRPr lang="en-US" sz="20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পাঠের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000" b="1" dirty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-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কবিতা</a:t>
                </a:r>
                <a:endParaRPr lang="en-US" sz="2000" b="1" dirty="0"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800137" y="614065"/>
              <a:ext cx="7734263" cy="5670310"/>
              <a:chOff x="762000" y="663050"/>
              <a:chExt cx="7734263" cy="567031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762000" y="663050"/>
                <a:ext cx="4267200" cy="3962400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Pour">
                  <a:avLst/>
                </a:prstTxWarp>
                <a:spAutoFit/>
              </a:bodyPr>
              <a:lstStyle/>
              <a:p>
                <a:r>
                  <a:rPr lang="en-US" dirty="0" err="1" smtClean="0">
                    <a:ln w="57150">
                      <a:solidFill>
                        <a:schemeClr val="tx1"/>
                      </a:solidFill>
                    </a:ln>
                    <a:noFill/>
                    <a:latin typeface="Shonar Bangla" pitchFamily="34" charset="0"/>
                    <a:cs typeface="Shonar Bangla" pitchFamily="34" charset="0"/>
                  </a:rPr>
                  <a:t>স্বাগতম</a:t>
                </a:r>
                <a:endParaRPr lang="en-US" dirty="0">
                  <a:ln w="57150">
                    <a:solidFill>
                      <a:schemeClr val="tx1"/>
                    </a:solidFill>
                  </a:ln>
                  <a:noFill/>
                  <a:latin typeface="Shonar Bangla" pitchFamily="34" charset="0"/>
                  <a:cs typeface="Shonar Bangla" pitchFamily="34" charset="0"/>
                </a:endParaRPr>
              </a:p>
            </p:txBody>
          </p:sp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73942" y="2313152"/>
                <a:ext cx="2440858" cy="3811712"/>
              </a:xfrm>
              <a:prstGeom prst="rect">
                <a:avLst/>
              </a:prstGeom>
            </p:spPr>
          </p:pic>
          <p:grpSp>
            <p:nvGrpSpPr>
              <p:cNvPr id="7" name="Group 6"/>
              <p:cNvGrpSpPr/>
              <p:nvPr/>
            </p:nvGrpSpPr>
            <p:grpSpPr>
              <a:xfrm>
                <a:off x="3962400" y="3758167"/>
                <a:ext cx="4533863" cy="2575193"/>
                <a:chOff x="3962400" y="3200400"/>
                <a:chExt cx="4533863" cy="2575193"/>
              </a:xfrm>
            </p:grpSpPr>
            <p:pic>
              <p:nvPicPr>
                <p:cNvPr id="8" name="Picture 3" descr="C:\Users\Ahsan\Desktop\ch+te.png"/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3156" b="12738"/>
                <a:stretch/>
              </p:blipFill>
              <p:spPr bwMode="auto">
                <a:xfrm>
                  <a:off x="3962400" y="3200400"/>
                  <a:ext cx="4533863" cy="257519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" name="Picture 8"/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36063" b="31973"/>
                <a:stretch/>
              </p:blipFill>
              <p:spPr>
                <a:xfrm rot="670487">
                  <a:off x="4800155" y="3590978"/>
                  <a:ext cx="857250" cy="251182"/>
                </a:xfrm>
                <a:prstGeom prst="rect">
                  <a:avLst/>
                </a:prstGeom>
              </p:spPr>
            </p:pic>
            <p:pic>
              <p:nvPicPr>
                <p:cNvPr id="10" name="Picture 9"/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020" t="24779" b="21197"/>
                <a:stretch/>
              </p:blipFill>
              <p:spPr>
                <a:xfrm rot="217145">
                  <a:off x="5684560" y="3349462"/>
                  <a:ext cx="645308" cy="367055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39679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862" y="0"/>
            <a:ext cx="9144000" cy="6858000"/>
            <a:chOff x="5862" y="0"/>
            <a:chExt cx="9144000" cy="6858000"/>
          </a:xfrm>
        </p:grpSpPr>
        <p:grpSp>
          <p:nvGrpSpPr>
            <p:cNvPr id="3" name="Group 2"/>
            <p:cNvGrpSpPr/>
            <p:nvPr/>
          </p:nvGrpSpPr>
          <p:grpSpPr>
            <a:xfrm>
              <a:off x="5862" y="0"/>
              <a:ext cx="9144000" cy="6858000"/>
              <a:chOff x="0" y="0"/>
              <a:chExt cx="9144000" cy="6858000"/>
            </a:xfrm>
          </p:grpSpPr>
          <p:sp>
            <p:nvSpPr>
              <p:cNvPr id="7" name="Frame 6"/>
              <p:cNvSpPr/>
              <p:nvPr/>
            </p:nvSpPr>
            <p:spPr>
              <a:xfrm>
                <a:off x="0" y="0"/>
                <a:ext cx="9144000" cy="6858000"/>
              </a:xfrm>
              <a:prstGeom prst="frame">
                <a:avLst>
                  <a:gd name="adj1" fmla="val 7665"/>
                </a:avLst>
              </a:prstGeom>
              <a:blipFill>
                <a:blip r:embed="rId2"/>
                <a:tile tx="0" ty="0" sx="100000" sy="100000" flip="none" algn="tl"/>
              </a:blip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828800" y="152400"/>
                <a:ext cx="5486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আলহাজ্ব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কাজী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দিদার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বক্স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ইসলামিয়া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দাখিল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মাদ্রাসা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endParaRPr lang="en-US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477000" y="533400"/>
                <a:ext cx="2133600" cy="1015663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শ্রেণি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দশম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</a:p>
              <a:p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বাংলা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সাহিত্য</a:t>
                </a:r>
                <a:endParaRPr lang="en-US" sz="20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পাঠের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000" b="1" dirty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-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কবিতা</a:t>
                </a:r>
                <a:endParaRPr lang="en-US" sz="2000" b="1" dirty="0"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3625362" y="649870"/>
              <a:ext cx="1905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latin typeface="Shonar Bangla" pitchFamily="34" charset="0"/>
                  <a:cs typeface="Shonar Bangla" pitchFamily="34" charset="0"/>
                </a:rPr>
                <a:t>আজকের</a:t>
              </a:r>
              <a:r>
                <a:rPr lang="en-US" sz="24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 smtClean="0">
                  <a:latin typeface="Shonar Bangla" pitchFamily="34" charset="0"/>
                  <a:cs typeface="Shonar Bangla" pitchFamily="34" charset="0"/>
                </a:rPr>
                <a:t>পাঠ</a:t>
              </a:r>
              <a:r>
                <a:rPr lang="en-US" sz="24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endParaRPr lang="en-US" sz="2400" b="1" dirty="0">
                <a:latin typeface="Shonar Bangla" pitchFamily="34" charset="0"/>
                <a:cs typeface="Shonar Bangl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981200" y="1111535"/>
              <a:ext cx="426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latin typeface="Shonar Bangla" pitchFamily="34" charset="0"/>
                  <a:cs typeface="Shonar Bangla" pitchFamily="34" charset="0"/>
                </a:rPr>
                <a:t>তোমাকে</a:t>
              </a:r>
              <a:r>
                <a:rPr lang="en-US" sz="28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800" b="1" dirty="0" err="1" smtClean="0">
                  <a:latin typeface="Shonar Bangla" pitchFamily="34" charset="0"/>
                  <a:cs typeface="Shonar Bangla" pitchFamily="34" charset="0"/>
                </a:rPr>
                <a:t>পাওয়ার</a:t>
              </a:r>
              <a:r>
                <a:rPr lang="en-US" sz="28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800" b="1" dirty="0" err="1" smtClean="0">
                  <a:latin typeface="Shonar Bangla" pitchFamily="34" charset="0"/>
                  <a:cs typeface="Shonar Bangla" pitchFamily="34" charset="0"/>
                </a:rPr>
                <a:t>জন্যে,হে</a:t>
              </a:r>
              <a:r>
                <a:rPr lang="en-US" sz="28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800" b="1" dirty="0" err="1" smtClean="0">
                  <a:latin typeface="Shonar Bangla" pitchFamily="34" charset="0"/>
                  <a:cs typeface="Shonar Bangla" pitchFamily="34" charset="0"/>
                </a:rPr>
                <a:t>স্বাধীনতা</a:t>
              </a:r>
              <a:endParaRPr lang="en-US" sz="2800" b="1" dirty="0">
                <a:latin typeface="Shonar Bangla" pitchFamily="34" charset="0"/>
                <a:cs typeface="Shonar Bangla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130752" y="1516132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latin typeface="Shonar Bangla" pitchFamily="34" charset="0"/>
                  <a:cs typeface="Shonar Bangla" pitchFamily="34" charset="0"/>
                </a:rPr>
                <a:t>শামসুর</a:t>
              </a:r>
              <a:r>
                <a:rPr lang="en-US" sz="24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 smtClean="0">
                  <a:latin typeface="Shonar Bangla" pitchFamily="34" charset="0"/>
                  <a:cs typeface="Shonar Bangla" pitchFamily="34" charset="0"/>
                </a:rPr>
                <a:t>রহমান</a:t>
              </a:r>
              <a:r>
                <a:rPr lang="en-US" sz="24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endParaRPr lang="en-US" sz="2400" b="1" dirty="0">
                <a:latin typeface="Shonar Bangla" pitchFamily="34" charset="0"/>
                <a:cs typeface="Shonar Bangla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615300" y="2250592"/>
            <a:ext cx="5705761" cy="120032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স্বধীনতা,তোমাকে</a:t>
            </a:r>
            <a:r>
              <a:rPr lang="en-US" sz="2400" b="1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জন্যে</a:t>
            </a:r>
            <a:r>
              <a:rPr lang="en-US" sz="2400" b="1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2400" b="1" dirty="0" err="1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থুত্থুড়ে</a:t>
            </a:r>
            <a:r>
              <a:rPr lang="en-US" sz="2400" b="1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এক</a:t>
            </a:r>
            <a:r>
              <a:rPr lang="en-US" sz="2400" b="1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বুড়ো</a:t>
            </a:r>
            <a:endParaRPr lang="en-US" sz="2400" b="1" dirty="0" smtClean="0">
              <a:solidFill>
                <a:schemeClr val="tx1"/>
              </a:solidFill>
              <a:latin typeface="Shonar Bangla" pitchFamily="34" charset="0"/>
              <a:cs typeface="Shonar Bangla" pitchFamily="34" charset="0"/>
            </a:endParaRPr>
          </a:p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উদাস</a:t>
            </a:r>
            <a:r>
              <a:rPr lang="en-US" sz="2400" b="1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দাওয়ায়</a:t>
            </a:r>
            <a:r>
              <a:rPr lang="en-US" sz="2400" b="1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বসে</a:t>
            </a:r>
            <a:r>
              <a:rPr lang="en-US" sz="2400" b="1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আছেন</a:t>
            </a:r>
            <a:r>
              <a:rPr lang="en-US" sz="2400" b="1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– </a:t>
            </a:r>
            <a:r>
              <a:rPr lang="en-US" sz="2400" b="1" dirty="0" err="1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তাঁর</a:t>
            </a:r>
            <a:r>
              <a:rPr lang="en-US" sz="2400" b="1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চোখের</a:t>
            </a:r>
            <a:r>
              <a:rPr lang="en-US" sz="2400" b="1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নিচে</a:t>
            </a:r>
            <a:r>
              <a:rPr lang="en-US" sz="2400" b="1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অপরাহ্ণের</a:t>
            </a:r>
            <a:endParaRPr lang="en-US" sz="2400" b="1" dirty="0" smtClean="0">
              <a:solidFill>
                <a:schemeClr val="tx1"/>
              </a:solidFill>
              <a:latin typeface="Shonar Bangla" pitchFamily="34" charset="0"/>
              <a:cs typeface="Shonar Bangla" pitchFamily="34" charset="0"/>
            </a:endParaRPr>
          </a:p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দুর্বল</a:t>
            </a:r>
            <a:r>
              <a:rPr lang="en-US" sz="2400" b="1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আলোর</a:t>
            </a:r>
            <a:r>
              <a:rPr lang="en-US" sz="2400" b="1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ঝিলিক,বাতাসে</a:t>
            </a:r>
            <a:r>
              <a:rPr lang="en-US" sz="2400" b="1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নড়ছে</a:t>
            </a:r>
            <a:r>
              <a:rPr lang="en-US" sz="2400" b="1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চুল</a:t>
            </a:r>
            <a:r>
              <a:rPr lang="en-US" sz="2400" b="1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।</a:t>
            </a:r>
            <a:endParaRPr lang="en-US" sz="2400" b="1" dirty="0">
              <a:solidFill>
                <a:schemeClr val="tx1"/>
              </a:solidFill>
              <a:latin typeface="Shonar Bangla" pitchFamily="34" charset="0"/>
              <a:cs typeface="Shonar Bangla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615300" y="3845690"/>
            <a:ext cx="5638800" cy="2347248"/>
            <a:chOff x="609600" y="3886200"/>
            <a:chExt cx="5638800" cy="234724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4362" y="3886200"/>
              <a:ext cx="3004038" cy="2347248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3886200"/>
              <a:ext cx="2514600" cy="232410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pic>
      </p:grpSp>
    </p:spTree>
    <p:extLst>
      <p:ext uri="{BB962C8B-B14F-4D97-AF65-F5344CB8AC3E}">
        <p14:creationId xmlns:p14="http://schemas.microsoft.com/office/powerpoint/2010/main" val="157770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862" y="-1"/>
            <a:ext cx="9144000" cy="6858000"/>
            <a:chOff x="5862" y="0"/>
            <a:chExt cx="9144000" cy="6858000"/>
          </a:xfrm>
        </p:grpSpPr>
        <p:grpSp>
          <p:nvGrpSpPr>
            <p:cNvPr id="3" name="Group 2"/>
            <p:cNvGrpSpPr/>
            <p:nvPr/>
          </p:nvGrpSpPr>
          <p:grpSpPr>
            <a:xfrm>
              <a:off x="5862" y="0"/>
              <a:ext cx="9144000" cy="6858000"/>
              <a:chOff x="0" y="0"/>
              <a:chExt cx="9144000" cy="6858000"/>
            </a:xfrm>
          </p:grpSpPr>
          <p:sp>
            <p:nvSpPr>
              <p:cNvPr id="7" name="Frame 6"/>
              <p:cNvSpPr/>
              <p:nvPr/>
            </p:nvSpPr>
            <p:spPr>
              <a:xfrm>
                <a:off x="0" y="0"/>
                <a:ext cx="9144000" cy="6858000"/>
              </a:xfrm>
              <a:prstGeom prst="frame">
                <a:avLst>
                  <a:gd name="adj1" fmla="val 7665"/>
                </a:avLst>
              </a:prstGeom>
              <a:blipFill>
                <a:blip r:embed="rId2"/>
                <a:tile tx="0" ty="0" sx="100000" sy="100000" flip="none" algn="tl"/>
              </a:blip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828800" y="152400"/>
                <a:ext cx="5486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আলহাজ্ব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কাজী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দিদার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বক্স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ইসলামিয়া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দাখিল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মাদ্রাসা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endParaRPr lang="en-US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477000" y="533400"/>
                <a:ext cx="2133600" cy="1015663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শ্রেণি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দশম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</a:p>
              <a:p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বাংলা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সাহিত্য</a:t>
                </a:r>
                <a:endParaRPr lang="en-US" sz="20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পাঠের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000" b="1" dirty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-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কবিতা</a:t>
                </a:r>
                <a:endParaRPr lang="en-US" sz="2000" b="1" dirty="0"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3625362" y="649870"/>
              <a:ext cx="1905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latin typeface="Shonar Bangla" pitchFamily="34" charset="0"/>
                  <a:cs typeface="Shonar Bangla" pitchFamily="34" charset="0"/>
                </a:rPr>
                <a:t>আজকের</a:t>
              </a:r>
              <a:r>
                <a:rPr lang="en-US" sz="24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 smtClean="0">
                  <a:latin typeface="Shonar Bangla" pitchFamily="34" charset="0"/>
                  <a:cs typeface="Shonar Bangla" pitchFamily="34" charset="0"/>
                </a:rPr>
                <a:t>পাঠ</a:t>
              </a:r>
              <a:r>
                <a:rPr lang="en-US" sz="24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endParaRPr lang="en-US" sz="2400" b="1" dirty="0">
                <a:latin typeface="Shonar Bangla" pitchFamily="34" charset="0"/>
                <a:cs typeface="Shonar Bangl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981200" y="1111535"/>
              <a:ext cx="426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latin typeface="Shonar Bangla" pitchFamily="34" charset="0"/>
                  <a:cs typeface="Shonar Bangla" pitchFamily="34" charset="0"/>
                </a:rPr>
                <a:t>তোমাকে</a:t>
              </a:r>
              <a:r>
                <a:rPr lang="en-US" sz="28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800" b="1" dirty="0" err="1" smtClean="0">
                  <a:latin typeface="Shonar Bangla" pitchFamily="34" charset="0"/>
                  <a:cs typeface="Shonar Bangla" pitchFamily="34" charset="0"/>
                </a:rPr>
                <a:t>পাওয়ার</a:t>
              </a:r>
              <a:r>
                <a:rPr lang="en-US" sz="28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800" b="1" dirty="0" err="1" smtClean="0">
                  <a:latin typeface="Shonar Bangla" pitchFamily="34" charset="0"/>
                  <a:cs typeface="Shonar Bangla" pitchFamily="34" charset="0"/>
                </a:rPr>
                <a:t>জন্যে,হে</a:t>
              </a:r>
              <a:r>
                <a:rPr lang="en-US" sz="28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800" b="1" dirty="0" err="1" smtClean="0">
                  <a:latin typeface="Shonar Bangla" pitchFamily="34" charset="0"/>
                  <a:cs typeface="Shonar Bangla" pitchFamily="34" charset="0"/>
                </a:rPr>
                <a:t>স্বাধীনতা</a:t>
              </a:r>
              <a:endParaRPr lang="en-US" sz="2800" b="1" dirty="0">
                <a:latin typeface="Shonar Bangla" pitchFamily="34" charset="0"/>
                <a:cs typeface="Shonar Bangla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130752" y="1516132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latin typeface="Shonar Bangla" pitchFamily="34" charset="0"/>
                  <a:cs typeface="Shonar Bangla" pitchFamily="34" charset="0"/>
                </a:rPr>
                <a:t>শামসুর</a:t>
              </a:r>
              <a:r>
                <a:rPr lang="en-US" sz="24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 smtClean="0">
                  <a:latin typeface="Shonar Bangla" pitchFamily="34" charset="0"/>
                  <a:cs typeface="Shonar Bangla" pitchFamily="34" charset="0"/>
                </a:rPr>
                <a:t>রহমান</a:t>
              </a:r>
              <a:r>
                <a:rPr lang="en-US" sz="24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endParaRPr lang="en-US" sz="2400" b="1" dirty="0">
                <a:latin typeface="Shonar Bangla" pitchFamily="34" charset="0"/>
                <a:cs typeface="Shonar Bangla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295400" y="2344453"/>
            <a:ext cx="5764372" cy="138499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স্বধীনতা</a:t>
            </a:r>
            <a:r>
              <a:rPr lang="en-US" sz="2800" b="1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,</a:t>
            </a:r>
            <a:r>
              <a:rPr lang="en-US" sz="2800" b="1" dirty="0" err="1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তোমার</a:t>
            </a:r>
            <a:r>
              <a:rPr lang="en-US" sz="2800" b="1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জন্যে</a:t>
            </a:r>
            <a:endParaRPr lang="en-US" sz="2800" b="1" dirty="0" smtClean="0">
              <a:solidFill>
                <a:schemeClr val="tx1"/>
              </a:solidFill>
              <a:latin typeface="Shonar Bangla" pitchFamily="34" charset="0"/>
              <a:cs typeface="Shonar Bangla" pitchFamily="34" charset="0"/>
            </a:endParaRPr>
          </a:p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মোল্লাবাড়ির</a:t>
            </a:r>
            <a:r>
              <a:rPr lang="en-US" sz="2800" b="1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এক</a:t>
            </a:r>
            <a:r>
              <a:rPr lang="en-US" sz="2800" b="1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বিধবা</a:t>
            </a:r>
            <a:r>
              <a:rPr lang="en-US" sz="2800" b="1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দাঁড়িয়ে</a:t>
            </a:r>
            <a:r>
              <a:rPr lang="en-US" sz="2800" b="1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আছে</a:t>
            </a:r>
            <a:endParaRPr lang="en-US" sz="2800" b="1" dirty="0" smtClean="0">
              <a:solidFill>
                <a:schemeClr val="tx1"/>
              </a:solidFill>
              <a:latin typeface="Shonar Bangla" pitchFamily="34" charset="0"/>
              <a:cs typeface="Shonar Bangla" pitchFamily="34" charset="0"/>
            </a:endParaRPr>
          </a:p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নড়বড়ে</a:t>
            </a:r>
            <a:r>
              <a:rPr lang="en-US" sz="2800" b="1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খুঁটি</a:t>
            </a:r>
            <a:r>
              <a:rPr lang="en-US" sz="2800" b="1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ধরে</a:t>
            </a:r>
            <a:r>
              <a:rPr lang="en-US" sz="2800" b="1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দগ্ধ</a:t>
            </a:r>
            <a:r>
              <a:rPr lang="en-US" sz="2800" b="1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ঘরের</a:t>
            </a:r>
            <a:r>
              <a:rPr lang="en-US" sz="2800" b="1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।</a:t>
            </a:r>
            <a:endParaRPr lang="en-US" sz="2800" b="1" dirty="0">
              <a:solidFill>
                <a:schemeClr val="tx1"/>
              </a:solidFill>
              <a:latin typeface="Shonar Bangla" pitchFamily="34" charset="0"/>
              <a:cs typeface="Shonar Bangla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295400" y="3866841"/>
            <a:ext cx="5764372" cy="2330064"/>
            <a:chOff x="1295400" y="3866841"/>
            <a:chExt cx="5764372" cy="2330064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5400" y="3886201"/>
              <a:ext cx="3124200" cy="2310704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</p:pic>
        <p:grpSp>
          <p:nvGrpSpPr>
            <p:cNvPr id="23" name="Group 22"/>
            <p:cNvGrpSpPr/>
            <p:nvPr/>
          </p:nvGrpSpPr>
          <p:grpSpPr>
            <a:xfrm>
              <a:off x="4844110" y="3866841"/>
              <a:ext cx="2215662" cy="2310703"/>
              <a:chOff x="6629400" y="2590800"/>
              <a:chExt cx="1267968" cy="2071024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29400" y="2590800"/>
                <a:ext cx="1267968" cy="2071024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</p:pic>
          <p:cxnSp>
            <p:nvCxnSpPr>
              <p:cNvPr id="17" name="Straight Connector 16"/>
              <p:cNvCxnSpPr/>
              <p:nvPr/>
            </p:nvCxnSpPr>
            <p:spPr>
              <a:xfrm flipH="1">
                <a:off x="6750581" y="2725327"/>
                <a:ext cx="417941" cy="1631009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09097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862" y="0"/>
            <a:ext cx="9144000" cy="6858000"/>
            <a:chOff x="5862" y="0"/>
            <a:chExt cx="9144000" cy="6858000"/>
          </a:xfrm>
        </p:grpSpPr>
        <p:grpSp>
          <p:nvGrpSpPr>
            <p:cNvPr id="3" name="Group 2"/>
            <p:cNvGrpSpPr/>
            <p:nvPr/>
          </p:nvGrpSpPr>
          <p:grpSpPr>
            <a:xfrm>
              <a:off x="5862" y="0"/>
              <a:ext cx="9144000" cy="6858000"/>
              <a:chOff x="0" y="0"/>
              <a:chExt cx="9144000" cy="6858000"/>
            </a:xfrm>
          </p:grpSpPr>
          <p:sp>
            <p:nvSpPr>
              <p:cNvPr id="7" name="Frame 6"/>
              <p:cNvSpPr/>
              <p:nvPr/>
            </p:nvSpPr>
            <p:spPr>
              <a:xfrm>
                <a:off x="0" y="0"/>
                <a:ext cx="9144000" cy="6858000"/>
              </a:xfrm>
              <a:prstGeom prst="frame">
                <a:avLst>
                  <a:gd name="adj1" fmla="val 7665"/>
                </a:avLst>
              </a:prstGeom>
              <a:blipFill>
                <a:blip r:embed="rId2"/>
                <a:tile tx="0" ty="0" sx="100000" sy="100000" flip="none" algn="tl"/>
              </a:blip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828800" y="152400"/>
                <a:ext cx="5486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আলহাজ্ব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কাজী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দিদার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বক্স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ইসলামিয়া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দাখিল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মাদ্রাসা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endParaRPr lang="en-US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477000" y="533400"/>
                <a:ext cx="2133600" cy="1015663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শ্রেণি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দশম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</a:p>
              <a:p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বাংলা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সাহিত্য</a:t>
                </a:r>
                <a:endParaRPr lang="en-US" sz="20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পাঠের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000" b="1" dirty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-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কবিতা</a:t>
                </a:r>
                <a:endParaRPr lang="en-US" sz="2000" b="1" dirty="0"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3625362" y="649870"/>
              <a:ext cx="1905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latin typeface="Shonar Bangla" pitchFamily="34" charset="0"/>
                  <a:cs typeface="Shonar Bangla" pitchFamily="34" charset="0"/>
                </a:rPr>
                <a:t>আজকের</a:t>
              </a:r>
              <a:r>
                <a:rPr lang="en-US" sz="24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 smtClean="0">
                  <a:latin typeface="Shonar Bangla" pitchFamily="34" charset="0"/>
                  <a:cs typeface="Shonar Bangla" pitchFamily="34" charset="0"/>
                </a:rPr>
                <a:t>পাঠ</a:t>
              </a:r>
              <a:r>
                <a:rPr lang="en-US" sz="24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endParaRPr lang="en-US" sz="2400" b="1" dirty="0">
                <a:latin typeface="Shonar Bangla" pitchFamily="34" charset="0"/>
                <a:cs typeface="Shonar Bangl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981200" y="1111535"/>
              <a:ext cx="426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latin typeface="Shonar Bangla" pitchFamily="34" charset="0"/>
                  <a:cs typeface="Shonar Bangla" pitchFamily="34" charset="0"/>
                </a:rPr>
                <a:t>তোমাকে</a:t>
              </a:r>
              <a:r>
                <a:rPr lang="en-US" sz="28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800" b="1" dirty="0" err="1" smtClean="0">
                  <a:latin typeface="Shonar Bangla" pitchFamily="34" charset="0"/>
                  <a:cs typeface="Shonar Bangla" pitchFamily="34" charset="0"/>
                </a:rPr>
                <a:t>পাওয়ার</a:t>
              </a:r>
              <a:r>
                <a:rPr lang="en-US" sz="28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800" b="1" dirty="0" err="1" smtClean="0">
                  <a:latin typeface="Shonar Bangla" pitchFamily="34" charset="0"/>
                  <a:cs typeface="Shonar Bangla" pitchFamily="34" charset="0"/>
                </a:rPr>
                <a:t>জন্যে,হে</a:t>
              </a:r>
              <a:r>
                <a:rPr lang="en-US" sz="28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800" b="1" dirty="0" err="1" smtClean="0">
                  <a:latin typeface="Shonar Bangla" pitchFamily="34" charset="0"/>
                  <a:cs typeface="Shonar Bangla" pitchFamily="34" charset="0"/>
                </a:rPr>
                <a:t>স্বাধীনতা</a:t>
              </a:r>
              <a:endParaRPr lang="en-US" sz="2800" b="1" dirty="0">
                <a:latin typeface="Shonar Bangla" pitchFamily="34" charset="0"/>
                <a:cs typeface="Shonar Bangla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130752" y="1516132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latin typeface="Shonar Bangla" pitchFamily="34" charset="0"/>
                  <a:cs typeface="Shonar Bangla" pitchFamily="34" charset="0"/>
                </a:rPr>
                <a:t>শামসুর</a:t>
              </a:r>
              <a:r>
                <a:rPr lang="en-US" sz="24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 smtClean="0">
                  <a:latin typeface="Shonar Bangla" pitchFamily="34" charset="0"/>
                  <a:cs typeface="Shonar Bangla" pitchFamily="34" charset="0"/>
                </a:rPr>
                <a:t>রহমান</a:t>
              </a:r>
              <a:r>
                <a:rPr lang="en-US" sz="24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endParaRPr lang="en-US" sz="2400" b="1" dirty="0">
                <a:latin typeface="Shonar Bangla" pitchFamily="34" charset="0"/>
                <a:cs typeface="Shonar Bangla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184068" y="2399778"/>
            <a:ext cx="5775484" cy="120032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স্বধীনতা</a:t>
            </a:r>
            <a:r>
              <a:rPr lang="en-US" sz="2400" b="1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তোমার</a:t>
            </a:r>
            <a:r>
              <a:rPr lang="en-US" sz="2400" b="1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জন্যে</a:t>
            </a:r>
            <a:endParaRPr lang="en-US" sz="2400" b="1" dirty="0">
              <a:solidFill>
                <a:schemeClr val="tx1"/>
              </a:solidFill>
              <a:latin typeface="Shonar Bangla" pitchFamily="34" charset="0"/>
              <a:cs typeface="Shonar Bangla" pitchFamily="34" charset="0"/>
            </a:endParaRPr>
          </a:p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হাড্ডিসার</a:t>
            </a:r>
            <a:r>
              <a:rPr lang="en-US" sz="2400" b="1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এক</a:t>
            </a:r>
            <a:r>
              <a:rPr lang="en-US" sz="2400" b="1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অনাথ</a:t>
            </a:r>
            <a:r>
              <a:rPr lang="en-US" sz="2400" b="1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কিশোরী</a:t>
            </a:r>
            <a:r>
              <a:rPr lang="en-US" sz="2400" b="1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শূন্য</a:t>
            </a:r>
            <a:r>
              <a:rPr lang="en-US" sz="2400" b="1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থালা</a:t>
            </a:r>
            <a:r>
              <a:rPr lang="en-US" sz="2400" b="1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হাতে</a:t>
            </a:r>
            <a:endParaRPr lang="en-US" sz="2400" b="1" dirty="0" smtClean="0">
              <a:solidFill>
                <a:schemeClr val="tx1"/>
              </a:solidFill>
              <a:latin typeface="Shonar Bangla" pitchFamily="34" charset="0"/>
              <a:cs typeface="Shonar Bangla" pitchFamily="34" charset="0"/>
            </a:endParaRPr>
          </a:p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বসে</a:t>
            </a:r>
            <a:r>
              <a:rPr lang="en-US" sz="2400" b="1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আছে</a:t>
            </a:r>
            <a:r>
              <a:rPr lang="en-US" sz="2400" b="1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পথের</a:t>
            </a:r>
            <a:r>
              <a:rPr lang="en-US" sz="2400" b="1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ধারে</a:t>
            </a:r>
            <a:r>
              <a:rPr lang="en-US" sz="2400" b="1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।</a:t>
            </a:r>
            <a:endParaRPr lang="en-US" sz="2400" b="1" dirty="0">
              <a:solidFill>
                <a:schemeClr val="tx1"/>
              </a:solidFill>
              <a:latin typeface="Shonar Bangla" pitchFamily="34" charset="0"/>
              <a:cs typeface="Shonar Bangla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184068" y="3733800"/>
            <a:ext cx="5775484" cy="2362200"/>
            <a:chOff x="685800" y="3886200"/>
            <a:chExt cx="6400800" cy="23622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56" t="9648" r="23077" b="3521"/>
            <a:stretch>
              <a:fillRect/>
            </a:stretch>
          </p:blipFill>
          <p:spPr>
            <a:xfrm>
              <a:off x="3657600" y="3886200"/>
              <a:ext cx="3429000" cy="236220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3886200"/>
              <a:ext cx="3048000" cy="232410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pic>
      </p:grpSp>
    </p:spTree>
    <p:extLst>
      <p:ext uri="{BB962C8B-B14F-4D97-AF65-F5344CB8AC3E}">
        <p14:creationId xmlns:p14="http://schemas.microsoft.com/office/powerpoint/2010/main" val="269064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862" y="0"/>
            <a:ext cx="9144000" cy="6858000"/>
            <a:chOff x="5862" y="0"/>
            <a:chExt cx="9144000" cy="6858000"/>
          </a:xfrm>
        </p:grpSpPr>
        <p:grpSp>
          <p:nvGrpSpPr>
            <p:cNvPr id="3" name="Group 2"/>
            <p:cNvGrpSpPr/>
            <p:nvPr/>
          </p:nvGrpSpPr>
          <p:grpSpPr>
            <a:xfrm>
              <a:off x="5862" y="0"/>
              <a:ext cx="9144000" cy="6858000"/>
              <a:chOff x="0" y="0"/>
              <a:chExt cx="9144000" cy="6858000"/>
            </a:xfrm>
          </p:grpSpPr>
          <p:sp>
            <p:nvSpPr>
              <p:cNvPr id="7" name="Frame 6"/>
              <p:cNvSpPr/>
              <p:nvPr/>
            </p:nvSpPr>
            <p:spPr>
              <a:xfrm>
                <a:off x="0" y="0"/>
                <a:ext cx="9144000" cy="6858000"/>
              </a:xfrm>
              <a:prstGeom prst="frame">
                <a:avLst>
                  <a:gd name="adj1" fmla="val 7665"/>
                </a:avLst>
              </a:prstGeom>
              <a:blipFill>
                <a:blip r:embed="rId2"/>
                <a:tile tx="0" ty="0" sx="100000" sy="100000" flip="none" algn="tl"/>
              </a:blip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828800" y="152400"/>
                <a:ext cx="5486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আলহাজ্ব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কাজী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দিদার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বক্স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ইসলামিয়া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দাখিল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মাদ্রাসা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endParaRPr lang="en-US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477000" y="533400"/>
                <a:ext cx="2133600" cy="1015663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শ্রেণি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দশম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</a:p>
              <a:p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বাংলা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সাহিত্য</a:t>
                </a:r>
                <a:endParaRPr lang="en-US" sz="20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পাঠের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000" b="1" dirty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-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কবিতা</a:t>
                </a:r>
                <a:endParaRPr lang="en-US" sz="2000" b="1" dirty="0"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3625362" y="649870"/>
              <a:ext cx="1905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latin typeface="Shonar Bangla" pitchFamily="34" charset="0"/>
                  <a:cs typeface="Shonar Bangla" pitchFamily="34" charset="0"/>
                </a:rPr>
                <a:t>আজকের</a:t>
              </a:r>
              <a:r>
                <a:rPr lang="en-US" sz="24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 smtClean="0">
                  <a:latin typeface="Shonar Bangla" pitchFamily="34" charset="0"/>
                  <a:cs typeface="Shonar Bangla" pitchFamily="34" charset="0"/>
                </a:rPr>
                <a:t>পাঠ</a:t>
              </a:r>
              <a:r>
                <a:rPr lang="en-US" sz="24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endParaRPr lang="en-US" sz="2400" b="1" dirty="0">
                <a:latin typeface="Shonar Bangla" pitchFamily="34" charset="0"/>
                <a:cs typeface="Shonar Bangl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981200" y="1111535"/>
              <a:ext cx="426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latin typeface="Shonar Bangla" pitchFamily="34" charset="0"/>
                  <a:cs typeface="Shonar Bangla" pitchFamily="34" charset="0"/>
                </a:rPr>
                <a:t>তোমাকে</a:t>
              </a:r>
              <a:r>
                <a:rPr lang="en-US" sz="28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800" b="1" dirty="0" err="1" smtClean="0">
                  <a:latin typeface="Shonar Bangla" pitchFamily="34" charset="0"/>
                  <a:cs typeface="Shonar Bangla" pitchFamily="34" charset="0"/>
                </a:rPr>
                <a:t>পাওয়ার</a:t>
              </a:r>
              <a:r>
                <a:rPr lang="en-US" sz="28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800" b="1" dirty="0" err="1" smtClean="0">
                  <a:latin typeface="Shonar Bangla" pitchFamily="34" charset="0"/>
                  <a:cs typeface="Shonar Bangla" pitchFamily="34" charset="0"/>
                </a:rPr>
                <a:t>জন্যে,হে</a:t>
              </a:r>
              <a:r>
                <a:rPr lang="en-US" sz="28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800" b="1" dirty="0" err="1" smtClean="0">
                  <a:latin typeface="Shonar Bangla" pitchFamily="34" charset="0"/>
                  <a:cs typeface="Shonar Bangla" pitchFamily="34" charset="0"/>
                </a:rPr>
                <a:t>স্বাধীনতা</a:t>
              </a:r>
              <a:endParaRPr lang="en-US" sz="2800" b="1" dirty="0">
                <a:latin typeface="Shonar Bangla" pitchFamily="34" charset="0"/>
                <a:cs typeface="Shonar Bangla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130752" y="1516132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latin typeface="Shonar Bangla" pitchFamily="34" charset="0"/>
                  <a:cs typeface="Shonar Bangla" pitchFamily="34" charset="0"/>
                </a:rPr>
                <a:t>শামসুর</a:t>
              </a:r>
              <a:r>
                <a:rPr lang="en-US" sz="24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 smtClean="0">
                  <a:latin typeface="Shonar Bangla" pitchFamily="34" charset="0"/>
                  <a:cs typeface="Shonar Bangla" pitchFamily="34" charset="0"/>
                </a:rPr>
                <a:t>রহমান</a:t>
              </a:r>
              <a:r>
                <a:rPr lang="en-US" sz="24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endParaRPr lang="en-US" sz="2400" b="1" dirty="0">
                <a:latin typeface="Shonar Bangla" pitchFamily="34" charset="0"/>
                <a:cs typeface="Shonar Bangla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255408" y="2307921"/>
            <a:ext cx="6248400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তোমার</a:t>
            </a:r>
            <a:r>
              <a:rPr lang="en-US" sz="2400" b="1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জন্যে</a:t>
            </a:r>
            <a:r>
              <a:rPr lang="en-US" sz="2400" b="1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,</a:t>
            </a:r>
          </a:p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সগীর</a:t>
            </a:r>
            <a:r>
              <a:rPr lang="en-US" sz="2400" b="1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আলী,শাহাবাজপুরের</a:t>
            </a:r>
            <a:r>
              <a:rPr lang="en-US" sz="2400" b="1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সেই</a:t>
            </a:r>
            <a:r>
              <a:rPr lang="en-US" sz="2400" b="1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জোয়ান</a:t>
            </a:r>
            <a:r>
              <a:rPr lang="en-US" sz="2400" b="1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কৃষক</a:t>
            </a:r>
            <a:r>
              <a:rPr lang="en-US" sz="2400" b="1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,</a:t>
            </a:r>
          </a:p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কেষ্ট</a:t>
            </a:r>
            <a:r>
              <a:rPr lang="en-US" sz="2400" b="1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দাস,জেলেপাড়ার</a:t>
            </a:r>
            <a:r>
              <a:rPr lang="en-US" sz="2400" b="1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সবচেয়ে</a:t>
            </a:r>
            <a:r>
              <a:rPr lang="en-US" sz="2400" b="1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সাহসী</a:t>
            </a:r>
            <a:r>
              <a:rPr lang="en-US" sz="2400" b="1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লোকটা</a:t>
            </a:r>
            <a:r>
              <a:rPr lang="en-US" sz="2400" b="1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,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255408" y="3657600"/>
            <a:ext cx="6248400" cy="2590800"/>
            <a:chOff x="685800" y="3657600"/>
            <a:chExt cx="7759724" cy="259080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4200" y="3657600"/>
              <a:ext cx="2603476" cy="259080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7676" y="3657600"/>
              <a:ext cx="2717848" cy="259080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3657600"/>
              <a:ext cx="2438400" cy="255270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pic>
      </p:grpSp>
    </p:spTree>
    <p:extLst>
      <p:ext uri="{BB962C8B-B14F-4D97-AF65-F5344CB8AC3E}">
        <p14:creationId xmlns:p14="http://schemas.microsoft.com/office/powerpoint/2010/main" val="122620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862" y="0"/>
            <a:ext cx="9144000" cy="6858000"/>
            <a:chOff x="5862" y="0"/>
            <a:chExt cx="9144000" cy="6858000"/>
          </a:xfrm>
        </p:grpSpPr>
        <p:grpSp>
          <p:nvGrpSpPr>
            <p:cNvPr id="3" name="Group 2"/>
            <p:cNvGrpSpPr/>
            <p:nvPr/>
          </p:nvGrpSpPr>
          <p:grpSpPr>
            <a:xfrm>
              <a:off x="5862" y="0"/>
              <a:ext cx="9144000" cy="6858000"/>
              <a:chOff x="0" y="0"/>
              <a:chExt cx="9144000" cy="6858000"/>
            </a:xfrm>
          </p:grpSpPr>
          <p:sp>
            <p:nvSpPr>
              <p:cNvPr id="7" name="Frame 6"/>
              <p:cNvSpPr/>
              <p:nvPr/>
            </p:nvSpPr>
            <p:spPr>
              <a:xfrm>
                <a:off x="0" y="0"/>
                <a:ext cx="9144000" cy="6858000"/>
              </a:xfrm>
              <a:prstGeom prst="frame">
                <a:avLst>
                  <a:gd name="adj1" fmla="val 7665"/>
                </a:avLst>
              </a:prstGeom>
              <a:blipFill>
                <a:blip r:embed="rId2"/>
                <a:tile tx="0" ty="0" sx="100000" sy="100000" flip="none" algn="tl"/>
              </a:blip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828800" y="152400"/>
                <a:ext cx="5486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আলহাজ্ব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কাজী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দিদার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বক্স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ইসলামিয়া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দাখিল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মাদ্রাসা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endParaRPr lang="en-US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477000" y="533400"/>
                <a:ext cx="2133600" cy="1015663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শ্রেণি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দশম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</a:p>
              <a:p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বাংলা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সাহিত্য</a:t>
                </a:r>
                <a:endParaRPr lang="en-US" sz="20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পাঠের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000" b="1" dirty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-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কবিতা</a:t>
                </a:r>
                <a:endParaRPr lang="en-US" sz="2000" b="1" dirty="0"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3625362" y="649870"/>
              <a:ext cx="1905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latin typeface="Shonar Bangla" pitchFamily="34" charset="0"/>
                  <a:cs typeface="Shonar Bangla" pitchFamily="34" charset="0"/>
                </a:rPr>
                <a:t>আজকের</a:t>
              </a:r>
              <a:r>
                <a:rPr lang="en-US" sz="24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 smtClean="0">
                  <a:latin typeface="Shonar Bangla" pitchFamily="34" charset="0"/>
                  <a:cs typeface="Shonar Bangla" pitchFamily="34" charset="0"/>
                </a:rPr>
                <a:t>পাঠ</a:t>
              </a:r>
              <a:r>
                <a:rPr lang="en-US" sz="24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endParaRPr lang="en-US" sz="2400" b="1" dirty="0">
                <a:latin typeface="Shonar Bangla" pitchFamily="34" charset="0"/>
                <a:cs typeface="Shonar Bangl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981200" y="1111535"/>
              <a:ext cx="426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latin typeface="Shonar Bangla" pitchFamily="34" charset="0"/>
                  <a:cs typeface="Shonar Bangla" pitchFamily="34" charset="0"/>
                </a:rPr>
                <a:t>তোমাকে</a:t>
              </a:r>
              <a:r>
                <a:rPr lang="en-US" sz="28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800" b="1" dirty="0" err="1" smtClean="0">
                  <a:latin typeface="Shonar Bangla" pitchFamily="34" charset="0"/>
                  <a:cs typeface="Shonar Bangla" pitchFamily="34" charset="0"/>
                </a:rPr>
                <a:t>পাওয়ার</a:t>
              </a:r>
              <a:r>
                <a:rPr lang="en-US" sz="28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800" b="1" dirty="0" err="1" smtClean="0">
                  <a:latin typeface="Shonar Bangla" pitchFamily="34" charset="0"/>
                  <a:cs typeface="Shonar Bangla" pitchFamily="34" charset="0"/>
                </a:rPr>
                <a:t>জন্যে,হে</a:t>
              </a:r>
              <a:r>
                <a:rPr lang="en-US" sz="28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800" b="1" dirty="0" err="1" smtClean="0">
                  <a:latin typeface="Shonar Bangla" pitchFamily="34" charset="0"/>
                  <a:cs typeface="Shonar Bangla" pitchFamily="34" charset="0"/>
                </a:rPr>
                <a:t>স্বাধীনতা</a:t>
              </a:r>
              <a:endParaRPr lang="en-US" sz="2800" b="1" dirty="0">
                <a:latin typeface="Shonar Bangla" pitchFamily="34" charset="0"/>
                <a:cs typeface="Shonar Bangla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130752" y="1516132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latin typeface="Shonar Bangla" pitchFamily="34" charset="0"/>
                  <a:cs typeface="Shonar Bangla" pitchFamily="34" charset="0"/>
                </a:rPr>
                <a:t>শামসুর</a:t>
              </a:r>
              <a:r>
                <a:rPr lang="en-US" sz="24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 smtClean="0">
                  <a:latin typeface="Shonar Bangla" pitchFamily="34" charset="0"/>
                  <a:cs typeface="Shonar Bangla" pitchFamily="34" charset="0"/>
                </a:rPr>
                <a:t>রহমান</a:t>
              </a:r>
              <a:r>
                <a:rPr lang="en-US" sz="24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endParaRPr lang="en-US" sz="2400" b="1" dirty="0">
                <a:latin typeface="Shonar Bangla" pitchFamily="34" charset="0"/>
                <a:cs typeface="Shonar Bangla" pitchFamily="34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1644162" y="2598003"/>
            <a:ext cx="4838700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মতলব</a:t>
            </a:r>
            <a:r>
              <a:rPr lang="en-US" sz="2400" b="1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মিয়া,মেঘনা</a:t>
            </a:r>
            <a:r>
              <a:rPr lang="en-US" sz="2400" b="1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নদীর</a:t>
            </a:r>
            <a:r>
              <a:rPr lang="en-US" sz="2400" b="1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দক্ষ</a:t>
            </a:r>
            <a:r>
              <a:rPr lang="en-US" sz="2400" b="1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মাঝি</a:t>
            </a:r>
            <a:r>
              <a:rPr lang="en-US" sz="2400" b="1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,</a:t>
            </a:r>
          </a:p>
          <a:p>
            <a:pPr algn="ctr"/>
            <a:r>
              <a:rPr lang="en-US" sz="2400" b="1" dirty="0" err="1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গাজী</a:t>
            </a:r>
            <a:r>
              <a:rPr lang="en-US" sz="2400" b="1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গাজী</a:t>
            </a:r>
            <a:r>
              <a:rPr lang="en-US" sz="2400" b="1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বলে</a:t>
            </a:r>
            <a:r>
              <a:rPr lang="en-US" sz="2400" b="1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যে</a:t>
            </a:r>
            <a:r>
              <a:rPr lang="en-US" sz="2400" b="1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নৌকা</a:t>
            </a:r>
            <a:r>
              <a:rPr lang="en-US" sz="2400" b="1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চালায়</a:t>
            </a:r>
            <a:r>
              <a:rPr lang="en-US" sz="2400" b="1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উদ্দাম</a:t>
            </a:r>
            <a:r>
              <a:rPr lang="en-US" sz="2400" b="1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ঝড়ে</a:t>
            </a:r>
            <a:r>
              <a:rPr lang="en-US" sz="2400" b="1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.</a:t>
            </a:r>
            <a:endParaRPr lang="en-US" sz="2400" dirty="0">
              <a:solidFill>
                <a:schemeClr val="tx1"/>
              </a:solidFill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162" y="3733800"/>
            <a:ext cx="4838699" cy="25146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81702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862" y="0"/>
            <a:ext cx="9144000" cy="6858000"/>
            <a:chOff x="5862" y="0"/>
            <a:chExt cx="9144000" cy="6858000"/>
          </a:xfrm>
        </p:grpSpPr>
        <p:grpSp>
          <p:nvGrpSpPr>
            <p:cNvPr id="3" name="Group 2"/>
            <p:cNvGrpSpPr/>
            <p:nvPr/>
          </p:nvGrpSpPr>
          <p:grpSpPr>
            <a:xfrm>
              <a:off x="5862" y="0"/>
              <a:ext cx="9144000" cy="6858000"/>
              <a:chOff x="0" y="0"/>
              <a:chExt cx="9144000" cy="6858000"/>
            </a:xfrm>
          </p:grpSpPr>
          <p:sp>
            <p:nvSpPr>
              <p:cNvPr id="7" name="Frame 6"/>
              <p:cNvSpPr/>
              <p:nvPr/>
            </p:nvSpPr>
            <p:spPr>
              <a:xfrm>
                <a:off x="0" y="0"/>
                <a:ext cx="9144000" cy="6858000"/>
              </a:xfrm>
              <a:prstGeom prst="frame">
                <a:avLst>
                  <a:gd name="adj1" fmla="val 7665"/>
                </a:avLst>
              </a:prstGeom>
              <a:blipFill>
                <a:blip r:embed="rId2"/>
                <a:tile tx="0" ty="0" sx="100000" sy="100000" flip="none" algn="tl"/>
              </a:blip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828800" y="152400"/>
                <a:ext cx="5486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আলহাজ্ব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কাজী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দিদার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বক্স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ইসলামিয়া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দাখিল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মাদ্রাসা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endParaRPr lang="en-US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477000" y="533400"/>
                <a:ext cx="2133600" cy="1015663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শ্রেণি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দশম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</a:p>
              <a:p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বাংলা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সাহিত্য</a:t>
                </a:r>
                <a:endParaRPr lang="en-US" sz="20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পাঠের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000" b="1" dirty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-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কবিতা</a:t>
                </a:r>
                <a:endParaRPr lang="en-US" sz="2000" b="1" dirty="0"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3625362" y="649870"/>
              <a:ext cx="1905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latin typeface="Shonar Bangla" pitchFamily="34" charset="0"/>
                  <a:cs typeface="Shonar Bangla" pitchFamily="34" charset="0"/>
                </a:rPr>
                <a:t>আজকের</a:t>
              </a:r>
              <a:r>
                <a:rPr lang="en-US" sz="24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 smtClean="0">
                  <a:latin typeface="Shonar Bangla" pitchFamily="34" charset="0"/>
                  <a:cs typeface="Shonar Bangla" pitchFamily="34" charset="0"/>
                </a:rPr>
                <a:t>পাঠ</a:t>
              </a:r>
              <a:r>
                <a:rPr lang="en-US" sz="24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endParaRPr lang="en-US" sz="2400" b="1" dirty="0">
                <a:latin typeface="Shonar Bangla" pitchFamily="34" charset="0"/>
                <a:cs typeface="Shonar Bangl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981200" y="1111535"/>
              <a:ext cx="426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latin typeface="Shonar Bangla" pitchFamily="34" charset="0"/>
                  <a:cs typeface="Shonar Bangla" pitchFamily="34" charset="0"/>
                </a:rPr>
                <a:t>তোমাকে</a:t>
              </a:r>
              <a:r>
                <a:rPr lang="en-US" sz="28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800" b="1" dirty="0" err="1" smtClean="0">
                  <a:latin typeface="Shonar Bangla" pitchFamily="34" charset="0"/>
                  <a:cs typeface="Shonar Bangla" pitchFamily="34" charset="0"/>
                </a:rPr>
                <a:t>পাওয়ার</a:t>
              </a:r>
              <a:r>
                <a:rPr lang="en-US" sz="28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800" b="1" dirty="0" err="1" smtClean="0">
                  <a:latin typeface="Shonar Bangla" pitchFamily="34" charset="0"/>
                  <a:cs typeface="Shonar Bangla" pitchFamily="34" charset="0"/>
                </a:rPr>
                <a:t>জন্যে,হে</a:t>
              </a:r>
              <a:r>
                <a:rPr lang="en-US" sz="28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800" b="1" dirty="0" err="1" smtClean="0">
                  <a:latin typeface="Shonar Bangla" pitchFamily="34" charset="0"/>
                  <a:cs typeface="Shonar Bangla" pitchFamily="34" charset="0"/>
                </a:rPr>
                <a:t>স্বাধীনতা</a:t>
              </a:r>
              <a:endParaRPr lang="en-US" sz="2800" b="1" dirty="0">
                <a:latin typeface="Shonar Bangla" pitchFamily="34" charset="0"/>
                <a:cs typeface="Shonar Bangla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130752" y="1516132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latin typeface="Shonar Bangla" pitchFamily="34" charset="0"/>
                  <a:cs typeface="Shonar Bangla" pitchFamily="34" charset="0"/>
                </a:rPr>
                <a:t>শামসুর</a:t>
              </a:r>
              <a:r>
                <a:rPr lang="en-US" sz="24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 smtClean="0">
                  <a:latin typeface="Shonar Bangla" pitchFamily="34" charset="0"/>
                  <a:cs typeface="Shonar Bangla" pitchFamily="34" charset="0"/>
                </a:rPr>
                <a:t>রহমান</a:t>
              </a:r>
              <a:r>
                <a:rPr lang="en-US" sz="24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endParaRPr lang="en-US" sz="2400" b="1" dirty="0">
                <a:latin typeface="Shonar Bangla" pitchFamily="34" charset="0"/>
                <a:cs typeface="Shonar Bangla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834662" y="2438400"/>
            <a:ext cx="5471932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রুস্তম</a:t>
            </a:r>
            <a:r>
              <a:rPr lang="en-US" sz="2400" b="1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শেখ</a:t>
            </a:r>
            <a:r>
              <a:rPr lang="en-US" sz="2400" b="1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,</a:t>
            </a:r>
            <a:r>
              <a:rPr lang="en-US" sz="2400" b="1" dirty="0" err="1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ঢাকার</a:t>
            </a:r>
            <a:r>
              <a:rPr lang="en-US" sz="2400" b="1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রিকশাওয়ালা,যার</a:t>
            </a:r>
            <a:r>
              <a:rPr lang="en-US" sz="2400" b="1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ফুসফুস</a:t>
            </a:r>
            <a:r>
              <a:rPr lang="en-US" sz="2400" b="1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</a:p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এখন</a:t>
            </a:r>
            <a:r>
              <a:rPr lang="en-US" sz="2400" b="1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পোকার</a:t>
            </a:r>
            <a:r>
              <a:rPr lang="en-US" sz="2400" b="1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দখলে</a:t>
            </a:r>
            <a:endParaRPr lang="en-US" sz="2400" b="1" dirty="0" smtClean="0">
              <a:solidFill>
                <a:schemeClr val="tx1"/>
              </a:solidFill>
              <a:latin typeface="Shonar Bangla" pitchFamily="34" charset="0"/>
              <a:cs typeface="Shonar Bangla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946277" y="3810000"/>
            <a:ext cx="5360317" cy="2310596"/>
            <a:chOff x="609600" y="3581400"/>
            <a:chExt cx="5360317" cy="262890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3581400"/>
              <a:ext cx="2286000" cy="262890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1917" y="3581400"/>
              <a:ext cx="3048000" cy="262890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pic>
      </p:grpSp>
    </p:spTree>
    <p:extLst>
      <p:ext uri="{BB962C8B-B14F-4D97-AF65-F5344CB8AC3E}">
        <p14:creationId xmlns:p14="http://schemas.microsoft.com/office/powerpoint/2010/main" val="180871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862" y="0"/>
            <a:ext cx="9144000" cy="6858000"/>
            <a:chOff x="5862" y="0"/>
            <a:chExt cx="9144000" cy="6858000"/>
          </a:xfrm>
        </p:grpSpPr>
        <p:grpSp>
          <p:nvGrpSpPr>
            <p:cNvPr id="3" name="Group 2"/>
            <p:cNvGrpSpPr/>
            <p:nvPr/>
          </p:nvGrpSpPr>
          <p:grpSpPr>
            <a:xfrm>
              <a:off x="5862" y="0"/>
              <a:ext cx="9144000" cy="6858000"/>
              <a:chOff x="0" y="0"/>
              <a:chExt cx="9144000" cy="6858000"/>
            </a:xfrm>
          </p:grpSpPr>
          <p:sp>
            <p:nvSpPr>
              <p:cNvPr id="7" name="Frame 6"/>
              <p:cNvSpPr/>
              <p:nvPr/>
            </p:nvSpPr>
            <p:spPr>
              <a:xfrm>
                <a:off x="0" y="0"/>
                <a:ext cx="9144000" cy="6858000"/>
              </a:xfrm>
              <a:prstGeom prst="frame">
                <a:avLst>
                  <a:gd name="adj1" fmla="val 7665"/>
                </a:avLst>
              </a:prstGeom>
              <a:blipFill>
                <a:blip r:embed="rId2"/>
                <a:tile tx="0" ty="0" sx="100000" sy="100000" flip="none" algn="tl"/>
              </a:blip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828800" y="152400"/>
                <a:ext cx="5486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আলহাজ্ব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কাজী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দিদার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বক্স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ইসলামিয়া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দাখিল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মাদ্রাসা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endParaRPr lang="en-US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477000" y="533400"/>
                <a:ext cx="2133600" cy="1015663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শ্রেণি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দশম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</a:p>
              <a:p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বাংলা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সাহিত্য</a:t>
                </a:r>
                <a:endParaRPr lang="en-US" sz="20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পাঠের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000" b="1" dirty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-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কবিতা</a:t>
                </a:r>
                <a:endParaRPr lang="en-US" sz="2000" b="1" dirty="0"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3625362" y="649870"/>
              <a:ext cx="1905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latin typeface="Shonar Bangla" pitchFamily="34" charset="0"/>
                  <a:cs typeface="Shonar Bangla" pitchFamily="34" charset="0"/>
                </a:rPr>
                <a:t>আজকের</a:t>
              </a:r>
              <a:r>
                <a:rPr lang="en-US" sz="24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 smtClean="0">
                  <a:latin typeface="Shonar Bangla" pitchFamily="34" charset="0"/>
                  <a:cs typeface="Shonar Bangla" pitchFamily="34" charset="0"/>
                </a:rPr>
                <a:t>পাঠ</a:t>
              </a:r>
              <a:r>
                <a:rPr lang="en-US" sz="24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endParaRPr lang="en-US" sz="2400" b="1" dirty="0">
                <a:latin typeface="Shonar Bangla" pitchFamily="34" charset="0"/>
                <a:cs typeface="Shonar Bangl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981200" y="1111535"/>
              <a:ext cx="426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latin typeface="Shonar Bangla" pitchFamily="34" charset="0"/>
                  <a:cs typeface="Shonar Bangla" pitchFamily="34" charset="0"/>
                </a:rPr>
                <a:t>তোমাকে</a:t>
              </a:r>
              <a:r>
                <a:rPr lang="en-US" sz="28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800" b="1" dirty="0" err="1" smtClean="0">
                  <a:latin typeface="Shonar Bangla" pitchFamily="34" charset="0"/>
                  <a:cs typeface="Shonar Bangla" pitchFamily="34" charset="0"/>
                </a:rPr>
                <a:t>পাওয়ার</a:t>
              </a:r>
              <a:r>
                <a:rPr lang="en-US" sz="28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800" b="1" dirty="0" err="1" smtClean="0">
                  <a:latin typeface="Shonar Bangla" pitchFamily="34" charset="0"/>
                  <a:cs typeface="Shonar Bangla" pitchFamily="34" charset="0"/>
                </a:rPr>
                <a:t>জন্যে,হে</a:t>
              </a:r>
              <a:r>
                <a:rPr lang="en-US" sz="28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800" b="1" dirty="0" err="1" smtClean="0">
                  <a:latin typeface="Shonar Bangla" pitchFamily="34" charset="0"/>
                  <a:cs typeface="Shonar Bangla" pitchFamily="34" charset="0"/>
                </a:rPr>
                <a:t>স্বাধীনতা</a:t>
              </a:r>
              <a:endParaRPr lang="en-US" sz="2800" b="1" dirty="0">
                <a:latin typeface="Shonar Bangla" pitchFamily="34" charset="0"/>
                <a:cs typeface="Shonar Bangla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130752" y="1516132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latin typeface="Shonar Bangla" pitchFamily="34" charset="0"/>
                  <a:cs typeface="Shonar Bangla" pitchFamily="34" charset="0"/>
                </a:rPr>
                <a:t>শামসুর</a:t>
              </a:r>
              <a:r>
                <a:rPr lang="en-US" sz="24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 smtClean="0">
                  <a:latin typeface="Shonar Bangla" pitchFamily="34" charset="0"/>
                  <a:cs typeface="Shonar Bangla" pitchFamily="34" charset="0"/>
                </a:rPr>
                <a:t>রহমান</a:t>
              </a:r>
              <a:r>
                <a:rPr lang="en-US" sz="24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endParaRPr lang="en-US" sz="2400" b="1" dirty="0">
                <a:latin typeface="Shonar Bangla" pitchFamily="34" charset="0"/>
                <a:cs typeface="Shonar Bangla" pitchFamily="34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1143000" y="2356507"/>
            <a:ext cx="6705600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আর</a:t>
            </a:r>
            <a:r>
              <a:rPr lang="en-US" sz="2400" b="1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রাইফেল</a:t>
            </a:r>
            <a:r>
              <a:rPr lang="en-US" sz="2400" b="1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কাঁধে</a:t>
            </a:r>
            <a:r>
              <a:rPr lang="en-US" sz="2400" b="1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বনে</a:t>
            </a:r>
            <a:r>
              <a:rPr lang="en-US" sz="2400" b="1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জঙ্গলে</a:t>
            </a:r>
            <a:r>
              <a:rPr lang="en-US" sz="2400" b="1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ঘুরে</a:t>
            </a:r>
            <a:r>
              <a:rPr lang="en-US" sz="2400" b="1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-</a:t>
            </a:r>
            <a:r>
              <a:rPr lang="en-US" sz="2400" b="1" dirty="0" err="1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বেড়ানো</a:t>
            </a:r>
            <a:endParaRPr lang="en-US" sz="2400" b="1" dirty="0">
              <a:solidFill>
                <a:schemeClr val="tx1"/>
              </a:solidFill>
              <a:latin typeface="Shonar Bangla" pitchFamily="34" charset="0"/>
              <a:cs typeface="Shonar Bangla" pitchFamily="34" charset="0"/>
            </a:endParaRPr>
          </a:p>
          <a:p>
            <a:pPr algn="ctr"/>
            <a:r>
              <a:rPr lang="en-US" sz="2400" b="1" dirty="0" err="1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সেই</a:t>
            </a:r>
            <a:r>
              <a:rPr lang="en-US" sz="2400" b="1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তেজি</a:t>
            </a:r>
            <a:r>
              <a:rPr lang="en-US" sz="2400" b="1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তরুণ</a:t>
            </a:r>
            <a:r>
              <a:rPr lang="en-US" sz="2400" b="1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যার</a:t>
            </a:r>
            <a:r>
              <a:rPr lang="en-US" sz="2400" b="1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পদভারে</a:t>
            </a:r>
            <a:endParaRPr lang="en-US" sz="2400" b="1" dirty="0">
              <a:solidFill>
                <a:schemeClr val="tx1"/>
              </a:solidFill>
              <a:latin typeface="Shonar Bangla" pitchFamily="34" charset="0"/>
              <a:cs typeface="Shonar Bangla" pitchFamily="34" charset="0"/>
            </a:endParaRPr>
          </a:p>
          <a:p>
            <a:pPr algn="ctr"/>
            <a:r>
              <a:rPr lang="en-US" sz="2400" b="1" dirty="0" err="1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একটি</a:t>
            </a:r>
            <a:r>
              <a:rPr lang="en-US" sz="2400" b="1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নতুন</a:t>
            </a:r>
            <a:r>
              <a:rPr lang="en-US" sz="2400" b="1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পৃথিবীর</a:t>
            </a:r>
            <a:r>
              <a:rPr lang="en-US" sz="2400" b="1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জন্ম</a:t>
            </a:r>
            <a:r>
              <a:rPr lang="en-US" sz="2400" b="1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হতে</a:t>
            </a:r>
            <a:r>
              <a:rPr lang="en-US" sz="2400" b="1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চলেছে</a:t>
            </a:r>
            <a:r>
              <a:rPr lang="en-US" sz="2400" b="1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– 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142999" y="3825433"/>
            <a:ext cx="6705601" cy="2348469"/>
            <a:chOff x="724205" y="3825433"/>
            <a:chExt cx="7818988" cy="234846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205" y="3825433"/>
              <a:ext cx="3393526" cy="2348469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pic>
        <p:pic>
          <p:nvPicPr>
            <p:cNvPr id="12" name="Picture 11" descr="পৃথিবী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6131" y="3825434"/>
              <a:ext cx="1987062" cy="2329495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7731" y="3825434"/>
              <a:ext cx="2590800" cy="2340752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pic>
      </p:grpSp>
    </p:spTree>
    <p:extLst>
      <p:ext uri="{BB962C8B-B14F-4D97-AF65-F5344CB8AC3E}">
        <p14:creationId xmlns:p14="http://schemas.microsoft.com/office/powerpoint/2010/main" val="417466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862" y="0"/>
            <a:ext cx="9144000" cy="6858000"/>
            <a:chOff x="5862" y="0"/>
            <a:chExt cx="9144000" cy="6858000"/>
          </a:xfrm>
        </p:grpSpPr>
        <p:grpSp>
          <p:nvGrpSpPr>
            <p:cNvPr id="3" name="Group 2"/>
            <p:cNvGrpSpPr/>
            <p:nvPr/>
          </p:nvGrpSpPr>
          <p:grpSpPr>
            <a:xfrm>
              <a:off x="5862" y="0"/>
              <a:ext cx="9144000" cy="6858000"/>
              <a:chOff x="0" y="0"/>
              <a:chExt cx="9144000" cy="6858000"/>
            </a:xfrm>
          </p:grpSpPr>
          <p:sp>
            <p:nvSpPr>
              <p:cNvPr id="7" name="Frame 6"/>
              <p:cNvSpPr/>
              <p:nvPr/>
            </p:nvSpPr>
            <p:spPr>
              <a:xfrm>
                <a:off x="0" y="0"/>
                <a:ext cx="9144000" cy="6858000"/>
              </a:xfrm>
              <a:prstGeom prst="frame">
                <a:avLst>
                  <a:gd name="adj1" fmla="val 7665"/>
                </a:avLst>
              </a:prstGeom>
              <a:blipFill>
                <a:blip r:embed="rId2"/>
                <a:tile tx="0" ty="0" sx="100000" sy="100000" flip="none" algn="tl"/>
              </a:blip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828800" y="152400"/>
                <a:ext cx="5486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আলহাজ্ব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কাজী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দিদার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বক্স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ইসলামিয়া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দাখিল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মাদ্রাসা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endParaRPr lang="en-US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477000" y="533400"/>
                <a:ext cx="2133600" cy="1015663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শ্রেণি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দশম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</a:p>
              <a:p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বাংলা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সাহিত্য</a:t>
                </a:r>
                <a:endParaRPr lang="en-US" sz="20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পাঠের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000" b="1" dirty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-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কবিতা</a:t>
                </a:r>
                <a:endParaRPr lang="en-US" sz="2000" b="1" dirty="0"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3625362" y="649870"/>
              <a:ext cx="1905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latin typeface="Shonar Bangla" pitchFamily="34" charset="0"/>
                  <a:cs typeface="Shonar Bangla" pitchFamily="34" charset="0"/>
                </a:rPr>
                <a:t>আজকের</a:t>
              </a:r>
              <a:r>
                <a:rPr lang="en-US" sz="24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 smtClean="0">
                  <a:latin typeface="Shonar Bangla" pitchFamily="34" charset="0"/>
                  <a:cs typeface="Shonar Bangla" pitchFamily="34" charset="0"/>
                </a:rPr>
                <a:t>পাঠ</a:t>
              </a:r>
              <a:r>
                <a:rPr lang="en-US" sz="24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endParaRPr lang="en-US" sz="2400" b="1" dirty="0">
                <a:latin typeface="Shonar Bangla" pitchFamily="34" charset="0"/>
                <a:cs typeface="Shonar Bangl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981200" y="1111535"/>
              <a:ext cx="426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latin typeface="Shonar Bangla" pitchFamily="34" charset="0"/>
                  <a:cs typeface="Shonar Bangla" pitchFamily="34" charset="0"/>
                </a:rPr>
                <a:t>তোমাকে</a:t>
              </a:r>
              <a:r>
                <a:rPr lang="en-US" sz="28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800" b="1" dirty="0" err="1" smtClean="0">
                  <a:latin typeface="Shonar Bangla" pitchFamily="34" charset="0"/>
                  <a:cs typeface="Shonar Bangla" pitchFamily="34" charset="0"/>
                </a:rPr>
                <a:t>পাওয়ার</a:t>
              </a:r>
              <a:r>
                <a:rPr lang="en-US" sz="28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800" b="1" dirty="0" err="1" smtClean="0">
                  <a:latin typeface="Shonar Bangla" pitchFamily="34" charset="0"/>
                  <a:cs typeface="Shonar Bangla" pitchFamily="34" charset="0"/>
                </a:rPr>
                <a:t>জন্যে,হে</a:t>
              </a:r>
              <a:r>
                <a:rPr lang="en-US" sz="28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800" b="1" dirty="0" err="1" smtClean="0">
                  <a:latin typeface="Shonar Bangla" pitchFamily="34" charset="0"/>
                  <a:cs typeface="Shonar Bangla" pitchFamily="34" charset="0"/>
                </a:rPr>
                <a:t>স্বাধীনতা</a:t>
              </a:r>
              <a:endParaRPr lang="en-US" sz="2800" b="1" dirty="0">
                <a:latin typeface="Shonar Bangla" pitchFamily="34" charset="0"/>
                <a:cs typeface="Shonar Bangla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130752" y="1516132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latin typeface="Shonar Bangla" pitchFamily="34" charset="0"/>
                  <a:cs typeface="Shonar Bangla" pitchFamily="34" charset="0"/>
                </a:rPr>
                <a:t>শামসুর</a:t>
              </a:r>
              <a:r>
                <a:rPr lang="en-US" sz="24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 smtClean="0">
                  <a:latin typeface="Shonar Bangla" pitchFamily="34" charset="0"/>
                  <a:cs typeface="Shonar Bangla" pitchFamily="34" charset="0"/>
                </a:rPr>
                <a:t>রহমান</a:t>
              </a:r>
              <a:r>
                <a:rPr lang="en-US" sz="24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endParaRPr lang="en-US" sz="2400" b="1" dirty="0">
                <a:latin typeface="Shonar Bangla" pitchFamily="34" charset="0"/>
                <a:cs typeface="Shonar Bangla" pitchFamily="34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1121597" y="2665374"/>
            <a:ext cx="6392376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সবাই</a:t>
            </a:r>
            <a:r>
              <a:rPr lang="en-US" sz="2400" b="1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অধীর</a:t>
            </a:r>
            <a:r>
              <a:rPr lang="en-US" sz="2400" b="1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প্রতীক্ষা</a:t>
            </a:r>
            <a:r>
              <a:rPr lang="en-US" sz="2400" b="1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করছে</a:t>
            </a:r>
            <a:r>
              <a:rPr lang="en-US" sz="2400" b="1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তোমার</a:t>
            </a:r>
            <a:r>
              <a:rPr lang="en-US" sz="2400" b="1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জন্যে,হে</a:t>
            </a:r>
            <a:r>
              <a:rPr lang="en-US" sz="2400" b="1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স্বধীনতা</a:t>
            </a:r>
            <a:r>
              <a:rPr lang="en-US" sz="2400" b="1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।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121597" y="3454052"/>
            <a:ext cx="6392376" cy="2415541"/>
            <a:chOff x="796724" y="3810000"/>
            <a:chExt cx="7356676" cy="241554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724" y="3810000"/>
              <a:ext cx="3657600" cy="2415540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3970" y="3810001"/>
              <a:ext cx="3689430" cy="2415540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</p:pic>
      </p:grpSp>
    </p:spTree>
    <p:extLst>
      <p:ext uri="{BB962C8B-B14F-4D97-AF65-F5344CB8AC3E}">
        <p14:creationId xmlns:p14="http://schemas.microsoft.com/office/powerpoint/2010/main" val="1496972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862" y="0"/>
            <a:ext cx="9144000" cy="6858000"/>
            <a:chOff x="5862" y="0"/>
            <a:chExt cx="9144000" cy="6858000"/>
          </a:xfrm>
        </p:grpSpPr>
        <p:grpSp>
          <p:nvGrpSpPr>
            <p:cNvPr id="3" name="Group 2"/>
            <p:cNvGrpSpPr/>
            <p:nvPr/>
          </p:nvGrpSpPr>
          <p:grpSpPr>
            <a:xfrm>
              <a:off x="5862" y="0"/>
              <a:ext cx="9144000" cy="6858000"/>
              <a:chOff x="0" y="0"/>
              <a:chExt cx="9144000" cy="6858000"/>
            </a:xfrm>
          </p:grpSpPr>
          <p:sp>
            <p:nvSpPr>
              <p:cNvPr id="7" name="Frame 6"/>
              <p:cNvSpPr/>
              <p:nvPr/>
            </p:nvSpPr>
            <p:spPr>
              <a:xfrm>
                <a:off x="0" y="0"/>
                <a:ext cx="9144000" cy="6858000"/>
              </a:xfrm>
              <a:prstGeom prst="frame">
                <a:avLst>
                  <a:gd name="adj1" fmla="val 7665"/>
                </a:avLst>
              </a:prstGeom>
              <a:blipFill>
                <a:blip r:embed="rId2"/>
                <a:tile tx="0" ty="0" sx="100000" sy="100000" flip="none" algn="tl"/>
              </a:blip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828800" y="152400"/>
                <a:ext cx="5486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আলহাজ্ব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কাজী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দিদার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বক্স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ইসলামিয়া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দাখিল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মাদ্রাসা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endParaRPr lang="en-US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477000" y="533400"/>
                <a:ext cx="2133600" cy="1015663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শ্রেণি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দশম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</a:p>
              <a:p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বাংলা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সাহিত্য</a:t>
                </a:r>
                <a:endParaRPr lang="en-US" sz="20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পাঠের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000" b="1" dirty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-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কবিতা</a:t>
                </a:r>
                <a:endParaRPr lang="en-US" sz="2000" b="1" dirty="0"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3625362" y="649870"/>
              <a:ext cx="1905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latin typeface="Shonar Bangla" pitchFamily="34" charset="0"/>
                  <a:cs typeface="Shonar Bangla" pitchFamily="34" charset="0"/>
                </a:rPr>
                <a:t>আজকের</a:t>
              </a:r>
              <a:r>
                <a:rPr lang="en-US" sz="24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 smtClean="0">
                  <a:latin typeface="Shonar Bangla" pitchFamily="34" charset="0"/>
                  <a:cs typeface="Shonar Bangla" pitchFamily="34" charset="0"/>
                </a:rPr>
                <a:t>পাঠ</a:t>
              </a:r>
              <a:r>
                <a:rPr lang="en-US" sz="24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endParaRPr lang="en-US" sz="2400" b="1" dirty="0">
                <a:latin typeface="Shonar Bangla" pitchFamily="34" charset="0"/>
                <a:cs typeface="Shonar Bangl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981200" y="1111535"/>
              <a:ext cx="426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latin typeface="Shonar Bangla" pitchFamily="34" charset="0"/>
                  <a:cs typeface="Shonar Bangla" pitchFamily="34" charset="0"/>
                </a:rPr>
                <a:t>তোমাকে</a:t>
              </a:r>
              <a:r>
                <a:rPr lang="en-US" sz="28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800" b="1" dirty="0" err="1" smtClean="0">
                  <a:latin typeface="Shonar Bangla" pitchFamily="34" charset="0"/>
                  <a:cs typeface="Shonar Bangla" pitchFamily="34" charset="0"/>
                </a:rPr>
                <a:t>পাওয়ার</a:t>
              </a:r>
              <a:r>
                <a:rPr lang="en-US" sz="28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800" b="1" dirty="0" err="1" smtClean="0">
                  <a:latin typeface="Shonar Bangla" pitchFamily="34" charset="0"/>
                  <a:cs typeface="Shonar Bangla" pitchFamily="34" charset="0"/>
                </a:rPr>
                <a:t>জন্যে,হে</a:t>
              </a:r>
              <a:r>
                <a:rPr lang="en-US" sz="28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800" b="1" dirty="0" err="1" smtClean="0">
                  <a:latin typeface="Shonar Bangla" pitchFamily="34" charset="0"/>
                  <a:cs typeface="Shonar Bangla" pitchFamily="34" charset="0"/>
                </a:rPr>
                <a:t>স্বাধীনতা</a:t>
              </a:r>
              <a:endParaRPr lang="en-US" sz="2800" b="1" dirty="0">
                <a:latin typeface="Shonar Bangla" pitchFamily="34" charset="0"/>
                <a:cs typeface="Shonar Bangla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130752" y="1516132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latin typeface="Shonar Bangla" pitchFamily="34" charset="0"/>
                  <a:cs typeface="Shonar Bangla" pitchFamily="34" charset="0"/>
                </a:rPr>
                <a:t>শামসুর</a:t>
              </a:r>
              <a:r>
                <a:rPr lang="en-US" sz="24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 smtClean="0">
                  <a:latin typeface="Shonar Bangla" pitchFamily="34" charset="0"/>
                  <a:cs typeface="Shonar Bangla" pitchFamily="34" charset="0"/>
                </a:rPr>
                <a:t>রহমান</a:t>
              </a:r>
              <a:r>
                <a:rPr lang="en-US" sz="24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endParaRPr lang="en-US" sz="2400" b="1" dirty="0">
                <a:latin typeface="Shonar Bangla" pitchFamily="34" charset="0"/>
                <a:cs typeface="Shonar Bangla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990601" y="2362200"/>
            <a:ext cx="5968952" cy="120032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পৃথিবীর</a:t>
            </a:r>
            <a:r>
              <a:rPr lang="en-US" sz="2400" b="1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এক</a:t>
            </a:r>
            <a:r>
              <a:rPr lang="en-US" sz="2400" b="1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প্রান্ত</a:t>
            </a:r>
            <a:r>
              <a:rPr lang="en-US" sz="2400" b="1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থেকে</a:t>
            </a:r>
            <a:r>
              <a:rPr lang="en-US" sz="2400" b="1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অন্য</a:t>
            </a:r>
            <a:r>
              <a:rPr lang="en-US" sz="2400" b="1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প্রান্তে</a:t>
            </a:r>
            <a:r>
              <a:rPr lang="en-US" sz="2400" b="1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জ্বলন্ত</a:t>
            </a:r>
            <a:r>
              <a:rPr lang="en-US" sz="2400" b="1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</a:p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ঘোষণার</a:t>
            </a:r>
            <a:r>
              <a:rPr lang="en-US" sz="2400" b="1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ধ্বনি-প্রাতধ্বনি</a:t>
            </a:r>
            <a:r>
              <a:rPr lang="en-US" sz="2400" b="1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তুলে</a:t>
            </a:r>
            <a:r>
              <a:rPr lang="en-US" sz="2400" b="1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,</a:t>
            </a:r>
          </a:p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নতুন</a:t>
            </a:r>
            <a:r>
              <a:rPr lang="en-US" sz="2400" b="1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নিশান</a:t>
            </a:r>
            <a:r>
              <a:rPr lang="en-US" sz="2400" b="1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উড়িয়ে</a:t>
            </a:r>
            <a:r>
              <a:rPr lang="en-US" sz="2400" b="1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,   </a:t>
            </a:r>
            <a:endParaRPr lang="en-US" sz="2400" b="1" dirty="0">
              <a:solidFill>
                <a:schemeClr val="tx1"/>
              </a:solidFill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14" name="Picture 13" descr="hqdefaul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3970888"/>
            <a:ext cx="2846544" cy="227751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4023846"/>
            <a:ext cx="2616152" cy="207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218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0700" y="2228671"/>
            <a:ext cx="5848731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দামামা</a:t>
            </a:r>
            <a:r>
              <a:rPr lang="en-US" sz="2400" b="1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বাজিয়ে</a:t>
            </a:r>
            <a:r>
              <a:rPr lang="en-US" sz="2400" b="1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‍</a:t>
            </a:r>
            <a:r>
              <a:rPr lang="en-US" sz="2400" b="1" dirty="0" err="1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দিগ্বিদিক</a:t>
            </a:r>
            <a:endParaRPr lang="en-US" sz="2400" b="1" dirty="0">
              <a:solidFill>
                <a:schemeClr val="tx1"/>
              </a:solidFill>
              <a:latin typeface="Shonar Bangla" pitchFamily="34" charset="0"/>
              <a:cs typeface="Shonar Bangla" pitchFamily="34" charset="0"/>
            </a:endParaRPr>
          </a:p>
          <a:p>
            <a:pPr algn="ctr"/>
            <a:r>
              <a:rPr lang="en-US" sz="2400" b="1" dirty="0" err="1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এই</a:t>
            </a:r>
            <a:r>
              <a:rPr lang="en-US" sz="2400" b="1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বাংলায়</a:t>
            </a:r>
            <a:endParaRPr lang="en-US" sz="2400" b="1" dirty="0">
              <a:solidFill>
                <a:schemeClr val="tx1"/>
              </a:solidFill>
              <a:latin typeface="Shonar Bangla" pitchFamily="34" charset="0"/>
              <a:cs typeface="Shonar Bangla" pitchFamily="34" charset="0"/>
            </a:endParaRPr>
          </a:p>
          <a:p>
            <a:pPr algn="ctr"/>
            <a:r>
              <a:rPr lang="en-US" sz="2400" b="1" dirty="0" err="1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তোমাকে</a:t>
            </a:r>
            <a:r>
              <a:rPr lang="en-US" sz="2400" b="1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আসতেই</a:t>
            </a:r>
            <a:r>
              <a:rPr lang="en-US" sz="2400" b="1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হবে,হে</a:t>
            </a:r>
            <a:r>
              <a:rPr lang="en-US" sz="2400" b="1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স্বধীনতা</a:t>
            </a:r>
            <a:r>
              <a:rPr lang="en-US" sz="2400" b="1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।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862" y="0"/>
            <a:ext cx="9144000" cy="6858000"/>
            <a:chOff x="5862" y="0"/>
            <a:chExt cx="9144000" cy="6858000"/>
          </a:xfrm>
        </p:grpSpPr>
        <p:grpSp>
          <p:nvGrpSpPr>
            <p:cNvPr id="4" name="Group 3"/>
            <p:cNvGrpSpPr/>
            <p:nvPr/>
          </p:nvGrpSpPr>
          <p:grpSpPr>
            <a:xfrm>
              <a:off x="5862" y="0"/>
              <a:ext cx="9144000" cy="6858000"/>
              <a:chOff x="0" y="0"/>
              <a:chExt cx="9144000" cy="6858000"/>
            </a:xfrm>
          </p:grpSpPr>
          <p:sp>
            <p:nvSpPr>
              <p:cNvPr id="8" name="Frame 7"/>
              <p:cNvSpPr/>
              <p:nvPr/>
            </p:nvSpPr>
            <p:spPr>
              <a:xfrm>
                <a:off x="0" y="0"/>
                <a:ext cx="9144000" cy="6858000"/>
              </a:xfrm>
              <a:prstGeom prst="frame">
                <a:avLst>
                  <a:gd name="adj1" fmla="val 7665"/>
                </a:avLst>
              </a:prstGeom>
              <a:blipFill>
                <a:blip r:embed="rId2"/>
                <a:tile tx="0" ty="0" sx="100000" sy="100000" flip="none" algn="tl"/>
              </a:blip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28800" y="152400"/>
                <a:ext cx="5486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আলহাজ্ব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কাজী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দিদার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বক্স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ইসলামিয়া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দাখিল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মাদ্রাসা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endParaRPr lang="en-US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6477000" y="533400"/>
                <a:ext cx="2133600" cy="1015663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শ্রেণি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দশম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</a:p>
              <a:p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বাংলা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সাহিত্য</a:t>
                </a:r>
                <a:endParaRPr lang="en-US" sz="20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পাঠের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000" b="1" dirty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-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কবিতা</a:t>
                </a:r>
                <a:endParaRPr lang="en-US" sz="2000" b="1" dirty="0"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3625362" y="649870"/>
              <a:ext cx="1905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latin typeface="Shonar Bangla" pitchFamily="34" charset="0"/>
                  <a:cs typeface="Shonar Bangla" pitchFamily="34" charset="0"/>
                </a:rPr>
                <a:t>আজকের</a:t>
              </a:r>
              <a:r>
                <a:rPr lang="en-US" sz="24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 smtClean="0">
                  <a:latin typeface="Shonar Bangla" pitchFamily="34" charset="0"/>
                  <a:cs typeface="Shonar Bangla" pitchFamily="34" charset="0"/>
                </a:rPr>
                <a:t>পাঠ</a:t>
              </a:r>
              <a:r>
                <a:rPr lang="en-US" sz="24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endParaRPr lang="en-US" sz="2400" b="1" dirty="0">
                <a:latin typeface="Shonar Bangla" pitchFamily="34" charset="0"/>
                <a:cs typeface="Shonar Bangla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981200" y="1111535"/>
              <a:ext cx="426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latin typeface="Shonar Bangla" pitchFamily="34" charset="0"/>
                  <a:cs typeface="Shonar Bangla" pitchFamily="34" charset="0"/>
                </a:rPr>
                <a:t>তোমাকে</a:t>
              </a:r>
              <a:r>
                <a:rPr lang="en-US" sz="28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800" b="1" dirty="0" err="1" smtClean="0">
                  <a:latin typeface="Shonar Bangla" pitchFamily="34" charset="0"/>
                  <a:cs typeface="Shonar Bangla" pitchFamily="34" charset="0"/>
                </a:rPr>
                <a:t>পাওয়ার</a:t>
              </a:r>
              <a:r>
                <a:rPr lang="en-US" sz="28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800" b="1" dirty="0" err="1" smtClean="0">
                  <a:latin typeface="Shonar Bangla" pitchFamily="34" charset="0"/>
                  <a:cs typeface="Shonar Bangla" pitchFamily="34" charset="0"/>
                </a:rPr>
                <a:t>জন্যে,হে</a:t>
              </a:r>
              <a:r>
                <a:rPr lang="en-US" sz="28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800" b="1" dirty="0" err="1" smtClean="0">
                  <a:latin typeface="Shonar Bangla" pitchFamily="34" charset="0"/>
                  <a:cs typeface="Shonar Bangla" pitchFamily="34" charset="0"/>
                </a:rPr>
                <a:t>স্বাধীনতা</a:t>
              </a:r>
              <a:endParaRPr lang="en-US" sz="2800" b="1" dirty="0">
                <a:latin typeface="Shonar Bangla" pitchFamily="34" charset="0"/>
                <a:cs typeface="Shonar Bangla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130752" y="1516132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latin typeface="Shonar Bangla" pitchFamily="34" charset="0"/>
                  <a:cs typeface="Shonar Bangla" pitchFamily="34" charset="0"/>
                </a:rPr>
                <a:t>শামসুর</a:t>
              </a:r>
              <a:r>
                <a:rPr lang="en-US" sz="24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 smtClean="0">
                  <a:latin typeface="Shonar Bangla" pitchFamily="34" charset="0"/>
                  <a:cs typeface="Shonar Bangla" pitchFamily="34" charset="0"/>
                </a:rPr>
                <a:t>রহমান</a:t>
              </a:r>
              <a:r>
                <a:rPr lang="en-US" sz="24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endParaRPr lang="en-US" sz="2400" b="1" dirty="0">
                <a:latin typeface="Shonar Bangla" pitchFamily="34" charset="0"/>
                <a:cs typeface="Shonar Bangla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790700" y="3495102"/>
            <a:ext cx="5848731" cy="2810711"/>
            <a:chOff x="1790700" y="3495102"/>
            <a:chExt cx="5848731" cy="281071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2220" y="3495102"/>
              <a:ext cx="2267211" cy="2810711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0700" y="4038600"/>
              <a:ext cx="2787162" cy="200025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</p:grpSp>
    </p:spTree>
    <p:extLst>
      <p:ext uri="{BB962C8B-B14F-4D97-AF65-F5344CB8AC3E}">
        <p14:creationId xmlns:p14="http://schemas.microsoft.com/office/powerpoint/2010/main" val="58914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5862" y="13504"/>
            <a:ext cx="9144000" cy="6858000"/>
            <a:chOff x="5862" y="13504"/>
            <a:chExt cx="9144000" cy="6858000"/>
          </a:xfrm>
        </p:grpSpPr>
        <p:grpSp>
          <p:nvGrpSpPr>
            <p:cNvPr id="5" name="Group 4"/>
            <p:cNvGrpSpPr/>
            <p:nvPr/>
          </p:nvGrpSpPr>
          <p:grpSpPr>
            <a:xfrm>
              <a:off x="5862" y="13504"/>
              <a:ext cx="9144000" cy="6858000"/>
              <a:chOff x="5862" y="13504"/>
              <a:chExt cx="9144000" cy="6858000"/>
            </a:xfrm>
          </p:grpSpPr>
          <p:sp>
            <p:nvSpPr>
              <p:cNvPr id="16" name="Frame 15"/>
              <p:cNvSpPr/>
              <p:nvPr/>
            </p:nvSpPr>
            <p:spPr>
              <a:xfrm>
                <a:off x="5862" y="13504"/>
                <a:ext cx="9144000" cy="6858000"/>
              </a:xfrm>
              <a:prstGeom prst="frame">
                <a:avLst>
                  <a:gd name="adj1" fmla="val 7665"/>
                </a:avLst>
              </a:prstGeom>
              <a:blipFill>
                <a:blip r:embed="rId2"/>
                <a:tile tx="0" ty="0" sx="100000" sy="100000" flip="none" algn="tl"/>
              </a:blip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852024" y="13504"/>
                <a:ext cx="5486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আলহাজ্ব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কাজী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দিদার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বক্স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ইসলামিয়া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দাখিল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মাদ্রাসা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endParaRPr lang="en-US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516172" y="470477"/>
              <a:ext cx="8158103" cy="5810909"/>
              <a:chOff x="525555" y="483104"/>
              <a:chExt cx="8158103" cy="5810909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638536" y="4342394"/>
                <a:ext cx="4495800" cy="1938992"/>
              </a:xfrm>
              <a:prstGeom prst="rect">
                <a:avLst/>
              </a:prstGeom>
              <a:ln w="76200">
                <a:solidFill>
                  <a:srgbClr val="92D050"/>
                </a:solidFill>
                <a:prstDash val="dashDot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 err="1" smtClean="0">
                    <a:latin typeface="Shonar Bangla" pitchFamily="34" charset="0"/>
                    <a:cs typeface="Shonar Bangla" pitchFamily="34" charset="0"/>
                  </a:rPr>
                  <a:t>আবু</a:t>
                </a:r>
                <a:r>
                  <a:rPr lang="en-US" sz="36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3600" b="1" dirty="0" err="1" smtClean="0">
                    <a:latin typeface="Shonar Bangla" pitchFamily="34" charset="0"/>
                    <a:cs typeface="Shonar Bangla" pitchFamily="34" charset="0"/>
                  </a:rPr>
                  <a:t>আহসান</a:t>
                </a:r>
                <a:r>
                  <a:rPr lang="en-US" sz="36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endParaRPr lang="en-US" sz="32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pPr algn="ctr"/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                                 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বি.এস.এস;বি.এড</a:t>
                </a:r>
                <a:endParaRPr lang="en-US" sz="20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pPr algn="ctr"/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সিনিয়র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শিক্ষক</a:t>
                </a:r>
                <a:endParaRPr lang="en-US" sz="20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pPr algn="ctr"/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আলহাজ্ব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কাজী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দিদার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বক্স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ইসলামিয়া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দাখিল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মাদ্রাসা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</a:p>
              <a:p>
                <a:pPr algn="ctr"/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ছয়গাঁও,ভেদরগঞ্জ,শরীয়তপুর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।</a:t>
                </a:r>
                <a:endParaRPr lang="en-US" sz="2400" b="1" dirty="0"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5156520" y="4355021"/>
                <a:ext cx="3377880" cy="1938992"/>
              </a:xfrm>
              <a:prstGeom prst="rect">
                <a:avLst/>
              </a:prstGeom>
              <a:ln w="76200">
                <a:solidFill>
                  <a:srgbClr val="92D050"/>
                </a:solidFill>
                <a:prstDash val="dashDot"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err="1" smtClean="0">
                    <a:latin typeface="Shonar Bangla" pitchFamily="34" charset="0"/>
                    <a:cs typeface="Shonar Bangla" pitchFamily="34" charset="0"/>
                  </a:rPr>
                  <a:t>শ্রেণি</a:t>
                </a:r>
                <a:r>
                  <a:rPr lang="en-US" sz="28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800" b="1" dirty="0" err="1" smtClean="0">
                    <a:latin typeface="Shonar Bangla" pitchFamily="34" charset="0"/>
                    <a:cs typeface="Shonar Bangla" pitchFamily="34" charset="0"/>
                  </a:rPr>
                  <a:t>দশম</a:t>
                </a:r>
                <a:r>
                  <a:rPr lang="en-US" sz="28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</a:p>
              <a:p>
                <a:pPr algn="ctr"/>
                <a:r>
                  <a:rPr lang="en-US" sz="2800" b="1" dirty="0" err="1" smtClean="0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8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800" b="1" dirty="0" err="1" smtClean="0">
                    <a:latin typeface="Shonar Bangla" pitchFamily="34" charset="0"/>
                    <a:cs typeface="Shonar Bangla" pitchFamily="34" charset="0"/>
                  </a:rPr>
                  <a:t>বংলা</a:t>
                </a:r>
                <a:r>
                  <a:rPr lang="en-US" sz="28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800" b="1" dirty="0" err="1" smtClean="0">
                    <a:latin typeface="Shonar Bangla" pitchFamily="34" charset="0"/>
                    <a:cs typeface="Shonar Bangla" pitchFamily="34" charset="0"/>
                  </a:rPr>
                  <a:t>সাহিত্য</a:t>
                </a:r>
                <a:endParaRPr lang="en-US" sz="28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pPr algn="ctr"/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পাঠের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400" b="1" dirty="0" err="1" smtClean="0">
                    <a:latin typeface="Shonar Bangla" pitchFamily="34" charset="0"/>
                    <a:cs typeface="Shonar Bangla" pitchFamily="34" charset="0"/>
                  </a:rPr>
                  <a:t>কবিতা</a:t>
                </a:r>
                <a:r>
                  <a:rPr lang="en-US" sz="24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</a:p>
              <a:p>
                <a:pPr algn="ctr"/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সময়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– ৪৫মিনিট </a:t>
                </a:r>
              </a:p>
              <a:p>
                <a:pPr algn="ctr"/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তারিখ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-   /   /     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খ্রি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.</a:t>
                </a:r>
                <a:endParaRPr lang="en-US" sz="2000" b="1" dirty="0">
                  <a:latin typeface="Shonar Bangla" pitchFamily="34" charset="0"/>
                  <a:cs typeface="Shonar Bangla" pitchFamily="34" charset="0"/>
                </a:endParaRPr>
              </a:p>
            </p:txBody>
          </p:sp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52600" y="1599194"/>
                <a:ext cx="1904682" cy="2133600"/>
              </a:xfrm>
              <a:prstGeom prst="rect">
                <a:avLst/>
              </a:prstGeom>
              <a:ln w="88900" cap="sq" cmpd="thickThin">
                <a:solidFill>
                  <a:srgbClr val="00206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1752600" y="930090"/>
                <a:ext cx="176683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b="1" dirty="0" err="1">
                    <a:latin typeface="Shonar Bangla" pitchFamily="34" charset="0"/>
                    <a:cs typeface="Shonar Bangla" pitchFamily="34" charset="0"/>
                  </a:rPr>
                  <a:t>শিক্ষক</a:t>
                </a:r>
                <a:r>
                  <a:rPr lang="en-US" sz="2400" b="1" dirty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>
                    <a:latin typeface="Shonar Bangla" pitchFamily="34" charset="0"/>
                    <a:cs typeface="Shonar Bangla" pitchFamily="34" charset="0"/>
                  </a:rPr>
                  <a:t>পরিচিতি</a:t>
                </a:r>
                <a:r>
                  <a:rPr lang="en-US" sz="2400" b="1" dirty="0">
                    <a:latin typeface="Shonar Bangla" pitchFamily="34" charset="0"/>
                    <a:cs typeface="Shonar Bangla" pitchFamily="34" charset="0"/>
                  </a:rPr>
                  <a:t> </a:t>
                </a:r>
                <a:endParaRPr lang="en-US" sz="2000" b="1" dirty="0">
                  <a:latin typeface="Shonar Bangla" pitchFamily="34" charset="0"/>
                  <a:cs typeface="Shonar Bangla" pitchFamily="34" charset="0"/>
                </a:endParaRPr>
              </a:p>
            </p:txBody>
          </p:sp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86779" y="1599194"/>
                <a:ext cx="1536192" cy="2133600"/>
              </a:xfrm>
              <a:prstGeom prst="rect">
                <a:avLst/>
              </a:prstGeom>
              <a:ln>
                <a:solidFill>
                  <a:srgbClr val="002060"/>
                </a:solidFill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12" name="Rectangle 11"/>
              <p:cNvSpPr/>
              <p:nvPr/>
            </p:nvSpPr>
            <p:spPr>
              <a:xfrm>
                <a:off x="6219699" y="995381"/>
                <a:ext cx="151195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b="1" dirty="0" err="1">
                    <a:latin typeface="Shonar Bangla" pitchFamily="34" charset="0"/>
                    <a:cs typeface="Shonar Bangla" pitchFamily="34" charset="0"/>
                  </a:rPr>
                  <a:t>পাঠ</a:t>
                </a:r>
                <a:r>
                  <a:rPr lang="en-US" sz="2400" b="1" dirty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>
                    <a:latin typeface="Shonar Bangla" pitchFamily="34" charset="0"/>
                    <a:cs typeface="Shonar Bangla" pitchFamily="34" charset="0"/>
                  </a:rPr>
                  <a:t>পরিচিতি</a:t>
                </a:r>
                <a:r>
                  <a:rPr lang="en-US" sz="2400" b="1" dirty="0">
                    <a:latin typeface="Shonar Bangla" pitchFamily="34" charset="0"/>
                    <a:cs typeface="Shonar Bangla" pitchFamily="34" charset="0"/>
                  </a:rPr>
                  <a:t> </a:t>
                </a: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98087" y="1258043"/>
                <a:ext cx="1966904" cy="2894764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5555" y="533079"/>
                <a:ext cx="1261768" cy="1139858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7482845" y="544059"/>
                <a:ext cx="1261768" cy="113985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69024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862" y="0"/>
            <a:ext cx="9144000" cy="6858000"/>
            <a:chOff x="5862" y="0"/>
            <a:chExt cx="9144000" cy="6858000"/>
          </a:xfrm>
        </p:grpSpPr>
        <p:grpSp>
          <p:nvGrpSpPr>
            <p:cNvPr id="3" name="Group 2"/>
            <p:cNvGrpSpPr/>
            <p:nvPr/>
          </p:nvGrpSpPr>
          <p:grpSpPr>
            <a:xfrm>
              <a:off x="5862" y="0"/>
              <a:ext cx="9144000" cy="6858000"/>
              <a:chOff x="0" y="0"/>
              <a:chExt cx="9144000" cy="6858000"/>
            </a:xfrm>
          </p:grpSpPr>
          <p:sp>
            <p:nvSpPr>
              <p:cNvPr id="7" name="Frame 6"/>
              <p:cNvSpPr/>
              <p:nvPr/>
            </p:nvSpPr>
            <p:spPr>
              <a:xfrm>
                <a:off x="0" y="0"/>
                <a:ext cx="9144000" cy="6858000"/>
              </a:xfrm>
              <a:prstGeom prst="frame">
                <a:avLst>
                  <a:gd name="adj1" fmla="val 7665"/>
                </a:avLst>
              </a:prstGeom>
              <a:blipFill>
                <a:blip r:embed="rId2"/>
                <a:tile tx="0" ty="0" sx="100000" sy="100000" flip="none" algn="tl"/>
              </a:blip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828800" y="152400"/>
                <a:ext cx="5486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আলহাজ্ব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কাজী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দিদার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বক্স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ইসলামিয়া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দাখিল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মাদ্রাসা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endParaRPr lang="en-US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477000" y="533400"/>
                <a:ext cx="2133600" cy="1015663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শ্রেণি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দশম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</a:p>
              <a:p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বাংলা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সাহিত্য</a:t>
                </a:r>
                <a:endParaRPr lang="en-US" sz="20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পাঠের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000" b="1" dirty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-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কবিতা</a:t>
                </a:r>
                <a:endParaRPr lang="en-US" sz="2000" b="1" dirty="0"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3625362" y="649870"/>
              <a:ext cx="1905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latin typeface="Shonar Bangla" pitchFamily="34" charset="0"/>
                  <a:cs typeface="Shonar Bangla" pitchFamily="34" charset="0"/>
                </a:rPr>
                <a:t>আজকের</a:t>
              </a:r>
              <a:r>
                <a:rPr lang="en-US" sz="24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 smtClean="0">
                  <a:latin typeface="Shonar Bangla" pitchFamily="34" charset="0"/>
                  <a:cs typeface="Shonar Bangla" pitchFamily="34" charset="0"/>
                </a:rPr>
                <a:t>পাঠ</a:t>
              </a:r>
              <a:r>
                <a:rPr lang="en-US" sz="24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endParaRPr lang="en-US" sz="2400" b="1" dirty="0">
                <a:latin typeface="Shonar Bangla" pitchFamily="34" charset="0"/>
                <a:cs typeface="Shonar Bangl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981200" y="1111535"/>
              <a:ext cx="426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latin typeface="Shonar Bangla" pitchFamily="34" charset="0"/>
                  <a:cs typeface="Shonar Bangla" pitchFamily="34" charset="0"/>
                </a:rPr>
                <a:t>তোমাকে</a:t>
              </a:r>
              <a:r>
                <a:rPr lang="en-US" sz="28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800" b="1" dirty="0" err="1" smtClean="0">
                  <a:latin typeface="Shonar Bangla" pitchFamily="34" charset="0"/>
                  <a:cs typeface="Shonar Bangla" pitchFamily="34" charset="0"/>
                </a:rPr>
                <a:t>পাওয়ার</a:t>
              </a:r>
              <a:r>
                <a:rPr lang="en-US" sz="28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800" b="1" dirty="0" err="1" smtClean="0">
                  <a:latin typeface="Shonar Bangla" pitchFamily="34" charset="0"/>
                  <a:cs typeface="Shonar Bangla" pitchFamily="34" charset="0"/>
                </a:rPr>
                <a:t>জন্যে,হে</a:t>
              </a:r>
              <a:r>
                <a:rPr lang="en-US" sz="28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800" b="1" dirty="0" err="1" smtClean="0">
                  <a:latin typeface="Shonar Bangla" pitchFamily="34" charset="0"/>
                  <a:cs typeface="Shonar Bangla" pitchFamily="34" charset="0"/>
                </a:rPr>
                <a:t>স্বাধীনতা</a:t>
              </a:r>
              <a:endParaRPr lang="en-US" sz="2800" b="1" dirty="0">
                <a:latin typeface="Shonar Bangla" pitchFamily="34" charset="0"/>
                <a:cs typeface="Shonar Bangla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130752" y="1516132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latin typeface="Shonar Bangla" pitchFamily="34" charset="0"/>
                  <a:cs typeface="Shonar Bangla" pitchFamily="34" charset="0"/>
                </a:rPr>
                <a:t>শামসুর</a:t>
              </a:r>
              <a:r>
                <a:rPr lang="en-US" sz="24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 smtClean="0">
                  <a:latin typeface="Shonar Bangla" pitchFamily="34" charset="0"/>
                  <a:cs typeface="Shonar Bangla" pitchFamily="34" charset="0"/>
                </a:rPr>
                <a:t>রহমান</a:t>
              </a:r>
              <a:r>
                <a:rPr lang="en-US" sz="24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endParaRPr lang="en-US" sz="2400" b="1" dirty="0">
                <a:latin typeface="Shonar Bangla" pitchFamily="34" charset="0"/>
                <a:cs typeface="Shonar Bangla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98827" y="1977797"/>
            <a:ext cx="1420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    </a:t>
            </a:r>
            <a:r>
              <a:rPr lang="en-US" sz="2400" b="1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থুত্থুড়ে</a:t>
            </a:r>
            <a:r>
              <a:rPr lang="en-US" sz="2400" b="1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- </a:t>
            </a:r>
            <a:endParaRPr lang="en-US" sz="2400" b="1" dirty="0">
              <a:solidFill>
                <a:srgbClr val="00B05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87172" y="2350916"/>
            <a:ext cx="1032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2400" b="1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দগ্ধ</a:t>
            </a:r>
            <a:r>
              <a:rPr lang="en-US" sz="2400" b="1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-</a:t>
            </a:r>
            <a:endParaRPr lang="en-US" sz="2400" b="1" dirty="0">
              <a:solidFill>
                <a:srgbClr val="00B05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6118" y="2738853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হাড্ডিসার</a:t>
            </a:r>
            <a:r>
              <a:rPr lang="en-US" sz="2400" b="1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-</a:t>
            </a:r>
            <a:endParaRPr lang="en-US" sz="2400" b="1" dirty="0">
              <a:solidFill>
                <a:srgbClr val="00B05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01436" y="3093250"/>
            <a:ext cx="984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অনাথ</a:t>
            </a:r>
            <a:r>
              <a:rPr lang="en-US" sz="2400" b="1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-</a:t>
            </a:r>
            <a:endParaRPr lang="en-US" sz="2400" b="1" dirty="0">
              <a:solidFill>
                <a:srgbClr val="00B05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46105" y="3461013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2400" b="1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উদ্দাম</a:t>
            </a:r>
            <a:r>
              <a:rPr lang="en-US" sz="2400" b="1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-</a:t>
            </a:r>
            <a:endParaRPr lang="en-US" sz="2400" b="1" dirty="0">
              <a:solidFill>
                <a:srgbClr val="00B05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08048" y="3824456"/>
            <a:ext cx="1420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ফুসফুস</a:t>
            </a:r>
            <a:r>
              <a:rPr lang="en-US" sz="2400" b="1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-</a:t>
            </a:r>
            <a:endParaRPr lang="en-US" sz="2400" b="1" dirty="0">
              <a:solidFill>
                <a:srgbClr val="00B05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26313" y="4151403"/>
            <a:ext cx="979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অধীর</a:t>
            </a:r>
            <a:r>
              <a:rPr lang="en-US" sz="2400" b="1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-</a:t>
            </a:r>
            <a:endParaRPr lang="en-US" sz="2400" b="1" dirty="0">
              <a:solidFill>
                <a:srgbClr val="00B05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76861" y="4538830"/>
            <a:ext cx="1278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প্রতীক্ষা</a:t>
            </a:r>
            <a:r>
              <a:rPr lang="en-US" sz="2400" b="1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-</a:t>
            </a:r>
            <a:endParaRPr lang="en-US" sz="2400" b="1" dirty="0">
              <a:solidFill>
                <a:srgbClr val="00B05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31419" y="4905663"/>
            <a:ext cx="967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নিশান</a:t>
            </a:r>
            <a:r>
              <a:rPr lang="en-US" sz="2400" b="1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- </a:t>
            </a:r>
            <a:endParaRPr lang="en-US" sz="2400" b="1" dirty="0">
              <a:solidFill>
                <a:srgbClr val="00B05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97949" y="5286663"/>
            <a:ext cx="1258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2400" b="1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দামামা</a:t>
            </a:r>
            <a:r>
              <a:rPr lang="en-US" sz="2400" b="1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-</a:t>
            </a:r>
            <a:endParaRPr lang="en-US" sz="2400" b="1" dirty="0">
              <a:solidFill>
                <a:srgbClr val="00B05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55466" y="5652245"/>
            <a:ext cx="1243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দিগ্বিদিক</a:t>
            </a:r>
            <a:r>
              <a:rPr lang="en-US" sz="2400" b="1" dirty="0" smtClean="0">
                <a:solidFill>
                  <a:srgbClr val="00B050"/>
                </a:solidFill>
                <a:latin typeface="Shonar Bangla" pitchFamily="34" charset="0"/>
                <a:cs typeface="Shonar Bangla" pitchFamily="34" charset="0"/>
              </a:rPr>
              <a:t> -</a:t>
            </a:r>
            <a:endParaRPr lang="en-US" sz="2400" b="1" dirty="0">
              <a:solidFill>
                <a:srgbClr val="00B05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01118" y="1977797"/>
            <a:ext cx="656534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অত্যন্ত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বৃদ্ধ,থুড়থুড়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করছে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এমন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।</a:t>
            </a:r>
          </a:p>
          <a:p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পোড়া,পুড়ে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গেছে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এরুপ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।</a:t>
            </a:r>
          </a:p>
          <a:p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কঙ্কালসার,অতিশয়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জীর্ণ-শীর্ণ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।</a:t>
            </a:r>
          </a:p>
          <a:p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এতিম,সহায়শূন্য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।</a:t>
            </a:r>
          </a:p>
          <a:p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অত্যন্ত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প্রবল,দুর্দমনীয়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,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বন্ধনহীন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।</a:t>
            </a:r>
          </a:p>
          <a:p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শ্বাস-প্রশ্বাসের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যন্ত্র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।</a:t>
            </a:r>
          </a:p>
          <a:p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ধৈর্যহীন,অস্থির,ব্যাকুল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।</a:t>
            </a:r>
          </a:p>
          <a:p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অপেক্ষা,আশা,প্রত্যাশা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।</a:t>
            </a:r>
          </a:p>
          <a:p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পতাকা,ঝান্ডা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।</a:t>
            </a:r>
          </a:p>
          <a:p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ঢাকজাতীয়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রণবাদ্য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।</a:t>
            </a:r>
          </a:p>
          <a:p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সব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দিক,অনুকূল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ও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প্রতিকূল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atin typeface="Shonar Bangla" pitchFamily="34" charset="0"/>
                <a:cs typeface="Shonar Bangla" pitchFamily="34" charset="0"/>
              </a:rPr>
              <a:t>দিক</a:t>
            </a:r>
            <a:r>
              <a:rPr lang="en-US" sz="2400" b="1" dirty="0" smtClean="0">
                <a:latin typeface="Shonar Bangla" pitchFamily="34" charset="0"/>
                <a:cs typeface="Shonar Bangla" pitchFamily="34" charset="0"/>
              </a:rPr>
              <a:t> ।</a:t>
            </a:r>
            <a:endParaRPr lang="en-US" sz="2400" b="1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86118" y="1549063"/>
            <a:ext cx="2085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শব্দের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উপর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ক্লিক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করুণ</a:t>
            </a:r>
            <a:r>
              <a:rPr lang="en-US" dirty="0" smtClean="0">
                <a:latin typeface="Shonar Bangla" pitchFamily="34" charset="0"/>
                <a:cs typeface="Shonar Bangla" pitchFamily="34" charset="0"/>
              </a:rPr>
              <a:t> </a:t>
            </a:r>
            <a:endParaRPr lang="en-US" dirty="0"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72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0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0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2000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2000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2000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2000"/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2000"/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862" y="0"/>
            <a:ext cx="9144000" cy="6858000"/>
            <a:chOff x="5862" y="0"/>
            <a:chExt cx="9144000" cy="6858000"/>
          </a:xfrm>
        </p:grpSpPr>
        <p:grpSp>
          <p:nvGrpSpPr>
            <p:cNvPr id="3" name="Group 2"/>
            <p:cNvGrpSpPr/>
            <p:nvPr/>
          </p:nvGrpSpPr>
          <p:grpSpPr>
            <a:xfrm>
              <a:off x="5862" y="0"/>
              <a:ext cx="9144000" cy="6858000"/>
              <a:chOff x="0" y="0"/>
              <a:chExt cx="9144000" cy="6858000"/>
            </a:xfrm>
          </p:grpSpPr>
          <p:sp>
            <p:nvSpPr>
              <p:cNvPr id="7" name="Frame 6"/>
              <p:cNvSpPr/>
              <p:nvPr/>
            </p:nvSpPr>
            <p:spPr>
              <a:xfrm>
                <a:off x="0" y="0"/>
                <a:ext cx="9144000" cy="6858000"/>
              </a:xfrm>
              <a:prstGeom prst="frame">
                <a:avLst>
                  <a:gd name="adj1" fmla="val 7665"/>
                </a:avLst>
              </a:prstGeom>
              <a:blipFill>
                <a:blip r:embed="rId2"/>
                <a:tile tx="0" ty="0" sx="100000" sy="100000" flip="none" algn="tl"/>
              </a:blip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828800" y="152400"/>
                <a:ext cx="5486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আলহাজ্ব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কাজী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দিদার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বক্স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ইসলামিয়া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দাখিল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মাদ্রাসা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endParaRPr lang="en-US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477000" y="533400"/>
                <a:ext cx="2133600" cy="1015663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শ্রেণি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দশম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</a:p>
              <a:p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বাংলা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সাহিত্য</a:t>
                </a:r>
                <a:endParaRPr lang="en-US" sz="20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পাঠের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000" b="1" dirty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-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কবিতা</a:t>
                </a:r>
                <a:endParaRPr lang="en-US" sz="2000" b="1" dirty="0"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3625362" y="649870"/>
              <a:ext cx="1905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latin typeface="Shonar Bangla" pitchFamily="34" charset="0"/>
                  <a:cs typeface="Shonar Bangla" pitchFamily="34" charset="0"/>
                </a:rPr>
                <a:t>আজকের</a:t>
              </a:r>
              <a:r>
                <a:rPr lang="en-US" sz="24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 smtClean="0">
                  <a:latin typeface="Shonar Bangla" pitchFamily="34" charset="0"/>
                  <a:cs typeface="Shonar Bangla" pitchFamily="34" charset="0"/>
                </a:rPr>
                <a:t>পাঠ</a:t>
              </a:r>
              <a:r>
                <a:rPr lang="en-US" sz="24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endParaRPr lang="en-US" sz="2400" b="1" dirty="0">
                <a:latin typeface="Shonar Bangla" pitchFamily="34" charset="0"/>
                <a:cs typeface="Shonar Bangl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981200" y="1111535"/>
              <a:ext cx="426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latin typeface="Shonar Bangla" pitchFamily="34" charset="0"/>
                  <a:cs typeface="Shonar Bangla" pitchFamily="34" charset="0"/>
                </a:rPr>
                <a:t>তোমাকে</a:t>
              </a:r>
              <a:r>
                <a:rPr lang="en-US" sz="28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800" b="1" dirty="0" err="1" smtClean="0">
                  <a:latin typeface="Shonar Bangla" pitchFamily="34" charset="0"/>
                  <a:cs typeface="Shonar Bangla" pitchFamily="34" charset="0"/>
                </a:rPr>
                <a:t>পাওয়ার</a:t>
              </a:r>
              <a:r>
                <a:rPr lang="en-US" sz="28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800" b="1" dirty="0" err="1" smtClean="0">
                  <a:latin typeface="Shonar Bangla" pitchFamily="34" charset="0"/>
                  <a:cs typeface="Shonar Bangla" pitchFamily="34" charset="0"/>
                </a:rPr>
                <a:t>জন্যে,হে</a:t>
              </a:r>
              <a:r>
                <a:rPr lang="en-US" sz="28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800" b="1" dirty="0" err="1" smtClean="0">
                  <a:latin typeface="Shonar Bangla" pitchFamily="34" charset="0"/>
                  <a:cs typeface="Shonar Bangla" pitchFamily="34" charset="0"/>
                </a:rPr>
                <a:t>স্বাধীনতা</a:t>
              </a:r>
              <a:endParaRPr lang="en-US" sz="2800" b="1" dirty="0">
                <a:latin typeface="Shonar Bangla" pitchFamily="34" charset="0"/>
                <a:cs typeface="Shonar Bangla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130752" y="1516132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latin typeface="Shonar Bangla" pitchFamily="34" charset="0"/>
                  <a:cs typeface="Shonar Bangla" pitchFamily="34" charset="0"/>
                </a:rPr>
                <a:t>শামসুর</a:t>
              </a:r>
              <a:r>
                <a:rPr lang="en-US" sz="24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 smtClean="0">
                  <a:latin typeface="Shonar Bangla" pitchFamily="34" charset="0"/>
                  <a:cs typeface="Shonar Bangla" pitchFamily="34" charset="0"/>
                </a:rPr>
                <a:t>রহমান</a:t>
              </a:r>
              <a:r>
                <a:rPr lang="en-US" sz="24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endParaRPr lang="en-US" sz="2400" b="1" dirty="0">
                <a:latin typeface="Shonar Bangla" pitchFamily="34" charset="0"/>
                <a:cs typeface="Shonar Bangla" pitchFamily="34" charset="0"/>
              </a:endParaRPr>
            </a:p>
          </p:txBody>
        </p:sp>
      </p:grpSp>
      <p:sp>
        <p:nvSpPr>
          <p:cNvPr id="10" name="Right Arrow Callout 9"/>
          <p:cNvSpPr/>
          <p:nvPr/>
        </p:nvSpPr>
        <p:spPr>
          <a:xfrm>
            <a:off x="650835" y="3581400"/>
            <a:ext cx="1711365" cy="1524000"/>
          </a:xfrm>
          <a:prstGeom prst="rightArrowCallout">
            <a:avLst>
              <a:gd name="adj1" fmla="val 25000"/>
              <a:gd name="adj2" fmla="val 46951"/>
              <a:gd name="adj3" fmla="val 14756"/>
              <a:gd name="adj4" fmla="val 78045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একক</a:t>
            </a:r>
            <a:r>
              <a:rPr lang="en-US" sz="32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কাজ</a:t>
            </a:r>
            <a:endParaRPr lang="en-US" sz="3200" b="1" dirty="0"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514600"/>
            <a:ext cx="5715000" cy="3657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269427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862" y="0"/>
            <a:ext cx="9144000" cy="6858000"/>
            <a:chOff x="5862" y="0"/>
            <a:chExt cx="9144000" cy="6858000"/>
          </a:xfrm>
        </p:grpSpPr>
        <p:grpSp>
          <p:nvGrpSpPr>
            <p:cNvPr id="3" name="Group 2"/>
            <p:cNvGrpSpPr/>
            <p:nvPr/>
          </p:nvGrpSpPr>
          <p:grpSpPr>
            <a:xfrm>
              <a:off x="5862" y="0"/>
              <a:ext cx="9144000" cy="6858000"/>
              <a:chOff x="0" y="0"/>
              <a:chExt cx="9144000" cy="6858000"/>
            </a:xfrm>
          </p:grpSpPr>
          <p:sp>
            <p:nvSpPr>
              <p:cNvPr id="7" name="Frame 6"/>
              <p:cNvSpPr/>
              <p:nvPr/>
            </p:nvSpPr>
            <p:spPr>
              <a:xfrm>
                <a:off x="0" y="0"/>
                <a:ext cx="9144000" cy="6858000"/>
              </a:xfrm>
              <a:prstGeom prst="frame">
                <a:avLst>
                  <a:gd name="adj1" fmla="val 7665"/>
                </a:avLst>
              </a:prstGeom>
              <a:blipFill>
                <a:blip r:embed="rId2"/>
                <a:tile tx="0" ty="0" sx="100000" sy="100000" flip="none" algn="tl"/>
              </a:blip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828800" y="152400"/>
                <a:ext cx="5486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আলহাজ্ব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কাজী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দিদার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বক্স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ইসলামিয়া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দাখিল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মাদ্রাসা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endParaRPr lang="en-US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477000" y="533400"/>
                <a:ext cx="2133600" cy="1015663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শ্রেণি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দশম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</a:p>
              <a:p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বাংলা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সাহিত্য</a:t>
                </a:r>
                <a:endParaRPr lang="en-US" sz="20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পাঠের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000" b="1" dirty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-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কবিতা</a:t>
                </a:r>
                <a:endParaRPr lang="en-US" sz="2000" b="1" dirty="0"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3625362" y="649870"/>
              <a:ext cx="1905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latin typeface="Shonar Bangla" pitchFamily="34" charset="0"/>
                  <a:cs typeface="Shonar Bangla" pitchFamily="34" charset="0"/>
                </a:rPr>
                <a:t>আজকের</a:t>
              </a:r>
              <a:r>
                <a:rPr lang="en-US" sz="24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 smtClean="0">
                  <a:latin typeface="Shonar Bangla" pitchFamily="34" charset="0"/>
                  <a:cs typeface="Shonar Bangla" pitchFamily="34" charset="0"/>
                </a:rPr>
                <a:t>পাঠ</a:t>
              </a:r>
              <a:r>
                <a:rPr lang="en-US" sz="24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endParaRPr lang="en-US" sz="2400" b="1" dirty="0">
                <a:latin typeface="Shonar Bangla" pitchFamily="34" charset="0"/>
                <a:cs typeface="Shonar Bangl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981200" y="1111535"/>
              <a:ext cx="426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latin typeface="Shonar Bangla" pitchFamily="34" charset="0"/>
                  <a:cs typeface="Shonar Bangla" pitchFamily="34" charset="0"/>
                </a:rPr>
                <a:t>তোমাকে</a:t>
              </a:r>
              <a:r>
                <a:rPr lang="en-US" sz="28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800" b="1" dirty="0" err="1" smtClean="0">
                  <a:latin typeface="Shonar Bangla" pitchFamily="34" charset="0"/>
                  <a:cs typeface="Shonar Bangla" pitchFamily="34" charset="0"/>
                </a:rPr>
                <a:t>পাওয়ার</a:t>
              </a:r>
              <a:r>
                <a:rPr lang="en-US" sz="28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800" b="1" dirty="0" err="1" smtClean="0">
                  <a:latin typeface="Shonar Bangla" pitchFamily="34" charset="0"/>
                  <a:cs typeface="Shonar Bangla" pitchFamily="34" charset="0"/>
                </a:rPr>
                <a:t>জন্যে,হে</a:t>
              </a:r>
              <a:r>
                <a:rPr lang="en-US" sz="28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800" b="1" dirty="0" err="1" smtClean="0">
                  <a:latin typeface="Shonar Bangla" pitchFamily="34" charset="0"/>
                  <a:cs typeface="Shonar Bangla" pitchFamily="34" charset="0"/>
                </a:rPr>
                <a:t>স্বাধীনতা</a:t>
              </a:r>
              <a:endParaRPr lang="en-US" sz="2800" b="1" dirty="0">
                <a:latin typeface="Shonar Bangla" pitchFamily="34" charset="0"/>
                <a:cs typeface="Shonar Bangla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130752" y="1516132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latin typeface="Shonar Bangla" pitchFamily="34" charset="0"/>
                  <a:cs typeface="Shonar Bangla" pitchFamily="34" charset="0"/>
                </a:rPr>
                <a:t>শামসুর</a:t>
              </a:r>
              <a:r>
                <a:rPr lang="en-US" sz="24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 smtClean="0">
                  <a:latin typeface="Shonar Bangla" pitchFamily="34" charset="0"/>
                  <a:cs typeface="Shonar Bangla" pitchFamily="34" charset="0"/>
                </a:rPr>
                <a:t>রহমান</a:t>
              </a:r>
              <a:r>
                <a:rPr lang="en-US" sz="24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endParaRPr lang="en-US" sz="2400" b="1" dirty="0">
                <a:latin typeface="Shonar Bangla" pitchFamily="34" charset="0"/>
                <a:cs typeface="Shonar Bangla" pitchFamily="34" charset="0"/>
              </a:endParaRPr>
            </a:p>
          </p:txBody>
        </p:sp>
      </p:grpSp>
      <p:sp>
        <p:nvSpPr>
          <p:cNvPr id="23" name="Right Arrow Callout 22"/>
          <p:cNvSpPr/>
          <p:nvPr/>
        </p:nvSpPr>
        <p:spPr>
          <a:xfrm>
            <a:off x="685800" y="3460920"/>
            <a:ext cx="1981200" cy="1681139"/>
          </a:xfrm>
          <a:prstGeom prst="rightArrowCallout">
            <a:avLst>
              <a:gd name="adj1" fmla="val 42217"/>
              <a:gd name="adj2" fmla="val 46521"/>
              <a:gd name="adj3" fmla="val 21020"/>
              <a:gd name="adj4" fmla="val 74083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জোড়ায়</a:t>
            </a:r>
            <a:r>
              <a:rPr lang="en-US" sz="32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কাজ</a:t>
            </a:r>
            <a:r>
              <a:rPr lang="en-US" sz="32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endParaRPr lang="en-US" sz="3200" b="1" dirty="0"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362200"/>
            <a:ext cx="5654040" cy="387858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36136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862" y="0"/>
            <a:ext cx="9144000" cy="6858000"/>
            <a:chOff x="5862" y="0"/>
            <a:chExt cx="9144000" cy="6858000"/>
          </a:xfrm>
        </p:grpSpPr>
        <p:grpSp>
          <p:nvGrpSpPr>
            <p:cNvPr id="3" name="Group 2"/>
            <p:cNvGrpSpPr/>
            <p:nvPr/>
          </p:nvGrpSpPr>
          <p:grpSpPr>
            <a:xfrm>
              <a:off x="5862" y="0"/>
              <a:ext cx="9144000" cy="6858000"/>
              <a:chOff x="0" y="0"/>
              <a:chExt cx="9144000" cy="6858000"/>
            </a:xfrm>
          </p:grpSpPr>
          <p:sp>
            <p:nvSpPr>
              <p:cNvPr id="7" name="Frame 6"/>
              <p:cNvSpPr/>
              <p:nvPr/>
            </p:nvSpPr>
            <p:spPr>
              <a:xfrm>
                <a:off x="0" y="0"/>
                <a:ext cx="9144000" cy="6858000"/>
              </a:xfrm>
              <a:prstGeom prst="frame">
                <a:avLst>
                  <a:gd name="adj1" fmla="val 7665"/>
                </a:avLst>
              </a:prstGeom>
              <a:blipFill>
                <a:blip r:embed="rId2"/>
                <a:tile tx="0" ty="0" sx="100000" sy="100000" flip="none" algn="tl"/>
              </a:blip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828800" y="152400"/>
                <a:ext cx="5486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আলহাজ্ব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কাজী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দিদার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বক্স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ইসলামিয়া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দাখিল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মাদ্রাসা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endParaRPr lang="en-US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477000" y="533400"/>
                <a:ext cx="2133600" cy="1015663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শ্রেণি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দশম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</a:p>
              <a:p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বাংলা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সাহিত্য</a:t>
                </a:r>
                <a:endParaRPr lang="en-US" sz="20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পাঠের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000" b="1" dirty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-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কবিতা</a:t>
                </a:r>
                <a:endParaRPr lang="en-US" sz="2000" b="1" dirty="0"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3625362" y="649870"/>
              <a:ext cx="1905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latin typeface="Shonar Bangla" pitchFamily="34" charset="0"/>
                  <a:cs typeface="Shonar Bangla" pitchFamily="34" charset="0"/>
                </a:rPr>
                <a:t>আজকের</a:t>
              </a:r>
              <a:r>
                <a:rPr lang="en-US" sz="24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 smtClean="0">
                  <a:latin typeface="Shonar Bangla" pitchFamily="34" charset="0"/>
                  <a:cs typeface="Shonar Bangla" pitchFamily="34" charset="0"/>
                </a:rPr>
                <a:t>পাঠ</a:t>
              </a:r>
              <a:r>
                <a:rPr lang="en-US" sz="24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endParaRPr lang="en-US" sz="2400" b="1" dirty="0">
                <a:latin typeface="Shonar Bangla" pitchFamily="34" charset="0"/>
                <a:cs typeface="Shonar Bangl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981200" y="1111535"/>
              <a:ext cx="426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latin typeface="Shonar Bangla" pitchFamily="34" charset="0"/>
                  <a:cs typeface="Shonar Bangla" pitchFamily="34" charset="0"/>
                </a:rPr>
                <a:t>তোমাকে</a:t>
              </a:r>
              <a:r>
                <a:rPr lang="en-US" sz="28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800" b="1" dirty="0" err="1" smtClean="0">
                  <a:latin typeface="Shonar Bangla" pitchFamily="34" charset="0"/>
                  <a:cs typeface="Shonar Bangla" pitchFamily="34" charset="0"/>
                </a:rPr>
                <a:t>পাওয়ার</a:t>
              </a:r>
              <a:r>
                <a:rPr lang="en-US" sz="28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800" b="1" dirty="0" err="1" smtClean="0">
                  <a:latin typeface="Shonar Bangla" pitchFamily="34" charset="0"/>
                  <a:cs typeface="Shonar Bangla" pitchFamily="34" charset="0"/>
                </a:rPr>
                <a:t>জন্যে,হে</a:t>
              </a:r>
              <a:r>
                <a:rPr lang="en-US" sz="28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800" b="1" dirty="0" err="1" smtClean="0">
                  <a:latin typeface="Shonar Bangla" pitchFamily="34" charset="0"/>
                  <a:cs typeface="Shonar Bangla" pitchFamily="34" charset="0"/>
                </a:rPr>
                <a:t>স্বাধীনতা</a:t>
              </a:r>
              <a:endParaRPr lang="en-US" sz="2800" b="1" dirty="0">
                <a:latin typeface="Shonar Bangla" pitchFamily="34" charset="0"/>
                <a:cs typeface="Shonar Bangla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130752" y="1516132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latin typeface="Shonar Bangla" pitchFamily="34" charset="0"/>
                  <a:cs typeface="Shonar Bangla" pitchFamily="34" charset="0"/>
                </a:rPr>
                <a:t>শামসুর</a:t>
              </a:r>
              <a:r>
                <a:rPr lang="en-US" sz="24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 smtClean="0">
                  <a:latin typeface="Shonar Bangla" pitchFamily="34" charset="0"/>
                  <a:cs typeface="Shonar Bangla" pitchFamily="34" charset="0"/>
                </a:rPr>
                <a:t>রহমান</a:t>
              </a:r>
              <a:r>
                <a:rPr lang="en-US" sz="24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endParaRPr lang="en-US" sz="2400" b="1" dirty="0">
                <a:latin typeface="Shonar Bangla" pitchFamily="34" charset="0"/>
                <a:cs typeface="Shonar Bangla" pitchFamily="34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438400"/>
            <a:ext cx="5770987" cy="373364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sp>
        <p:nvSpPr>
          <p:cNvPr id="11" name="Right Arrow Callout 10"/>
          <p:cNvSpPr/>
          <p:nvPr/>
        </p:nvSpPr>
        <p:spPr>
          <a:xfrm>
            <a:off x="652999" y="3619423"/>
            <a:ext cx="1651686" cy="1371600"/>
          </a:xfrm>
          <a:prstGeom prst="rightArrowCallout">
            <a:avLst>
              <a:gd name="adj1" fmla="val 45263"/>
              <a:gd name="adj2" fmla="val 50000"/>
              <a:gd name="adj3" fmla="val 14431"/>
              <a:gd name="adj4" fmla="val 77739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মূল্যায়ন</a:t>
            </a:r>
            <a:endParaRPr lang="en-US" sz="3200" b="1" dirty="0"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89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9563" y="0"/>
            <a:ext cx="9144000" cy="6858000"/>
            <a:chOff x="29563" y="0"/>
            <a:chExt cx="9144000" cy="6858000"/>
          </a:xfrm>
        </p:grpSpPr>
        <p:grpSp>
          <p:nvGrpSpPr>
            <p:cNvPr id="6" name="Group 5"/>
            <p:cNvGrpSpPr/>
            <p:nvPr/>
          </p:nvGrpSpPr>
          <p:grpSpPr>
            <a:xfrm>
              <a:off x="29563" y="0"/>
              <a:ext cx="9144000" cy="6858000"/>
              <a:chOff x="29563" y="0"/>
              <a:chExt cx="9144000" cy="6858000"/>
            </a:xfrm>
          </p:grpSpPr>
          <p:sp>
            <p:nvSpPr>
              <p:cNvPr id="10" name="Frame 9"/>
              <p:cNvSpPr/>
              <p:nvPr/>
            </p:nvSpPr>
            <p:spPr>
              <a:xfrm>
                <a:off x="29563" y="0"/>
                <a:ext cx="9144000" cy="6858000"/>
              </a:xfrm>
              <a:prstGeom prst="frame">
                <a:avLst>
                  <a:gd name="adj1" fmla="val 7665"/>
                </a:avLst>
              </a:prstGeom>
              <a:blipFill>
                <a:blip r:embed="rId2"/>
                <a:tile tx="0" ty="0" sx="100000" sy="100000" flip="none" algn="tl"/>
              </a:blip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858363" y="152400"/>
                <a:ext cx="5486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আলহাজ্ব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কাজী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দিদার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বক্স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ইসলামিয়া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দাখিল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মাদ্রাসা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endParaRPr lang="en-US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6506563" y="533400"/>
                <a:ext cx="2133600" cy="1015663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শ্রেণি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দশম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</a:p>
              <a:p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বাংলা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সাহিত্য</a:t>
                </a:r>
                <a:endParaRPr lang="en-US" sz="20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পাঠের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000" b="1" dirty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-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কবিতা</a:t>
                </a:r>
                <a:endParaRPr lang="en-US" sz="2000" b="1" dirty="0"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3649063" y="649870"/>
              <a:ext cx="1905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latin typeface="Shonar Bangla" pitchFamily="34" charset="0"/>
                  <a:cs typeface="Shonar Bangla" pitchFamily="34" charset="0"/>
                </a:rPr>
                <a:t>আজকের</a:t>
              </a:r>
              <a:r>
                <a:rPr lang="en-US" sz="24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 smtClean="0">
                  <a:latin typeface="Shonar Bangla" pitchFamily="34" charset="0"/>
                  <a:cs typeface="Shonar Bangla" pitchFamily="34" charset="0"/>
                </a:rPr>
                <a:t>পাঠ</a:t>
              </a:r>
              <a:r>
                <a:rPr lang="en-US" sz="24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endParaRPr lang="en-US" sz="2400" b="1" dirty="0">
                <a:latin typeface="Shonar Bangla" pitchFamily="34" charset="0"/>
                <a:cs typeface="Shonar Bangla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004901" y="1111535"/>
              <a:ext cx="426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latin typeface="Shonar Bangla" pitchFamily="34" charset="0"/>
                  <a:cs typeface="Shonar Bangla" pitchFamily="34" charset="0"/>
                </a:rPr>
                <a:t>তোমাকে</a:t>
              </a:r>
              <a:r>
                <a:rPr lang="en-US" sz="28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800" b="1" dirty="0" err="1" smtClean="0">
                  <a:latin typeface="Shonar Bangla" pitchFamily="34" charset="0"/>
                  <a:cs typeface="Shonar Bangla" pitchFamily="34" charset="0"/>
                </a:rPr>
                <a:t>পাওয়ার</a:t>
              </a:r>
              <a:r>
                <a:rPr lang="en-US" sz="28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800" b="1" dirty="0" err="1" smtClean="0">
                  <a:latin typeface="Shonar Bangla" pitchFamily="34" charset="0"/>
                  <a:cs typeface="Shonar Bangla" pitchFamily="34" charset="0"/>
                </a:rPr>
                <a:t>জন্যে,হে</a:t>
              </a:r>
              <a:r>
                <a:rPr lang="en-US" sz="28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800" b="1" dirty="0" err="1" smtClean="0">
                  <a:latin typeface="Shonar Bangla" pitchFamily="34" charset="0"/>
                  <a:cs typeface="Shonar Bangla" pitchFamily="34" charset="0"/>
                </a:rPr>
                <a:t>স্বাধীনতা</a:t>
              </a:r>
              <a:endParaRPr lang="en-US" sz="2800" b="1" dirty="0">
                <a:latin typeface="Shonar Bangla" pitchFamily="34" charset="0"/>
                <a:cs typeface="Shonar Bangla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154453" y="1516132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latin typeface="Shonar Bangla" pitchFamily="34" charset="0"/>
                  <a:cs typeface="Shonar Bangla" pitchFamily="34" charset="0"/>
                </a:rPr>
                <a:t>শামসুর</a:t>
              </a:r>
              <a:r>
                <a:rPr lang="en-US" sz="24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 smtClean="0">
                  <a:latin typeface="Shonar Bangla" pitchFamily="34" charset="0"/>
                  <a:cs typeface="Shonar Bangla" pitchFamily="34" charset="0"/>
                </a:rPr>
                <a:t>রহমান</a:t>
              </a:r>
              <a:r>
                <a:rPr lang="en-US" sz="24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endParaRPr lang="en-US" sz="2400" b="1" dirty="0">
                <a:latin typeface="Shonar Bangla" pitchFamily="34" charset="0"/>
                <a:cs typeface="Shonar Bangla" pitchFamily="34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300301" y="26670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latin typeface="Shonar Bangla" pitchFamily="34" charset="0"/>
                <a:cs typeface="Shonar Bangla" pitchFamily="34" charset="0"/>
              </a:rPr>
              <a:t>বাড়ির</a:t>
            </a:r>
            <a:r>
              <a:rPr lang="en-US" sz="3200" b="1" u="sng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u="sng" dirty="0" err="1" smtClean="0">
                <a:latin typeface="Shonar Bangla" pitchFamily="34" charset="0"/>
                <a:cs typeface="Shonar Bangla" pitchFamily="34" charset="0"/>
              </a:rPr>
              <a:t>কাজ</a:t>
            </a:r>
            <a:r>
              <a:rPr lang="en-US" sz="3200" b="1" u="sng" dirty="0" smtClean="0">
                <a:latin typeface="Shonar Bangla" pitchFamily="34" charset="0"/>
                <a:cs typeface="Shonar Bangla" pitchFamily="34" charset="0"/>
              </a:rPr>
              <a:t> </a:t>
            </a:r>
            <a:endParaRPr lang="en-US" sz="3200" b="1" u="sng" dirty="0">
              <a:latin typeface="Shonar Bangla" pitchFamily="34" charset="0"/>
              <a:cs typeface="Shonar Bangla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93033" y="571500"/>
            <a:ext cx="8017059" cy="5715000"/>
            <a:chOff x="623104" y="533401"/>
            <a:chExt cx="8017059" cy="571500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104" y="533401"/>
              <a:ext cx="8017059" cy="5715000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700581" y="3962400"/>
              <a:ext cx="7801963" cy="193899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2400" b="1" spc="50" dirty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১।  “</a:t>
              </a:r>
              <a:r>
                <a:rPr lang="en-US" sz="2400" b="1" spc="50" dirty="0" err="1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আর</a:t>
              </a:r>
              <a:r>
                <a:rPr lang="en-US" sz="2400" b="1" spc="50" dirty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spc="50" dirty="0" err="1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কতবার</a:t>
              </a:r>
              <a:r>
                <a:rPr lang="en-US" sz="2400" b="1" spc="50" dirty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spc="50" dirty="0" err="1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ভাসতে</a:t>
              </a:r>
              <a:r>
                <a:rPr lang="en-US" sz="2400" b="1" spc="50" dirty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spc="50" dirty="0" err="1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হবে</a:t>
              </a:r>
              <a:r>
                <a:rPr lang="en-US" sz="2400" b="1" spc="50" dirty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spc="50" dirty="0" err="1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রক্তগঙ্গায়</a:t>
              </a:r>
              <a:r>
                <a:rPr lang="en-US" sz="2400" b="1" spc="50" dirty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?” –</a:t>
              </a:r>
              <a:r>
                <a:rPr lang="en-US" sz="2400" b="1" spc="50" dirty="0" err="1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কবি</a:t>
              </a:r>
              <a:r>
                <a:rPr lang="en-US" sz="2400" b="1" spc="50" dirty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spc="50" dirty="0" err="1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একথা</a:t>
              </a:r>
              <a:r>
                <a:rPr lang="en-US" sz="2400" b="1" spc="50" dirty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spc="50" dirty="0" err="1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কেন</a:t>
              </a:r>
              <a:r>
                <a:rPr lang="en-US" sz="2400" b="1" spc="50" dirty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spc="50" dirty="0" err="1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বলেছেন</a:t>
              </a:r>
              <a:r>
                <a:rPr lang="en-US" sz="2400" b="1" spc="50" dirty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?</a:t>
              </a:r>
            </a:p>
            <a:p>
              <a:r>
                <a:rPr lang="en-US" sz="2400" b="1" spc="50" dirty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২। “</a:t>
              </a:r>
              <a:r>
                <a:rPr lang="en-US" sz="2400" b="1" spc="50" dirty="0" err="1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একটি</a:t>
              </a:r>
              <a:r>
                <a:rPr lang="en-US" sz="2400" b="1" spc="50" dirty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spc="50" dirty="0" err="1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নতুন</a:t>
              </a:r>
              <a:r>
                <a:rPr lang="en-US" sz="2400" b="1" spc="50" dirty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spc="50" dirty="0" err="1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পৃথিবীর</a:t>
              </a:r>
              <a:r>
                <a:rPr lang="en-US" sz="2400" b="1" spc="50" dirty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spc="50" dirty="0" err="1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জন্ম</a:t>
              </a:r>
              <a:r>
                <a:rPr lang="en-US" sz="2400" b="1" spc="50" dirty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spc="50" dirty="0" err="1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হতে</a:t>
              </a:r>
              <a:r>
                <a:rPr lang="en-US" sz="2400" b="1" spc="50" dirty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spc="50" dirty="0" err="1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চলেছে</a:t>
              </a:r>
              <a:r>
                <a:rPr lang="en-US" sz="2400" b="1" spc="50" dirty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” –</a:t>
              </a:r>
              <a:r>
                <a:rPr lang="en-US" sz="2400" b="1" spc="50" dirty="0" err="1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বলতে</a:t>
              </a:r>
              <a:r>
                <a:rPr lang="en-US" sz="2400" b="1" spc="50" dirty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spc="50" dirty="0" err="1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কী</a:t>
              </a:r>
              <a:r>
                <a:rPr lang="en-US" sz="2400" b="1" spc="50" dirty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spc="50" dirty="0" err="1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বুঝানো</a:t>
              </a:r>
              <a:r>
                <a:rPr lang="en-US" sz="2400" b="1" spc="50" dirty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spc="50" dirty="0" err="1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হয়েছে</a:t>
              </a:r>
              <a:r>
                <a:rPr lang="en-US" sz="2400" b="1" spc="50" dirty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?</a:t>
              </a:r>
            </a:p>
            <a:p>
              <a:r>
                <a:rPr lang="en-US" sz="2400" b="1" spc="50" dirty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৩। “</a:t>
              </a:r>
              <a:r>
                <a:rPr lang="en-US" sz="2400" b="1" spc="50" dirty="0" err="1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জলন্ত</a:t>
              </a:r>
              <a:r>
                <a:rPr lang="en-US" sz="2400" b="1" spc="50" dirty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spc="50" dirty="0" err="1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ঘোষণার</a:t>
              </a:r>
              <a:r>
                <a:rPr lang="en-US" sz="2400" b="1" spc="50" dirty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spc="50" dirty="0" err="1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ধ্বনি-প্রতিধ্বনি</a:t>
              </a:r>
              <a:r>
                <a:rPr lang="en-US" sz="2400" b="1" spc="50" dirty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” – </a:t>
              </a:r>
              <a:r>
                <a:rPr lang="en-US" sz="2400" b="1" spc="50" dirty="0" err="1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বলতে</a:t>
              </a:r>
              <a:r>
                <a:rPr lang="en-US" sz="2400" b="1" spc="50" dirty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spc="50" dirty="0" err="1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কী</a:t>
              </a:r>
              <a:r>
                <a:rPr lang="en-US" sz="2400" b="1" spc="50" dirty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spc="50" dirty="0" err="1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বুঝানো</a:t>
              </a:r>
              <a:r>
                <a:rPr lang="en-US" sz="2400" b="1" spc="50" dirty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spc="50" dirty="0" err="1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হয়েছে</a:t>
              </a:r>
              <a:r>
                <a:rPr lang="en-US" sz="2400" b="1" spc="50" dirty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?</a:t>
              </a:r>
            </a:p>
            <a:p>
              <a:r>
                <a:rPr lang="en-US" sz="2400" b="1" spc="50" dirty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৪। “</a:t>
              </a:r>
              <a:r>
                <a:rPr lang="en-US" sz="2400" b="1" spc="50" dirty="0" err="1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এই</a:t>
              </a:r>
              <a:r>
                <a:rPr lang="en-US" sz="2400" b="1" spc="50" dirty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spc="50" dirty="0" err="1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বাংলায়</a:t>
              </a:r>
              <a:endParaRPr lang="en-US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endParaRPr>
            </a:p>
            <a:p>
              <a:r>
                <a:rPr lang="en-US" sz="2400" b="1" spc="50" dirty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    </a:t>
              </a:r>
              <a:r>
                <a:rPr lang="en-US" sz="2400" b="1" spc="50" dirty="0" err="1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তোমাকে</a:t>
              </a:r>
              <a:r>
                <a:rPr lang="en-US" sz="2400" b="1" spc="50" dirty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spc="50" dirty="0" err="1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আসতেই</a:t>
              </a:r>
              <a:r>
                <a:rPr lang="en-US" sz="2400" b="1" spc="50" dirty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spc="50" dirty="0" err="1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হবে,হে</a:t>
              </a:r>
              <a:r>
                <a:rPr lang="en-US" sz="2400" b="1" spc="50" dirty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spc="50" dirty="0" err="1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স্বাধীনতা</a:t>
              </a:r>
              <a:r>
                <a:rPr lang="en-US" sz="2400" b="1" spc="50" dirty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” –</a:t>
              </a:r>
              <a:r>
                <a:rPr lang="en-US" sz="2400" b="1" spc="50" dirty="0" err="1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ব্যাখ্যা</a:t>
              </a:r>
              <a:r>
                <a:rPr lang="en-US" sz="2400" b="1" spc="50" dirty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spc="50" dirty="0" err="1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কর</a:t>
              </a:r>
              <a:r>
                <a:rPr lang="en-US" sz="2400" b="1" spc="50" dirty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spc="50" dirty="0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honar Bangla" pitchFamily="34" charset="0"/>
                  <a:cs typeface="Shonar Bangla" pitchFamily="34" charset="0"/>
                </a:rPr>
                <a:t>।</a:t>
              </a:r>
              <a:endParaRPr lang="en-US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737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862" y="0"/>
            <a:ext cx="9144000" cy="6858000"/>
            <a:chOff x="5862" y="0"/>
            <a:chExt cx="9144000" cy="6858000"/>
          </a:xfrm>
        </p:grpSpPr>
        <p:sp>
          <p:nvSpPr>
            <p:cNvPr id="3" name="Frame 2"/>
            <p:cNvSpPr/>
            <p:nvPr/>
          </p:nvSpPr>
          <p:spPr>
            <a:xfrm>
              <a:off x="5862" y="0"/>
              <a:ext cx="9144000" cy="6858000"/>
            </a:xfrm>
            <a:prstGeom prst="frame">
              <a:avLst>
                <a:gd name="adj1" fmla="val 7665"/>
              </a:avLst>
            </a:prstGeom>
            <a:blipFill>
              <a:blip r:embed="rId2"/>
              <a:tile tx="0" ty="0" sx="100000" sy="100000" flip="none" algn="tl"/>
            </a:blip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834662" y="152400"/>
              <a:ext cx="5486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আলহাজ্ব</a:t>
              </a:r>
              <a:r>
                <a:rPr lang="en-US" sz="2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কাজী</a:t>
              </a:r>
              <a:r>
                <a:rPr lang="en-US" sz="2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দিদার</a:t>
              </a:r>
              <a:r>
                <a:rPr lang="en-US" sz="2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বক্স</a:t>
              </a:r>
              <a:r>
                <a:rPr lang="en-US" sz="2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ইসলামিয়া</a:t>
              </a:r>
              <a:r>
                <a:rPr lang="en-US" sz="2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দাখিল</a:t>
              </a:r>
              <a:r>
                <a:rPr lang="en-US" sz="2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মাদ্রাসা</a:t>
              </a:r>
              <a:r>
                <a:rPr lang="en-US" sz="2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endPara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858776" y="1128532"/>
            <a:ext cx="5720862" cy="4343400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18505"/>
              </a:avLst>
            </a:prstTxWarp>
            <a:spAutoFit/>
          </a:bodyPr>
          <a:lstStyle/>
          <a:p>
            <a:r>
              <a:rPr lang="en-US" sz="2400" b="1" dirty="0" err="1" smtClean="0">
                <a:ln w="57150">
                  <a:solidFill>
                    <a:schemeClr val="tx1"/>
                  </a:solidFill>
                </a:ln>
                <a:noFill/>
                <a:latin typeface="Shonar Bangla" pitchFamily="34" charset="0"/>
                <a:cs typeface="Shonar Bangla" pitchFamily="34" charset="0"/>
              </a:rPr>
              <a:t>ধন্যবাদ</a:t>
            </a:r>
            <a:endParaRPr lang="en-US" sz="2400" b="1" dirty="0">
              <a:ln w="57150">
                <a:solidFill>
                  <a:schemeClr val="tx1"/>
                </a:solidFill>
              </a:ln>
              <a:noFill/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6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862" y="0"/>
            <a:ext cx="9144000" cy="6858000"/>
            <a:chOff x="0" y="0"/>
            <a:chExt cx="9144000" cy="6858000"/>
          </a:xfrm>
        </p:grpSpPr>
        <p:sp>
          <p:nvSpPr>
            <p:cNvPr id="7" name="Frame 6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7665"/>
              </a:avLst>
            </a:prstGeom>
            <a:blipFill>
              <a:blip r:embed="rId3"/>
              <a:tile tx="0" ty="0" sx="100000" sy="100000" flip="none" algn="tl"/>
            </a:blip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28800" y="152400"/>
              <a:ext cx="5486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আলহাজ্ব</a:t>
              </a:r>
              <a:r>
                <a:rPr lang="en-US" sz="2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কাজী</a:t>
              </a:r>
              <a:r>
                <a:rPr lang="en-US" sz="2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দিদার</a:t>
              </a:r>
              <a:r>
                <a:rPr lang="en-US" sz="2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বক্স</a:t>
              </a:r>
              <a:r>
                <a:rPr lang="en-US" sz="2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ইসলামিয়া</a:t>
              </a:r>
              <a:r>
                <a:rPr lang="en-US" sz="2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দাখিল</a:t>
              </a:r>
              <a:r>
                <a:rPr lang="en-US" sz="2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মাদ্রাসা</a:t>
              </a:r>
              <a:r>
                <a:rPr lang="en-US" sz="2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endPara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477000" y="533400"/>
              <a:ext cx="2133600" cy="1015663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latin typeface="Shonar Bangla" pitchFamily="34" charset="0"/>
                  <a:cs typeface="Shonar Bangla" pitchFamily="34" charset="0"/>
                </a:rPr>
                <a:t>শ্রেণি</a:t>
              </a:r>
              <a:r>
                <a:rPr lang="en-US" sz="2000" b="1" dirty="0" smtClean="0">
                  <a:latin typeface="Shonar Bangla" pitchFamily="34" charset="0"/>
                  <a:cs typeface="Shonar Bangla" pitchFamily="34" charset="0"/>
                </a:rPr>
                <a:t> – </a:t>
              </a:r>
              <a:r>
                <a:rPr lang="en-US" sz="2000" b="1" dirty="0" err="1" smtClean="0">
                  <a:latin typeface="Shonar Bangla" pitchFamily="34" charset="0"/>
                  <a:cs typeface="Shonar Bangla" pitchFamily="34" charset="0"/>
                </a:rPr>
                <a:t>দশম</a:t>
              </a:r>
              <a:r>
                <a:rPr lang="en-US" sz="20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</a:p>
            <a:p>
              <a:r>
                <a:rPr lang="en-US" sz="2000" b="1" dirty="0" err="1" smtClean="0">
                  <a:latin typeface="Shonar Bangla" pitchFamily="34" charset="0"/>
                  <a:cs typeface="Shonar Bangla" pitchFamily="34" charset="0"/>
                </a:rPr>
                <a:t>বিষয়</a:t>
              </a:r>
              <a:r>
                <a:rPr lang="en-US" sz="2000" b="1" dirty="0" smtClean="0">
                  <a:latin typeface="Shonar Bangla" pitchFamily="34" charset="0"/>
                  <a:cs typeface="Shonar Bangla" pitchFamily="34" charset="0"/>
                </a:rPr>
                <a:t> – </a:t>
              </a:r>
              <a:r>
                <a:rPr lang="en-US" sz="2000" b="1" dirty="0" err="1" smtClean="0">
                  <a:latin typeface="Shonar Bangla" pitchFamily="34" charset="0"/>
                  <a:cs typeface="Shonar Bangla" pitchFamily="34" charset="0"/>
                </a:rPr>
                <a:t>বাংলা</a:t>
              </a:r>
              <a:r>
                <a:rPr lang="en-US" sz="20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000" b="1" dirty="0" err="1" smtClean="0">
                  <a:latin typeface="Shonar Bangla" pitchFamily="34" charset="0"/>
                  <a:cs typeface="Shonar Bangla" pitchFamily="34" charset="0"/>
                </a:rPr>
                <a:t>সাহিত্য</a:t>
              </a:r>
              <a:endParaRPr lang="en-US" sz="2000" b="1" dirty="0" smtClean="0">
                <a:latin typeface="Shonar Bangla" pitchFamily="34" charset="0"/>
                <a:cs typeface="Shonar Bangla" pitchFamily="34" charset="0"/>
              </a:endParaRPr>
            </a:p>
            <a:p>
              <a:r>
                <a:rPr lang="en-US" sz="2000" b="1" dirty="0" err="1" smtClean="0">
                  <a:latin typeface="Shonar Bangla" pitchFamily="34" charset="0"/>
                  <a:cs typeface="Shonar Bangla" pitchFamily="34" charset="0"/>
                </a:rPr>
                <a:t>পাঠের</a:t>
              </a:r>
              <a:r>
                <a:rPr lang="en-US" sz="20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000" b="1" dirty="0" err="1" smtClean="0">
                  <a:latin typeface="Shonar Bangla" pitchFamily="34" charset="0"/>
                  <a:cs typeface="Shonar Bangla" pitchFamily="34" charset="0"/>
                </a:rPr>
                <a:t>বিষয়</a:t>
              </a:r>
              <a:r>
                <a:rPr lang="en-US" sz="2000" b="1" dirty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000" b="1" dirty="0" smtClean="0">
                  <a:latin typeface="Shonar Bangla" pitchFamily="34" charset="0"/>
                  <a:cs typeface="Shonar Bangla" pitchFamily="34" charset="0"/>
                </a:rPr>
                <a:t>- </a:t>
              </a:r>
              <a:r>
                <a:rPr lang="en-US" sz="2000" b="1" dirty="0" err="1" smtClean="0">
                  <a:latin typeface="Shonar Bangla" pitchFamily="34" charset="0"/>
                  <a:cs typeface="Shonar Bangla" pitchFamily="34" charset="0"/>
                </a:rPr>
                <a:t>কবিতা</a:t>
              </a:r>
              <a:endParaRPr lang="en-US" sz="2000" b="1" dirty="0">
                <a:latin typeface="Shonar Bangla" pitchFamily="34" charset="0"/>
                <a:cs typeface="Shonar Bangla" pitchFamily="34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654" y="2703295"/>
            <a:ext cx="1531585" cy="126416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584" y="3975173"/>
            <a:ext cx="1607724" cy="113538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515" y="1563004"/>
            <a:ext cx="1607724" cy="110846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13" name="TextBox 12"/>
          <p:cNvSpPr txBox="1"/>
          <p:nvPr/>
        </p:nvSpPr>
        <p:spPr>
          <a:xfrm>
            <a:off x="3053862" y="3104543"/>
            <a:ext cx="4495800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প্রশ্ন</a:t>
            </a:r>
            <a:r>
              <a:rPr lang="en-US" sz="2400" b="1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-২: </a:t>
            </a:r>
            <a:r>
              <a:rPr lang="en-US" sz="2400" b="1" dirty="0" err="1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অবুঝ</a:t>
            </a:r>
            <a:r>
              <a:rPr lang="en-US" sz="2400" b="1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শিশু</a:t>
            </a:r>
            <a:r>
              <a:rPr lang="en-US" sz="2400" b="1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কোথায়</a:t>
            </a:r>
            <a:r>
              <a:rPr lang="en-US" sz="2400" b="1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হামাগুড়ি</a:t>
            </a:r>
            <a:r>
              <a:rPr lang="en-US" sz="2400" b="1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দিল</a:t>
            </a:r>
            <a:r>
              <a:rPr lang="en-US" sz="2400" b="1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?</a:t>
            </a:r>
            <a:endParaRPr lang="en-US" sz="2400" b="1" dirty="0">
              <a:solidFill>
                <a:schemeClr val="tx1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18173" y="4312030"/>
            <a:ext cx="3646118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প্রশ্ন</a:t>
            </a:r>
            <a:r>
              <a:rPr lang="en-US" sz="2400" b="1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-৩ :</a:t>
            </a:r>
            <a:r>
              <a:rPr lang="en-US" sz="2400" b="1" dirty="0" err="1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কুকুরটি</a:t>
            </a:r>
            <a:r>
              <a:rPr lang="en-US" sz="2400" b="1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কী</a:t>
            </a:r>
            <a:r>
              <a:rPr lang="en-US" sz="2400" b="1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করছে</a:t>
            </a:r>
            <a:r>
              <a:rPr lang="en-US" sz="2400" b="1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? </a:t>
            </a:r>
            <a:r>
              <a:rPr lang="en-US" sz="2400" b="1" dirty="0" err="1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কেন</a:t>
            </a:r>
            <a:r>
              <a:rPr lang="en-US" sz="2400" b="1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?</a:t>
            </a:r>
            <a:endParaRPr lang="en-US" sz="2400" b="1" dirty="0">
              <a:solidFill>
                <a:schemeClr val="tx1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62645" y="1886401"/>
            <a:ext cx="3396762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প্রশ্ন</a:t>
            </a:r>
            <a:r>
              <a:rPr lang="en-US" sz="2400" b="1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-১: </a:t>
            </a:r>
            <a:r>
              <a:rPr lang="en-US" sz="2400" b="1" dirty="0" err="1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ছবিটি</a:t>
            </a:r>
            <a:r>
              <a:rPr lang="en-US" sz="2400" b="1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কিসের</a:t>
            </a:r>
            <a:r>
              <a:rPr lang="en-US" sz="2400" b="1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প্রতিক</a:t>
            </a:r>
            <a:r>
              <a:rPr lang="en-US" sz="2400" b="1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?</a:t>
            </a:r>
            <a:endParaRPr lang="en-US" sz="2400" b="1" dirty="0">
              <a:solidFill>
                <a:schemeClr val="tx1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41717" y="5200185"/>
            <a:ext cx="5289808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প্রশ্ন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-৪: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এতক্ষণ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যে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প্রশ্নগুলোর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উত্তর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করলে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তা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কোন</a:t>
            </a:r>
            <a:endParaRPr lang="en-US" sz="2400" b="1" dirty="0" smtClean="0"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  <a:p>
            <a:r>
              <a:rPr lang="en-US" sz="24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     </a:t>
            </a:r>
            <a:r>
              <a:rPr lang="en-US" sz="24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কবিতা</a:t>
            </a:r>
            <a:r>
              <a:rPr lang="en-US" sz="24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থেকে</a:t>
            </a:r>
            <a:r>
              <a:rPr lang="en-US" sz="24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নেয়া</a:t>
            </a:r>
            <a:r>
              <a:rPr lang="en-US" sz="24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হয়েছে</a:t>
            </a:r>
            <a:r>
              <a:rPr lang="en-US" sz="24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এবং</a:t>
            </a:r>
            <a:r>
              <a:rPr lang="en-US" sz="24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কবির</a:t>
            </a:r>
            <a:r>
              <a:rPr lang="en-US" sz="24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নাম</a:t>
            </a:r>
            <a:r>
              <a:rPr lang="en-US" sz="24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কি</a:t>
            </a:r>
            <a:r>
              <a:rPr lang="en-US" sz="24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?</a:t>
            </a:r>
            <a:endParaRPr lang="en-US" sz="2400" b="1" dirty="0"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776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862" y="0"/>
            <a:ext cx="9144000" cy="6858000"/>
            <a:chOff x="0" y="0"/>
            <a:chExt cx="9144000" cy="6858000"/>
          </a:xfrm>
        </p:grpSpPr>
        <p:sp>
          <p:nvSpPr>
            <p:cNvPr id="7" name="Frame 6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7665"/>
              </a:avLst>
            </a:prstGeom>
            <a:blipFill>
              <a:blip r:embed="rId2"/>
              <a:tile tx="0" ty="0" sx="100000" sy="100000" flip="none" algn="tl"/>
            </a:blip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828800" y="152400"/>
              <a:ext cx="5486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আলহাজ্ব</a:t>
              </a:r>
              <a:r>
                <a:rPr lang="en-US" sz="2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কাজী</a:t>
              </a:r>
              <a:r>
                <a:rPr lang="en-US" sz="2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দিদার</a:t>
              </a:r>
              <a:r>
                <a:rPr lang="en-US" sz="2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বক্স</a:t>
              </a:r>
              <a:r>
                <a:rPr lang="en-US" sz="2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ইসলামিয়া</a:t>
              </a:r>
              <a:r>
                <a:rPr lang="en-US" sz="2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দাখিল</a:t>
              </a:r>
              <a:r>
                <a:rPr lang="en-US" sz="2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মাদ্রাসা</a:t>
              </a:r>
              <a:r>
                <a:rPr lang="en-US" sz="2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rPr>
                <a:t> </a:t>
              </a:r>
              <a:endPara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477000" y="533400"/>
              <a:ext cx="2133600" cy="1015663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latin typeface="Shonar Bangla" pitchFamily="34" charset="0"/>
                  <a:cs typeface="Shonar Bangla" pitchFamily="34" charset="0"/>
                </a:rPr>
                <a:t>শ্রেণি</a:t>
              </a:r>
              <a:r>
                <a:rPr lang="en-US" sz="2000" b="1" dirty="0" smtClean="0">
                  <a:latin typeface="Shonar Bangla" pitchFamily="34" charset="0"/>
                  <a:cs typeface="Shonar Bangla" pitchFamily="34" charset="0"/>
                </a:rPr>
                <a:t> – </a:t>
              </a:r>
              <a:r>
                <a:rPr lang="en-US" sz="2000" b="1" dirty="0" err="1" smtClean="0">
                  <a:latin typeface="Shonar Bangla" pitchFamily="34" charset="0"/>
                  <a:cs typeface="Shonar Bangla" pitchFamily="34" charset="0"/>
                </a:rPr>
                <a:t>দশম</a:t>
              </a:r>
              <a:r>
                <a:rPr lang="en-US" sz="20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</a:p>
            <a:p>
              <a:r>
                <a:rPr lang="en-US" sz="2000" b="1" dirty="0" err="1" smtClean="0">
                  <a:latin typeface="Shonar Bangla" pitchFamily="34" charset="0"/>
                  <a:cs typeface="Shonar Bangla" pitchFamily="34" charset="0"/>
                </a:rPr>
                <a:t>বিষয়</a:t>
              </a:r>
              <a:r>
                <a:rPr lang="en-US" sz="2000" b="1" dirty="0" smtClean="0">
                  <a:latin typeface="Shonar Bangla" pitchFamily="34" charset="0"/>
                  <a:cs typeface="Shonar Bangla" pitchFamily="34" charset="0"/>
                </a:rPr>
                <a:t> – </a:t>
              </a:r>
              <a:r>
                <a:rPr lang="en-US" sz="2000" b="1" dirty="0" err="1" smtClean="0">
                  <a:latin typeface="Shonar Bangla" pitchFamily="34" charset="0"/>
                  <a:cs typeface="Shonar Bangla" pitchFamily="34" charset="0"/>
                </a:rPr>
                <a:t>বাংলা</a:t>
              </a:r>
              <a:r>
                <a:rPr lang="en-US" sz="20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000" b="1" dirty="0" err="1" smtClean="0">
                  <a:latin typeface="Shonar Bangla" pitchFamily="34" charset="0"/>
                  <a:cs typeface="Shonar Bangla" pitchFamily="34" charset="0"/>
                </a:rPr>
                <a:t>সাহিত্য</a:t>
              </a:r>
              <a:endParaRPr lang="en-US" sz="2000" b="1" dirty="0" smtClean="0">
                <a:latin typeface="Shonar Bangla" pitchFamily="34" charset="0"/>
                <a:cs typeface="Shonar Bangla" pitchFamily="34" charset="0"/>
              </a:endParaRPr>
            </a:p>
            <a:p>
              <a:r>
                <a:rPr lang="en-US" sz="2000" b="1" dirty="0" err="1" smtClean="0">
                  <a:latin typeface="Shonar Bangla" pitchFamily="34" charset="0"/>
                  <a:cs typeface="Shonar Bangla" pitchFamily="34" charset="0"/>
                </a:rPr>
                <a:t>পাঠের</a:t>
              </a:r>
              <a:r>
                <a:rPr lang="en-US" sz="20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000" b="1" dirty="0" err="1" smtClean="0">
                  <a:latin typeface="Shonar Bangla" pitchFamily="34" charset="0"/>
                  <a:cs typeface="Shonar Bangla" pitchFamily="34" charset="0"/>
                </a:rPr>
                <a:t>বিষয়</a:t>
              </a:r>
              <a:r>
                <a:rPr lang="en-US" sz="2000" b="1" dirty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000" b="1" dirty="0" smtClean="0">
                  <a:latin typeface="Shonar Bangla" pitchFamily="34" charset="0"/>
                  <a:cs typeface="Shonar Bangla" pitchFamily="34" charset="0"/>
                </a:rPr>
                <a:t>- </a:t>
              </a:r>
              <a:r>
                <a:rPr lang="en-US" sz="2000" b="1" dirty="0" err="1" smtClean="0">
                  <a:latin typeface="Shonar Bangla" pitchFamily="34" charset="0"/>
                  <a:cs typeface="Shonar Bangla" pitchFamily="34" charset="0"/>
                </a:rPr>
                <a:t>কবিতা</a:t>
              </a:r>
              <a:endParaRPr lang="en-US" sz="2000" b="1" dirty="0">
                <a:latin typeface="Shonar Bangla" pitchFamily="34" charset="0"/>
                <a:cs typeface="Shonar Bangla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882162" y="1981200"/>
            <a:ext cx="7391400" cy="34163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150000"/>
              </a:lnSpc>
            </a:pPr>
            <a:r>
              <a:rPr lang="en-US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তাহলে</a:t>
            </a: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,</a:t>
            </a:r>
            <a:endParaRPr lang="en-US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গত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ক্লাশের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ধারাবাহিকতায়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আজকে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আলোচনা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করবো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কবি</a:t>
            </a:r>
            <a:r>
              <a:rPr lang="en-US" sz="24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‘শামসুর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রহমান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’-</a:t>
            </a:r>
            <a:r>
              <a:rPr lang="en-US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এর</a:t>
            </a: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‘</a:t>
            </a:r>
            <a:r>
              <a:rPr lang="en-US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তোমাকে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পাওয়ার</a:t>
            </a: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জন্যে</a:t>
            </a: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হে</a:t>
            </a: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স্বাধীনতা’কবিতার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                ১৯ </a:t>
            </a:r>
            <a:r>
              <a:rPr lang="en-US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নং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চরণ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থেকে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তোমাকে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পাওয়ার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জন্যে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হে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স্বাধীনতা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--------------</a:t>
            </a:r>
          </a:p>
          <a:p>
            <a:pPr>
              <a:lnSpc>
                <a:spcPct val="150000"/>
              </a:lnSpc>
            </a:pPr>
            <a:r>
              <a:rPr lang="en-US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তোমার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জন্যে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থুত্থুরে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এক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বুড়ো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উদাস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দাওয়ায়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বসে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আছের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-------</a:t>
            </a:r>
            <a:endParaRPr 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290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862" y="0"/>
            <a:ext cx="9144000" cy="6858000"/>
            <a:chOff x="5862" y="0"/>
            <a:chExt cx="9144000" cy="6858000"/>
          </a:xfrm>
        </p:grpSpPr>
        <p:grpSp>
          <p:nvGrpSpPr>
            <p:cNvPr id="3" name="Group 2"/>
            <p:cNvGrpSpPr/>
            <p:nvPr/>
          </p:nvGrpSpPr>
          <p:grpSpPr>
            <a:xfrm>
              <a:off x="5862" y="0"/>
              <a:ext cx="9144000" cy="6858000"/>
              <a:chOff x="0" y="0"/>
              <a:chExt cx="9144000" cy="6858000"/>
            </a:xfrm>
          </p:grpSpPr>
          <p:sp>
            <p:nvSpPr>
              <p:cNvPr id="7" name="Frame 6"/>
              <p:cNvSpPr/>
              <p:nvPr/>
            </p:nvSpPr>
            <p:spPr>
              <a:xfrm>
                <a:off x="0" y="0"/>
                <a:ext cx="9144000" cy="6858000"/>
              </a:xfrm>
              <a:prstGeom prst="frame">
                <a:avLst>
                  <a:gd name="adj1" fmla="val 7665"/>
                </a:avLst>
              </a:prstGeom>
              <a:blipFill>
                <a:blip r:embed="rId2"/>
                <a:tile tx="0" ty="0" sx="100000" sy="100000" flip="none" algn="tl"/>
              </a:blip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828800" y="152400"/>
                <a:ext cx="5486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আলহাজ্ব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কাজী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দিদার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বক্স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ইসলামিয়া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দাখিল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মাদ্রাসা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endParaRPr lang="en-US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477000" y="533400"/>
                <a:ext cx="2133600" cy="1015663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শ্রেণি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দশম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</a:p>
              <a:p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বাংলা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সাহিত্য</a:t>
                </a:r>
                <a:endParaRPr lang="en-US" sz="20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পাঠের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000" b="1" dirty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-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কবিতা</a:t>
                </a:r>
                <a:endParaRPr lang="en-US" sz="2000" b="1" dirty="0"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3625362" y="649870"/>
              <a:ext cx="1905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latin typeface="Shonar Bangla" pitchFamily="34" charset="0"/>
                  <a:cs typeface="Shonar Bangla" pitchFamily="34" charset="0"/>
                </a:rPr>
                <a:t>আজকের</a:t>
              </a:r>
              <a:r>
                <a:rPr lang="en-US" sz="24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 smtClean="0">
                  <a:latin typeface="Shonar Bangla" pitchFamily="34" charset="0"/>
                  <a:cs typeface="Shonar Bangla" pitchFamily="34" charset="0"/>
                </a:rPr>
                <a:t>পাঠ</a:t>
              </a:r>
              <a:r>
                <a:rPr lang="en-US" sz="24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endParaRPr lang="en-US" sz="2400" b="1" dirty="0">
                <a:latin typeface="Shonar Bangla" pitchFamily="34" charset="0"/>
                <a:cs typeface="Shonar Bangl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981200" y="1111535"/>
              <a:ext cx="426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latin typeface="Shonar Bangla" pitchFamily="34" charset="0"/>
                  <a:cs typeface="Shonar Bangla" pitchFamily="34" charset="0"/>
                </a:rPr>
                <a:t>তোমাকে</a:t>
              </a:r>
              <a:r>
                <a:rPr lang="en-US" sz="28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800" b="1" dirty="0" err="1" smtClean="0">
                  <a:latin typeface="Shonar Bangla" pitchFamily="34" charset="0"/>
                  <a:cs typeface="Shonar Bangla" pitchFamily="34" charset="0"/>
                </a:rPr>
                <a:t>পাওয়ার</a:t>
              </a:r>
              <a:r>
                <a:rPr lang="en-US" sz="28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800" b="1" dirty="0" err="1" smtClean="0">
                  <a:latin typeface="Shonar Bangla" pitchFamily="34" charset="0"/>
                  <a:cs typeface="Shonar Bangla" pitchFamily="34" charset="0"/>
                </a:rPr>
                <a:t>জন্যে,হে</a:t>
              </a:r>
              <a:r>
                <a:rPr lang="en-US" sz="28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800" b="1" dirty="0" err="1" smtClean="0">
                  <a:latin typeface="Shonar Bangla" pitchFamily="34" charset="0"/>
                  <a:cs typeface="Shonar Bangla" pitchFamily="34" charset="0"/>
                </a:rPr>
                <a:t>স্বাধীনতা</a:t>
              </a:r>
              <a:endParaRPr lang="en-US" sz="2800" b="1" dirty="0">
                <a:latin typeface="Shonar Bangla" pitchFamily="34" charset="0"/>
                <a:cs typeface="Shonar Bangla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130752" y="1516132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latin typeface="Shonar Bangla" pitchFamily="34" charset="0"/>
                  <a:cs typeface="Shonar Bangla" pitchFamily="34" charset="0"/>
                </a:rPr>
                <a:t>শামসুর</a:t>
              </a:r>
              <a:r>
                <a:rPr lang="en-US" sz="24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 smtClean="0">
                  <a:latin typeface="Shonar Bangla" pitchFamily="34" charset="0"/>
                  <a:cs typeface="Shonar Bangla" pitchFamily="34" charset="0"/>
                </a:rPr>
                <a:t>রহমান</a:t>
              </a:r>
              <a:r>
                <a:rPr lang="en-US" sz="24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endParaRPr lang="en-US" sz="2400" b="1" dirty="0">
                <a:latin typeface="Shonar Bangla" pitchFamily="34" charset="0"/>
                <a:cs typeface="Shonar Bangla" pitchFamily="34" charset="0"/>
              </a:endParaRPr>
            </a:p>
          </p:txBody>
        </p:sp>
      </p:grpSp>
      <p:sp>
        <p:nvSpPr>
          <p:cNvPr id="10" name="Bevel 9"/>
          <p:cNvSpPr/>
          <p:nvPr/>
        </p:nvSpPr>
        <p:spPr>
          <a:xfrm>
            <a:off x="1307636" y="3214756"/>
            <a:ext cx="6540452" cy="2957443"/>
          </a:xfrm>
          <a:prstGeom prst="bevel">
            <a:avLst>
              <a:gd name="adj" fmla="val 3284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আজকের</a:t>
            </a:r>
            <a:r>
              <a:rPr lang="en-US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পাঠ</a:t>
            </a:r>
            <a:r>
              <a:rPr lang="en-US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শেষে</a:t>
            </a:r>
            <a:r>
              <a:rPr lang="en-US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শিক্ষার্থীরা</a:t>
            </a:r>
            <a:r>
              <a:rPr lang="en-US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----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১। </a:t>
            </a:r>
            <a:r>
              <a:rPr lang="en-US" sz="24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আজকের</a:t>
            </a:r>
            <a:r>
              <a:rPr lang="en-US" sz="2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পাঠের</a:t>
            </a:r>
            <a:r>
              <a:rPr lang="en-US" sz="2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অংশ</a:t>
            </a:r>
            <a:r>
              <a:rPr lang="en-US" sz="2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প্রমিত</a:t>
            </a:r>
            <a:r>
              <a:rPr lang="en-US" sz="2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উচ্চারণে</a:t>
            </a:r>
            <a:r>
              <a:rPr lang="en-US" sz="2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আবৃতি</a:t>
            </a:r>
            <a:r>
              <a:rPr lang="en-US" sz="2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করতে</a:t>
            </a:r>
            <a:r>
              <a:rPr lang="en-US" sz="2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পারবে</a:t>
            </a:r>
            <a:r>
              <a:rPr lang="en-US" sz="2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।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২। </a:t>
            </a:r>
            <a:r>
              <a:rPr lang="en-US" sz="24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নতুন</a:t>
            </a:r>
            <a:r>
              <a:rPr lang="en-US" sz="2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শব্দের</a:t>
            </a:r>
            <a:r>
              <a:rPr lang="en-US" sz="2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অর্থ</a:t>
            </a:r>
            <a:r>
              <a:rPr lang="en-US" sz="2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বলতে</a:t>
            </a:r>
            <a:r>
              <a:rPr lang="en-US" sz="2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পারবে</a:t>
            </a:r>
            <a:r>
              <a:rPr lang="en-US" sz="2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।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৩। </a:t>
            </a:r>
            <a:r>
              <a:rPr lang="en-US" sz="24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আজকের</a:t>
            </a:r>
            <a:r>
              <a:rPr lang="en-US" sz="2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পাঠের</a:t>
            </a:r>
            <a:r>
              <a:rPr lang="en-US" sz="2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বিভিন্ন</a:t>
            </a:r>
            <a:r>
              <a:rPr lang="en-US" sz="2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অংশের</a:t>
            </a:r>
            <a:r>
              <a:rPr lang="en-US" sz="2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ব্যাখ্যা</a:t>
            </a:r>
            <a:r>
              <a:rPr lang="en-US" sz="2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করতে</a:t>
            </a:r>
            <a:r>
              <a:rPr lang="en-US" sz="2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পারবে</a:t>
            </a:r>
            <a:r>
              <a:rPr lang="en-US" sz="2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।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৪। </a:t>
            </a:r>
            <a:r>
              <a:rPr lang="en-US" sz="24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আজকের</a:t>
            </a:r>
            <a:r>
              <a:rPr lang="en-US" sz="2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পাঠের</a:t>
            </a:r>
            <a:r>
              <a:rPr lang="en-US" sz="2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24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মূলভাব</a:t>
            </a:r>
            <a:r>
              <a:rPr lang="en-US" sz="2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লিখতে</a:t>
            </a:r>
            <a:r>
              <a:rPr lang="en-US" sz="2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পারবে</a:t>
            </a:r>
            <a:r>
              <a:rPr lang="en-US" sz="2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। </a:t>
            </a:r>
            <a:endParaRPr lang="en-US" sz="24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11" name="Down Arrow Callout 10"/>
          <p:cNvSpPr/>
          <p:nvPr/>
        </p:nvSpPr>
        <p:spPr>
          <a:xfrm>
            <a:off x="3472963" y="2142001"/>
            <a:ext cx="2209798" cy="1032245"/>
          </a:xfrm>
          <a:prstGeom prst="downArrowCallo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শিখণফল</a:t>
            </a:r>
            <a:r>
              <a:rPr lang="en-US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endParaRPr lang="en-US" sz="32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8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862" y="0"/>
            <a:ext cx="9144000" cy="6858000"/>
            <a:chOff x="5862" y="0"/>
            <a:chExt cx="9144000" cy="6858000"/>
          </a:xfrm>
        </p:grpSpPr>
        <p:grpSp>
          <p:nvGrpSpPr>
            <p:cNvPr id="3" name="Group 2"/>
            <p:cNvGrpSpPr/>
            <p:nvPr/>
          </p:nvGrpSpPr>
          <p:grpSpPr>
            <a:xfrm>
              <a:off x="5862" y="0"/>
              <a:ext cx="9144000" cy="6858000"/>
              <a:chOff x="0" y="0"/>
              <a:chExt cx="9144000" cy="6858000"/>
            </a:xfrm>
          </p:grpSpPr>
          <p:sp>
            <p:nvSpPr>
              <p:cNvPr id="7" name="Frame 6"/>
              <p:cNvSpPr/>
              <p:nvPr/>
            </p:nvSpPr>
            <p:spPr>
              <a:xfrm>
                <a:off x="0" y="0"/>
                <a:ext cx="9144000" cy="6858000"/>
              </a:xfrm>
              <a:prstGeom prst="frame">
                <a:avLst>
                  <a:gd name="adj1" fmla="val 7665"/>
                </a:avLst>
              </a:prstGeom>
              <a:blipFill>
                <a:blip r:embed="rId2"/>
                <a:tile tx="0" ty="0" sx="100000" sy="100000" flip="none" algn="tl"/>
              </a:blip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828800" y="152400"/>
                <a:ext cx="5486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আলহাজ্ব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কাজী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দিদার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বক্স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ইসলামিয়া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দাখিল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মাদ্রাসা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endParaRPr lang="en-US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477000" y="533400"/>
                <a:ext cx="2133600" cy="1015663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শ্রেণি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দশম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</a:p>
              <a:p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বাংলা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সাহিত্য</a:t>
                </a:r>
                <a:endParaRPr lang="en-US" sz="20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পাঠের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000" b="1" dirty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-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কবিতা</a:t>
                </a:r>
                <a:endParaRPr lang="en-US" sz="2000" b="1" dirty="0"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3625362" y="649870"/>
              <a:ext cx="1905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latin typeface="Shonar Bangla" pitchFamily="34" charset="0"/>
                  <a:cs typeface="Shonar Bangla" pitchFamily="34" charset="0"/>
                </a:rPr>
                <a:t>আজকের</a:t>
              </a:r>
              <a:r>
                <a:rPr lang="en-US" sz="24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 smtClean="0">
                  <a:latin typeface="Shonar Bangla" pitchFamily="34" charset="0"/>
                  <a:cs typeface="Shonar Bangla" pitchFamily="34" charset="0"/>
                </a:rPr>
                <a:t>পাঠ</a:t>
              </a:r>
              <a:r>
                <a:rPr lang="en-US" sz="24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endParaRPr lang="en-US" sz="2400" b="1" dirty="0">
                <a:latin typeface="Shonar Bangla" pitchFamily="34" charset="0"/>
                <a:cs typeface="Shonar Bangl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981200" y="1111535"/>
              <a:ext cx="426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latin typeface="Shonar Bangla" pitchFamily="34" charset="0"/>
                  <a:cs typeface="Shonar Bangla" pitchFamily="34" charset="0"/>
                </a:rPr>
                <a:t>তোমাকে</a:t>
              </a:r>
              <a:r>
                <a:rPr lang="en-US" sz="28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800" b="1" dirty="0" err="1" smtClean="0">
                  <a:latin typeface="Shonar Bangla" pitchFamily="34" charset="0"/>
                  <a:cs typeface="Shonar Bangla" pitchFamily="34" charset="0"/>
                </a:rPr>
                <a:t>পাওয়ার</a:t>
              </a:r>
              <a:r>
                <a:rPr lang="en-US" sz="28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800" b="1" dirty="0" err="1" smtClean="0">
                  <a:latin typeface="Shonar Bangla" pitchFamily="34" charset="0"/>
                  <a:cs typeface="Shonar Bangla" pitchFamily="34" charset="0"/>
                </a:rPr>
                <a:t>জন্যে,হে</a:t>
              </a:r>
              <a:r>
                <a:rPr lang="en-US" sz="28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800" b="1" dirty="0" err="1" smtClean="0">
                  <a:latin typeface="Shonar Bangla" pitchFamily="34" charset="0"/>
                  <a:cs typeface="Shonar Bangla" pitchFamily="34" charset="0"/>
                </a:rPr>
                <a:t>স্বাধীনতা</a:t>
              </a:r>
              <a:endParaRPr lang="en-US" sz="2800" b="1" dirty="0">
                <a:latin typeface="Shonar Bangla" pitchFamily="34" charset="0"/>
                <a:cs typeface="Shonar Bangla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130752" y="1516132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latin typeface="Shonar Bangla" pitchFamily="34" charset="0"/>
                  <a:cs typeface="Shonar Bangla" pitchFamily="34" charset="0"/>
                </a:rPr>
                <a:t>শামসুর</a:t>
              </a:r>
              <a:r>
                <a:rPr lang="en-US" sz="24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 smtClean="0">
                  <a:latin typeface="Shonar Bangla" pitchFamily="34" charset="0"/>
                  <a:cs typeface="Shonar Bangla" pitchFamily="34" charset="0"/>
                </a:rPr>
                <a:t>রহমান</a:t>
              </a:r>
              <a:r>
                <a:rPr lang="en-US" sz="24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endParaRPr lang="en-US" sz="2400" b="1" dirty="0">
                <a:latin typeface="Shonar Bangla" pitchFamily="34" charset="0"/>
                <a:cs typeface="Shonar Bangla" pitchFamily="34" charset="0"/>
              </a:endParaRPr>
            </a:p>
          </p:txBody>
        </p:sp>
      </p:grpSp>
      <p:sp>
        <p:nvSpPr>
          <p:cNvPr id="10" name="Right Arrow Callout 9"/>
          <p:cNvSpPr/>
          <p:nvPr/>
        </p:nvSpPr>
        <p:spPr>
          <a:xfrm>
            <a:off x="795454" y="3475345"/>
            <a:ext cx="1600200" cy="1447800"/>
          </a:xfrm>
          <a:prstGeom prst="rightArrowCallout">
            <a:avLst>
              <a:gd name="adj1" fmla="val 37324"/>
              <a:gd name="adj2" fmla="val 46566"/>
              <a:gd name="adj3" fmla="val 25000"/>
              <a:gd name="adj4" fmla="val 6497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আদর্শ</a:t>
            </a:r>
            <a:r>
              <a:rPr lang="en-US" sz="32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dirty="0" err="1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পাঠ</a:t>
            </a:r>
            <a:r>
              <a:rPr lang="en-US" sz="3200" b="1" dirty="0" smtClean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endParaRPr lang="en-US" sz="3200" b="1" dirty="0">
              <a:solidFill>
                <a:sysClr val="windowText" lastClr="00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249508"/>
            <a:ext cx="5672631" cy="389947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5652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862" y="0"/>
            <a:ext cx="9144000" cy="6858000"/>
            <a:chOff x="5862" y="0"/>
            <a:chExt cx="9144000" cy="6858000"/>
          </a:xfrm>
        </p:grpSpPr>
        <p:grpSp>
          <p:nvGrpSpPr>
            <p:cNvPr id="3" name="Group 2"/>
            <p:cNvGrpSpPr/>
            <p:nvPr/>
          </p:nvGrpSpPr>
          <p:grpSpPr>
            <a:xfrm>
              <a:off x="5862" y="0"/>
              <a:ext cx="9144000" cy="6858000"/>
              <a:chOff x="0" y="0"/>
              <a:chExt cx="9144000" cy="6858000"/>
            </a:xfrm>
          </p:grpSpPr>
          <p:sp>
            <p:nvSpPr>
              <p:cNvPr id="7" name="Frame 6"/>
              <p:cNvSpPr/>
              <p:nvPr/>
            </p:nvSpPr>
            <p:spPr>
              <a:xfrm>
                <a:off x="0" y="0"/>
                <a:ext cx="9144000" cy="6858000"/>
              </a:xfrm>
              <a:prstGeom prst="frame">
                <a:avLst>
                  <a:gd name="adj1" fmla="val 7665"/>
                </a:avLst>
              </a:prstGeom>
              <a:blipFill>
                <a:blip r:embed="rId2"/>
                <a:tile tx="0" ty="0" sx="100000" sy="100000" flip="none" algn="tl"/>
              </a:blip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828800" y="152400"/>
                <a:ext cx="5486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আলহাজ্ব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কাজী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দিদার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বক্স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ইসলামিয়া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দাখিল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মাদ্রাসা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endParaRPr lang="en-US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477000" y="533400"/>
                <a:ext cx="2133600" cy="1015663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শ্রেণি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দশম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</a:p>
              <a:p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বাংলা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সাহিত্য</a:t>
                </a:r>
                <a:endParaRPr lang="en-US" sz="20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পাঠের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000" b="1" dirty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-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কবিতা</a:t>
                </a:r>
                <a:endParaRPr lang="en-US" sz="2000" b="1" dirty="0"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3625362" y="649870"/>
              <a:ext cx="1905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latin typeface="Shonar Bangla" pitchFamily="34" charset="0"/>
                  <a:cs typeface="Shonar Bangla" pitchFamily="34" charset="0"/>
                </a:rPr>
                <a:t>আজকের</a:t>
              </a:r>
              <a:r>
                <a:rPr lang="en-US" sz="24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 smtClean="0">
                  <a:latin typeface="Shonar Bangla" pitchFamily="34" charset="0"/>
                  <a:cs typeface="Shonar Bangla" pitchFamily="34" charset="0"/>
                </a:rPr>
                <a:t>পাঠ</a:t>
              </a:r>
              <a:r>
                <a:rPr lang="en-US" sz="24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endParaRPr lang="en-US" sz="2400" b="1" dirty="0">
                <a:latin typeface="Shonar Bangla" pitchFamily="34" charset="0"/>
                <a:cs typeface="Shonar Bangl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981200" y="1111535"/>
              <a:ext cx="426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latin typeface="Shonar Bangla" pitchFamily="34" charset="0"/>
                  <a:cs typeface="Shonar Bangla" pitchFamily="34" charset="0"/>
                </a:rPr>
                <a:t>তোমাকে</a:t>
              </a:r>
              <a:r>
                <a:rPr lang="en-US" sz="28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800" b="1" dirty="0" err="1" smtClean="0">
                  <a:latin typeface="Shonar Bangla" pitchFamily="34" charset="0"/>
                  <a:cs typeface="Shonar Bangla" pitchFamily="34" charset="0"/>
                </a:rPr>
                <a:t>পাওয়ার</a:t>
              </a:r>
              <a:r>
                <a:rPr lang="en-US" sz="28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800" b="1" dirty="0" err="1" smtClean="0">
                  <a:latin typeface="Shonar Bangla" pitchFamily="34" charset="0"/>
                  <a:cs typeface="Shonar Bangla" pitchFamily="34" charset="0"/>
                </a:rPr>
                <a:t>জন্যে,হে</a:t>
              </a:r>
              <a:r>
                <a:rPr lang="en-US" sz="28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800" b="1" dirty="0" err="1" smtClean="0">
                  <a:latin typeface="Shonar Bangla" pitchFamily="34" charset="0"/>
                  <a:cs typeface="Shonar Bangla" pitchFamily="34" charset="0"/>
                </a:rPr>
                <a:t>স্বাধীনতা</a:t>
              </a:r>
              <a:endParaRPr lang="en-US" sz="2800" b="1" dirty="0">
                <a:latin typeface="Shonar Bangla" pitchFamily="34" charset="0"/>
                <a:cs typeface="Shonar Bangla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130752" y="1516132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latin typeface="Shonar Bangla" pitchFamily="34" charset="0"/>
                  <a:cs typeface="Shonar Bangla" pitchFamily="34" charset="0"/>
                </a:rPr>
                <a:t>শামসুর</a:t>
              </a:r>
              <a:r>
                <a:rPr lang="en-US" sz="24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 smtClean="0">
                  <a:latin typeface="Shonar Bangla" pitchFamily="34" charset="0"/>
                  <a:cs typeface="Shonar Bangla" pitchFamily="34" charset="0"/>
                </a:rPr>
                <a:t>রহমান</a:t>
              </a:r>
              <a:r>
                <a:rPr lang="en-US" sz="24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endParaRPr lang="en-US" sz="2400" b="1" dirty="0">
                <a:latin typeface="Shonar Bangla" pitchFamily="34" charset="0"/>
                <a:cs typeface="Shonar Bangla" pitchFamily="34" charset="0"/>
              </a:endParaRPr>
            </a:p>
          </p:txBody>
        </p:sp>
      </p:grpSp>
      <p:sp>
        <p:nvSpPr>
          <p:cNvPr id="10" name="Right Arrow Callout 9"/>
          <p:cNvSpPr/>
          <p:nvPr/>
        </p:nvSpPr>
        <p:spPr>
          <a:xfrm>
            <a:off x="685800" y="3390900"/>
            <a:ext cx="2438400" cy="1752600"/>
          </a:xfrm>
          <a:prstGeom prst="rightArrowCallout">
            <a:avLst>
              <a:gd name="adj1" fmla="val 46286"/>
              <a:gd name="adj2" fmla="val 50000"/>
              <a:gd name="adj3" fmla="val 25000"/>
              <a:gd name="adj4" fmla="val 75430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শিক্ষার্থীদের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পা</a:t>
            </a:r>
            <a:r>
              <a:rPr lang="en-US" sz="3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honar Bangla" pitchFamily="34" charset="0"/>
                <a:cs typeface="Shonar Bangla" pitchFamily="34" charset="0"/>
              </a:rPr>
              <a:t>ঠ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836" y="2362200"/>
            <a:ext cx="5191124" cy="38100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64326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862" y="0"/>
            <a:ext cx="9144000" cy="6858000"/>
            <a:chOff x="5862" y="0"/>
            <a:chExt cx="9144000" cy="6858000"/>
          </a:xfrm>
        </p:grpSpPr>
        <p:grpSp>
          <p:nvGrpSpPr>
            <p:cNvPr id="3" name="Group 2"/>
            <p:cNvGrpSpPr/>
            <p:nvPr/>
          </p:nvGrpSpPr>
          <p:grpSpPr>
            <a:xfrm>
              <a:off x="5862" y="0"/>
              <a:ext cx="9144000" cy="6858000"/>
              <a:chOff x="0" y="0"/>
              <a:chExt cx="9144000" cy="6858000"/>
            </a:xfrm>
          </p:grpSpPr>
          <p:sp>
            <p:nvSpPr>
              <p:cNvPr id="7" name="Frame 6"/>
              <p:cNvSpPr/>
              <p:nvPr/>
            </p:nvSpPr>
            <p:spPr>
              <a:xfrm>
                <a:off x="0" y="0"/>
                <a:ext cx="9144000" cy="6858000"/>
              </a:xfrm>
              <a:prstGeom prst="frame">
                <a:avLst>
                  <a:gd name="adj1" fmla="val 7665"/>
                </a:avLst>
              </a:prstGeom>
              <a:blipFill>
                <a:blip r:embed="rId3"/>
                <a:tile tx="0" ty="0" sx="100000" sy="100000" flip="none" algn="tl"/>
              </a:blip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828800" y="152400"/>
                <a:ext cx="5486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আলহাজ্ব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কাজী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দিদার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বক্স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ইসলামিয়া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দাখিল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মাদ্রাসা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endParaRPr lang="en-US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477000" y="533400"/>
                <a:ext cx="2133600" cy="1015663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শ্রেণি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দশম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</a:p>
              <a:p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বাংলা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সাহিত্য</a:t>
                </a:r>
                <a:endParaRPr lang="en-US" sz="20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পাঠের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000" b="1" dirty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-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কবিতা</a:t>
                </a:r>
                <a:endParaRPr lang="en-US" sz="2000" b="1" dirty="0"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3625362" y="649870"/>
              <a:ext cx="1905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latin typeface="Shonar Bangla" pitchFamily="34" charset="0"/>
                  <a:cs typeface="Shonar Bangla" pitchFamily="34" charset="0"/>
                </a:rPr>
                <a:t>আজকের</a:t>
              </a:r>
              <a:r>
                <a:rPr lang="en-US" sz="24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 smtClean="0">
                  <a:latin typeface="Shonar Bangla" pitchFamily="34" charset="0"/>
                  <a:cs typeface="Shonar Bangla" pitchFamily="34" charset="0"/>
                </a:rPr>
                <a:t>পাঠ</a:t>
              </a:r>
              <a:r>
                <a:rPr lang="en-US" sz="24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endParaRPr lang="en-US" sz="2400" b="1" dirty="0">
                <a:latin typeface="Shonar Bangla" pitchFamily="34" charset="0"/>
                <a:cs typeface="Shonar Bangl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981200" y="1111535"/>
              <a:ext cx="426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latin typeface="Shonar Bangla" pitchFamily="34" charset="0"/>
                  <a:cs typeface="Shonar Bangla" pitchFamily="34" charset="0"/>
                </a:rPr>
                <a:t>তোমাকে</a:t>
              </a:r>
              <a:r>
                <a:rPr lang="en-US" sz="28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800" b="1" dirty="0" err="1" smtClean="0">
                  <a:latin typeface="Shonar Bangla" pitchFamily="34" charset="0"/>
                  <a:cs typeface="Shonar Bangla" pitchFamily="34" charset="0"/>
                </a:rPr>
                <a:t>পাওয়ার</a:t>
              </a:r>
              <a:r>
                <a:rPr lang="en-US" sz="28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800" b="1" dirty="0" err="1" smtClean="0">
                  <a:latin typeface="Shonar Bangla" pitchFamily="34" charset="0"/>
                  <a:cs typeface="Shonar Bangla" pitchFamily="34" charset="0"/>
                </a:rPr>
                <a:t>জন্যে,হে</a:t>
              </a:r>
              <a:r>
                <a:rPr lang="en-US" sz="28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800" b="1" dirty="0" err="1" smtClean="0">
                  <a:latin typeface="Shonar Bangla" pitchFamily="34" charset="0"/>
                  <a:cs typeface="Shonar Bangla" pitchFamily="34" charset="0"/>
                </a:rPr>
                <a:t>স্বাধীনতা</a:t>
              </a:r>
              <a:endParaRPr lang="en-US" sz="2800" b="1" dirty="0">
                <a:latin typeface="Shonar Bangla" pitchFamily="34" charset="0"/>
                <a:cs typeface="Shonar Bangla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130752" y="1516132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latin typeface="Shonar Bangla" pitchFamily="34" charset="0"/>
                  <a:cs typeface="Shonar Bangla" pitchFamily="34" charset="0"/>
                </a:rPr>
                <a:t>শামসুর</a:t>
              </a:r>
              <a:r>
                <a:rPr lang="en-US" sz="24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 smtClean="0">
                  <a:latin typeface="Shonar Bangla" pitchFamily="34" charset="0"/>
                  <a:cs typeface="Shonar Bangla" pitchFamily="34" charset="0"/>
                </a:rPr>
                <a:t>রহমান</a:t>
              </a:r>
              <a:r>
                <a:rPr lang="en-US" sz="24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endParaRPr lang="en-US" sz="2400" b="1" dirty="0">
                <a:latin typeface="Shonar Bangla" pitchFamily="34" charset="0"/>
                <a:cs typeface="Shonar Bangla" pitchFamily="34" charset="0"/>
              </a:endParaRPr>
            </a:p>
          </p:txBody>
        </p:sp>
      </p:grpSp>
      <p:sp>
        <p:nvSpPr>
          <p:cNvPr id="10" name="Right Arrow Callout 9"/>
          <p:cNvSpPr/>
          <p:nvPr/>
        </p:nvSpPr>
        <p:spPr>
          <a:xfrm>
            <a:off x="661639" y="3527967"/>
            <a:ext cx="2133600" cy="1790700"/>
          </a:xfrm>
          <a:prstGeom prst="rightArrowCallout">
            <a:avLst>
              <a:gd name="adj1" fmla="val 41191"/>
              <a:gd name="adj2" fmla="val 46173"/>
              <a:gd name="adj3" fmla="val 25000"/>
              <a:gd name="adj4" fmla="val 66806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পাঠ</a:t>
            </a:r>
            <a:r>
              <a:rPr lang="en-US" sz="32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বিশ্লেষণ</a:t>
            </a:r>
            <a:r>
              <a:rPr lang="en-US" sz="3200" b="1" dirty="0">
                <a:solidFill>
                  <a:sysClr val="windowText" lastClr="000000"/>
                </a:solidFill>
                <a:latin typeface="Shonar Bangla" pitchFamily="34" charset="0"/>
                <a:cs typeface="Shonar Bangla" pitchFamily="34" charset="0"/>
              </a:rPr>
              <a:t>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16"/>
          <a:stretch/>
        </p:blipFill>
        <p:spPr>
          <a:xfrm>
            <a:off x="2927093" y="2667000"/>
            <a:ext cx="5531108" cy="351263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10473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862" y="0"/>
            <a:ext cx="9144000" cy="6858000"/>
            <a:chOff x="5862" y="0"/>
            <a:chExt cx="9144000" cy="6858000"/>
          </a:xfrm>
        </p:grpSpPr>
        <p:grpSp>
          <p:nvGrpSpPr>
            <p:cNvPr id="3" name="Group 2"/>
            <p:cNvGrpSpPr/>
            <p:nvPr/>
          </p:nvGrpSpPr>
          <p:grpSpPr>
            <a:xfrm>
              <a:off x="5862" y="0"/>
              <a:ext cx="9144000" cy="6858000"/>
              <a:chOff x="0" y="0"/>
              <a:chExt cx="9144000" cy="6858000"/>
            </a:xfrm>
          </p:grpSpPr>
          <p:sp>
            <p:nvSpPr>
              <p:cNvPr id="7" name="Frame 6"/>
              <p:cNvSpPr/>
              <p:nvPr/>
            </p:nvSpPr>
            <p:spPr>
              <a:xfrm>
                <a:off x="0" y="0"/>
                <a:ext cx="9144000" cy="6858000"/>
              </a:xfrm>
              <a:prstGeom prst="frame">
                <a:avLst>
                  <a:gd name="adj1" fmla="val 7665"/>
                </a:avLst>
              </a:prstGeom>
              <a:blipFill>
                <a:blip r:embed="rId3"/>
                <a:tile tx="0" ty="0" sx="100000" sy="100000" flip="none" algn="tl"/>
              </a:blip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828800" y="152400"/>
                <a:ext cx="5486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আলহাজ্ব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কাজী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দিদার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বক্স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ইসলামিয়া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দাখিল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400" b="1" dirty="0" err="1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মাদ্রাসা</a:t>
                </a:r>
                <a:r>
                  <a:rPr lang="en-US" sz="24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Shonar Bangla" pitchFamily="34" charset="0"/>
                    <a:cs typeface="Shonar Bangla" pitchFamily="34" charset="0"/>
                  </a:rPr>
                  <a:t> </a:t>
                </a:r>
                <a:endParaRPr lang="en-US" sz="24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Shonar Bangla" pitchFamily="34" charset="0"/>
                  <a:cs typeface="Shonar Bangla" pitchFamily="34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477000" y="533400"/>
                <a:ext cx="2133600" cy="1015663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শ্রেণি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দশম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</a:p>
              <a:p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–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বাংলা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সাহিত্য</a:t>
                </a:r>
                <a:endParaRPr lang="en-US" sz="2000" b="1" dirty="0" smtClean="0">
                  <a:latin typeface="Shonar Bangla" pitchFamily="34" charset="0"/>
                  <a:cs typeface="Shonar Bangla" pitchFamily="34" charset="0"/>
                </a:endParaRPr>
              </a:p>
              <a:p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পাঠের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বিষয়</a:t>
                </a:r>
                <a:r>
                  <a:rPr lang="en-US" sz="2000" b="1" dirty="0">
                    <a:latin typeface="Shonar Bangla" pitchFamily="34" charset="0"/>
                    <a:cs typeface="Shonar Bangla" pitchFamily="34" charset="0"/>
                  </a:rPr>
                  <a:t> </a:t>
                </a:r>
                <a:r>
                  <a:rPr lang="en-US" sz="2000" b="1" dirty="0" smtClean="0">
                    <a:latin typeface="Shonar Bangla" pitchFamily="34" charset="0"/>
                    <a:cs typeface="Shonar Bangla" pitchFamily="34" charset="0"/>
                  </a:rPr>
                  <a:t>- </a:t>
                </a:r>
                <a:r>
                  <a:rPr lang="en-US" sz="2000" b="1" dirty="0" err="1" smtClean="0">
                    <a:latin typeface="Shonar Bangla" pitchFamily="34" charset="0"/>
                    <a:cs typeface="Shonar Bangla" pitchFamily="34" charset="0"/>
                  </a:rPr>
                  <a:t>কবিতা</a:t>
                </a:r>
                <a:endParaRPr lang="en-US" sz="2000" b="1" dirty="0">
                  <a:latin typeface="Shonar Bangla" pitchFamily="34" charset="0"/>
                  <a:cs typeface="Shonar Bangla" pitchFamily="34" charset="0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3625362" y="649870"/>
              <a:ext cx="1905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latin typeface="Shonar Bangla" pitchFamily="34" charset="0"/>
                  <a:cs typeface="Shonar Bangla" pitchFamily="34" charset="0"/>
                </a:rPr>
                <a:t>আজকের</a:t>
              </a:r>
              <a:r>
                <a:rPr lang="en-US" sz="24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 smtClean="0">
                  <a:latin typeface="Shonar Bangla" pitchFamily="34" charset="0"/>
                  <a:cs typeface="Shonar Bangla" pitchFamily="34" charset="0"/>
                </a:rPr>
                <a:t>পাঠ</a:t>
              </a:r>
              <a:r>
                <a:rPr lang="en-US" sz="24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endParaRPr lang="en-US" sz="2400" b="1" dirty="0">
                <a:latin typeface="Shonar Bangla" pitchFamily="34" charset="0"/>
                <a:cs typeface="Shonar Bangl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981200" y="1111535"/>
              <a:ext cx="426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latin typeface="Shonar Bangla" pitchFamily="34" charset="0"/>
                  <a:cs typeface="Shonar Bangla" pitchFamily="34" charset="0"/>
                </a:rPr>
                <a:t>তোমাকে</a:t>
              </a:r>
              <a:r>
                <a:rPr lang="en-US" sz="28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800" b="1" dirty="0" err="1" smtClean="0">
                  <a:latin typeface="Shonar Bangla" pitchFamily="34" charset="0"/>
                  <a:cs typeface="Shonar Bangla" pitchFamily="34" charset="0"/>
                </a:rPr>
                <a:t>পাওয়ার</a:t>
              </a:r>
              <a:r>
                <a:rPr lang="en-US" sz="28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800" b="1" dirty="0" err="1" smtClean="0">
                  <a:latin typeface="Shonar Bangla" pitchFamily="34" charset="0"/>
                  <a:cs typeface="Shonar Bangla" pitchFamily="34" charset="0"/>
                </a:rPr>
                <a:t>জন্যে,হে</a:t>
              </a:r>
              <a:r>
                <a:rPr lang="en-US" sz="28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800" b="1" dirty="0" err="1" smtClean="0">
                  <a:latin typeface="Shonar Bangla" pitchFamily="34" charset="0"/>
                  <a:cs typeface="Shonar Bangla" pitchFamily="34" charset="0"/>
                </a:rPr>
                <a:t>স্বাধীনতা</a:t>
              </a:r>
              <a:endParaRPr lang="en-US" sz="2800" b="1" dirty="0">
                <a:latin typeface="Shonar Bangla" pitchFamily="34" charset="0"/>
                <a:cs typeface="Shonar Bangla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130752" y="1516132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>
                  <a:latin typeface="Shonar Bangla" pitchFamily="34" charset="0"/>
                  <a:cs typeface="Shonar Bangla" pitchFamily="34" charset="0"/>
                </a:rPr>
                <a:t>শামসুর</a:t>
              </a:r>
              <a:r>
                <a:rPr lang="en-US" sz="24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r>
                <a:rPr lang="en-US" sz="2400" b="1" dirty="0" err="1" smtClean="0">
                  <a:latin typeface="Shonar Bangla" pitchFamily="34" charset="0"/>
                  <a:cs typeface="Shonar Bangla" pitchFamily="34" charset="0"/>
                </a:rPr>
                <a:t>রহমান</a:t>
              </a:r>
              <a:r>
                <a:rPr lang="en-US" sz="2400" b="1" dirty="0" smtClean="0">
                  <a:latin typeface="Shonar Bangla" pitchFamily="34" charset="0"/>
                  <a:cs typeface="Shonar Bangla" pitchFamily="34" charset="0"/>
                </a:rPr>
                <a:t> </a:t>
              </a:r>
              <a:endParaRPr lang="en-US" sz="2400" b="1" dirty="0">
                <a:latin typeface="Shonar Bangla" pitchFamily="34" charset="0"/>
                <a:cs typeface="Shonar Bangla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092057" y="2255811"/>
            <a:ext cx="6832743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তোমাকে</a:t>
            </a:r>
            <a:r>
              <a:rPr lang="en-US" sz="2400" b="1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পাওয়ার</a:t>
            </a:r>
            <a:r>
              <a:rPr lang="en-US" sz="2400" b="1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জন্যে,হে</a:t>
            </a:r>
            <a:r>
              <a:rPr lang="en-US" sz="2400" b="1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স্বধীনতা,তোমাকে</a:t>
            </a:r>
            <a:r>
              <a:rPr lang="en-US" sz="2400" b="1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পাওয়ার</a:t>
            </a:r>
            <a:r>
              <a:rPr lang="en-US" sz="2400" b="1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জন্যে</a:t>
            </a:r>
            <a:endParaRPr lang="en-US" sz="2400" b="1" dirty="0" smtClean="0">
              <a:solidFill>
                <a:schemeClr val="tx1"/>
              </a:solidFill>
              <a:latin typeface="Shonar Bangla" pitchFamily="34" charset="0"/>
              <a:cs typeface="Shonar Bangla" pitchFamily="34" charset="0"/>
            </a:endParaRPr>
          </a:p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আর</a:t>
            </a:r>
            <a:r>
              <a:rPr lang="en-US" sz="2400" b="1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কতবার</a:t>
            </a:r>
            <a:r>
              <a:rPr lang="en-US" sz="2400" b="1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ভাসতে</a:t>
            </a:r>
            <a:r>
              <a:rPr lang="en-US" sz="2400" b="1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হবে</a:t>
            </a:r>
            <a:r>
              <a:rPr lang="en-US" sz="2400" b="1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রক্তগঙ্গায়</a:t>
            </a:r>
            <a:r>
              <a:rPr lang="en-US" sz="2400" b="1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?</a:t>
            </a:r>
          </a:p>
          <a:p>
            <a:pPr algn="ctr"/>
            <a:r>
              <a:rPr lang="en-US" sz="2400" b="1" dirty="0" err="1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আর</a:t>
            </a:r>
            <a:r>
              <a:rPr lang="en-US" sz="2400" b="1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কতবার</a:t>
            </a:r>
            <a:r>
              <a:rPr lang="en-US" sz="2400" b="1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দেখতে</a:t>
            </a:r>
            <a:r>
              <a:rPr lang="en-US" sz="2400" b="1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হবে</a:t>
            </a:r>
            <a:r>
              <a:rPr lang="en-US" sz="2400" b="1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খান্ডবদাহন</a:t>
            </a:r>
            <a:r>
              <a:rPr lang="en-US" sz="2400" b="1" dirty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Shonar Bangla" pitchFamily="34" charset="0"/>
                <a:cs typeface="Shonar Bangla" pitchFamily="34" charset="0"/>
              </a:rPr>
              <a:t>?</a:t>
            </a:r>
            <a:endParaRPr lang="en-US" sz="2400" b="1" dirty="0">
              <a:solidFill>
                <a:schemeClr val="tx1"/>
              </a:solidFill>
              <a:latin typeface="Shonar Bangla" pitchFamily="34" charset="0"/>
              <a:cs typeface="Shonar Bangla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092057" y="3810000"/>
            <a:ext cx="6832744" cy="2411290"/>
            <a:chOff x="609600" y="4419600"/>
            <a:chExt cx="7962900" cy="180169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9400" y="4419600"/>
              <a:ext cx="2057400" cy="180169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9400" y="4419600"/>
              <a:ext cx="1943100" cy="177546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4419600"/>
              <a:ext cx="1752600" cy="179070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4419600"/>
              <a:ext cx="2209800" cy="179070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pic>
      </p:grpSp>
    </p:spTree>
    <p:extLst>
      <p:ext uri="{BB962C8B-B14F-4D97-AF65-F5344CB8AC3E}">
        <p14:creationId xmlns:p14="http://schemas.microsoft.com/office/powerpoint/2010/main" val="338070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1082</Words>
  <Application>Microsoft Office PowerPoint</Application>
  <PresentationFormat>On-screen Show (4:3)</PresentationFormat>
  <Paragraphs>252</Paragraphs>
  <Slides>25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Ahsan</dc:creator>
  <cp:lastModifiedBy>Ahsan</cp:lastModifiedBy>
  <cp:revision>29</cp:revision>
  <dcterms:created xsi:type="dcterms:W3CDTF">2006-08-16T00:00:00Z</dcterms:created>
  <dcterms:modified xsi:type="dcterms:W3CDTF">2020-11-26T06:08:03Z</dcterms:modified>
</cp:coreProperties>
</file>