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8" r:id="rId3"/>
    <p:sldId id="269" r:id="rId4"/>
    <p:sldId id="259" r:id="rId5"/>
    <p:sldId id="270" r:id="rId6"/>
    <p:sldId id="271" r:id="rId7"/>
    <p:sldId id="264" r:id="rId8"/>
    <p:sldId id="265" r:id="rId9"/>
    <p:sldId id="272" r:id="rId10"/>
    <p:sldId id="266" r:id="rId11"/>
    <p:sldId id="267" r:id="rId12"/>
    <p:sldId id="268" r:id="rId13"/>
    <p:sldId id="260" r:id="rId14"/>
    <p:sldId id="273" r:id="rId15"/>
    <p:sldId id="274" r:id="rId16"/>
    <p:sldId id="275" r:id="rId17"/>
    <p:sldId id="277" r:id="rId18"/>
    <p:sldId id="279" r:id="rId19"/>
    <p:sldId id="278"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8" d="100"/>
          <a:sy n="88" d="100"/>
        </p:scale>
        <p:origin x="-96" y="-4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59FB170E-C85F-4D83-83C3-2B033F25DE4F}" type="datetimeFigureOut">
              <a:rPr lang="en-US" smtClean="0"/>
              <a:pPr/>
              <a:t>11/26/2020</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E9303B7D-25EA-4A20-9367-780C702E341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9FB170E-C85F-4D83-83C3-2B033F25DE4F}" type="datetimeFigureOut">
              <a:rPr lang="en-US" smtClean="0"/>
              <a:pPr/>
              <a:t>11/26/2020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303B7D-25EA-4A20-9367-780C702E341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9FB170E-C85F-4D83-83C3-2B033F25DE4F}" type="datetimeFigureOut">
              <a:rPr lang="en-US" smtClean="0"/>
              <a:pPr/>
              <a:t>11/26/2020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303B7D-25EA-4A20-9367-780C702E341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9FB170E-C85F-4D83-83C3-2B033F25DE4F}" type="datetimeFigureOut">
              <a:rPr lang="en-US" smtClean="0"/>
              <a:pPr/>
              <a:t>11/26/2020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303B7D-25EA-4A20-9367-780C702E341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9FB170E-C85F-4D83-83C3-2B033F25DE4F}" type="datetimeFigureOut">
              <a:rPr lang="en-US" smtClean="0"/>
              <a:pPr/>
              <a:t>11/26/2020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303B7D-25EA-4A20-9367-780C702E341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9FB170E-C85F-4D83-83C3-2B033F25DE4F}" type="datetimeFigureOut">
              <a:rPr lang="en-US" smtClean="0"/>
              <a:pPr/>
              <a:t>11/26/2020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303B7D-25EA-4A20-9367-780C702E341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59FB170E-C85F-4D83-83C3-2B033F25DE4F}" type="datetimeFigureOut">
              <a:rPr lang="en-US" smtClean="0"/>
              <a:pPr/>
              <a:t>11/26/2020</a:t>
            </a:fld>
            <a:endParaRPr lang="en-US"/>
          </a:p>
        </p:txBody>
      </p:sp>
      <p:sp>
        <p:nvSpPr>
          <p:cNvPr id="27" name="Slide Number Placeholder 26"/>
          <p:cNvSpPr>
            <a:spLocks noGrp="1"/>
          </p:cNvSpPr>
          <p:nvPr>
            <p:ph type="sldNum" sz="quarter" idx="11"/>
          </p:nvPr>
        </p:nvSpPr>
        <p:spPr/>
        <p:txBody>
          <a:bodyPr rtlCol="0"/>
          <a:lstStyle/>
          <a:p>
            <a:fld id="{E9303B7D-25EA-4A20-9367-780C702E3417}"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59FB170E-C85F-4D83-83C3-2B033F25DE4F}" type="datetimeFigureOut">
              <a:rPr lang="en-US" smtClean="0"/>
              <a:pPr/>
              <a:t>11/26/2020</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E9303B7D-25EA-4A20-9367-780C702E341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FB170E-C85F-4D83-83C3-2B033F25DE4F}" type="datetimeFigureOut">
              <a:rPr lang="en-US" smtClean="0"/>
              <a:pPr/>
              <a:t>11/26/2020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303B7D-25EA-4A20-9367-780C702E341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9FB170E-C85F-4D83-83C3-2B033F25DE4F}" type="datetimeFigureOut">
              <a:rPr lang="en-US" smtClean="0"/>
              <a:pPr/>
              <a:t>11/26/2020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303B7D-25EA-4A20-9367-780C702E341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9FB170E-C85F-4D83-83C3-2B033F25DE4F}" type="datetimeFigureOut">
              <a:rPr lang="en-US" smtClean="0"/>
              <a:pPr/>
              <a:t>11/26/2020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303B7D-25EA-4A20-9367-780C702E341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59FB170E-C85F-4D83-83C3-2B033F25DE4F}" type="datetimeFigureOut">
              <a:rPr lang="en-US" smtClean="0"/>
              <a:pPr/>
              <a:t>11/26/2020</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E9303B7D-25EA-4A20-9367-780C702E341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1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image" Target="../media/image44.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11" Type="http://schemas.openxmlformats.org/officeDocument/2006/relationships/image" Target="../media/image13.jpeg"/><Relationship Id="rId5" Type="http://schemas.openxmlformats.org/officeDocument/2006/relationships/image" Target="../media/image18.jpeg"/><Relationship Id="rId10" Type="http://schemas.openxmlformats.org/officeDocument/2006/relationships/image" Target="../media/image14.jpeg"/><Relationship Id="rId4" Type="http://schemas.openxmlformats.org/officeDocument/2006/relationships/image" Target="../media/image17.jpeg"/><Relationship Id="rId9" Type="http://schemas.openxmlformats.org/officeDocument/2006/relationships/image" Target="../media/image22.png"/></Relationships>
</file>

<file path=ppt/slides/_rels/slide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ownload (6).jpg"/>
          <p:cNvPicPr>
            <a:picLocks noChangeAspect="1"/>
          </p:cNvPicPr>
          <p:nvPr/>
        </p:nvPicPr>
        <p:blipFill>
          <a:blip r:embed="rId2"/>
          <a:srcRect l="31467" t="17010" r="31467" b="29382"/>
          <a:stretch>
            <a:fillRect/>
          </a:stretch>
        </p:blipFill>
        <p:spPr>
          <a:xfrm>
            <a:off x="3276600" y="5261486"/>
            <a:ext cx="914400" cy="990600"/>
          </a:xfrm>
          <a:prstGeom prst="rect">
            <a:avLst/>
          </a:prstGeom>
        </p:spPr>
      </p:pic>
      <p:pic>
        <p:nvPicPr>
          <p:cNvPr id="4" name="Picture 3" descr="download.png"/>
          <p:cNvPicPr>
            <a:picLocks noChangeAspect="1"/>
          </p:cNvPicPr>
          <p:nvPr/>
        </p:nvPicPr>
        <p:blipFill>
          <a:blip r:embed="rId3"/>
          <a:stretch>
            <a:fillRect/>
          </a:stretch>
        </p:blipFill>
        <p:spPr>
          <a:xfrm>
            <a:off x="2667000" y="4114800"/>
            <a:ext cx="1652587" cy="914400"/>
          </a:xfrm>
          <a:prstGeom prst="rect">
            <a:avLst/>
          </a:prstGeom>
        </p:spPr>
      </p:pic>
      <p:pic>
        <p:nvPicPr>
          <p:cNvPr id="5" name="Picture 4" descr="download (5).jpg"/>
          <p:cNvPicPr>
            <a:picLocks noChangeAspect="1"/>
          </p:cNvPicPr>
          <p:nvPr/>
        </p:nvPicPr>
        <p:blipFill>
          <a:blip r:embed="rId4"/>
          <a:srcRect l="44366" t="282" r="2113" b="40961"/>
          <a:stretch>
            <a:fillRect/>
          </a:stretch>
        </p:blipFill>
        <p:spPr>
          <a:xfrm>
            <a:off x="4572000" y="5642486"/>
            <a:ext cx="1447800" cy="910714"/>
          </a:xfrm>
          <a:prstGeom prst="rect">
            <a:avLst/>
          </a:prstGeom>
        </p:spPr>
      </p:pic>
      <p:pic>
        <p:nvPicPr>
          <p:cNvPr id="6" name="Picture 5" descr="download (4).jpg"/>
          <p:cNvPicPr>
            <a:picLocks noChangeAspect="1"/>
          </p:cNvPicPr>
          <p:nvPr/>
        </p:nvPicPr>
        <p:blipFill>
          <a:blip r:embed="rId5"/>
          <a:srcRect l="57111" t="3778" r="3778" b="60667"/>
          <a:stretch>
            <a:fillRect/>
          </a:stretch>
        </p:blipFill>
        <p:spPr>
          <a:xfrm>
            <a:off x="4701540" y="4270886"/>
            <a:ext cx="1089660" cy="990600"/>
          </a:xfrm>
          <a:prstGeom prst="rect">
            <a:avLst/>
          </a:prstGeom>
        </p:spPr>
      </p:pic>
      <p:sp>
        <p:nvSpPr>
          <p:cNvPr id="11" name="Cloud Callout 10"/>
          <p:cNvSpPr/>
          <p:nvPr/>
        </p:nvSpPr>
        <p:spPr>
          <a:xfrm>
            <a:off x="381000" y="1828800"/>
            <a:ext cx="8534400" cy="1828800"/>
          </a:xfrm>
          <a:prstGeom prst="cloudCallou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smtClean="0">
              <a:solidFill>
                <a:schemeClr val="tx1"/>
              </a:solidFill>
              <a:latin typeface="NikoshBAN" pitchFamily="2" charset="0"/>
              <a:cs typeface="NikoshBAN" pitchFamily="2" charset="0"/>
            </a:endParaRPr>
          </a:p>
          <a:p>
            <a:pPr algn="ctr"/>
            <a:r>
              <a:rPr lang="en-US" sz="2800" b="1" dirty="0" smtClean="0">
                <a:solidFill>
                  <a:schemeClr val="tx1"/>
                </a:solidFill>
                <a:latin typeface="NikoshBAN" pitchFamily="2" charset="0"/>
                <a:cs typeface="NikoshBAN" pitchFamily="2" charset="0"/>
              </a:rPr>
              <a:t>প্রিয় </a:t>
            </a:r>
            <a:r>
              <a:rPr lang="en-US" sz="2800" b="1" dirty="0" smtClean="0">
                <a:solidFill>
                  <a:schemeClr val="tx1"/>
                </a:solidFill>
                <a:latin typeface="NikoshBAN" pitchFamily="2" charset="0"/>
                <a:cs typeface="NikoshBAN" pitchFamily="2" charset="0"/>
              </a:rPr>
              <a:t>শিক্ষার্থীবৃন্দ </a:t>
            </a:r>
            <a:r>
              <a:rPr lang="en-US" sz="2000" b="1" dirty="0" smtClean="0">
                <a:solidFill>
                  <a:schemeClr val="tx1"/>
                </a:solidFill>
                <a:latin typeface="NikoshBAN" pitchFamily="2" charset="0"/>
                <a:cs typeface="NikoshBAN" pitchFamily="2" charset="0"/>
              </a:rPr>
              <a:t>আজকের অনলাইন </a:t>
            </a:r>
            <a:r>
              <a:rPr lang="en-US" sz="2800" b="1" dirty="0" smtClean="0">
                <a:solidFill>
                  <a:schemeClr val="tx1"/>
                </a:solidFill>
                <a:latin typeface="NikoshBAN" pitchFamily="2" charset="0"/>
                <a:cs typeface="NikoshBAN" pitchFamily="2" charset="0"/>
              </a:rPr>
              <a:t>মাল্টিমিডিয়া</a:t>
            </a:r>
            <a:r>
              <a:rPr lang="en-US" sz="2000" b="1" dirty="0" smtClean="0">
                <a:solidFill>
                  <a:schemeClr val="tx1"/>
                </a:solidFill>
                <a:latin typeface="NikoshBAN" pitchFamily="2" charset="0"/>
                <a:cs typeface="NikoshBAN" pitchFamily="2" charset="0"/>
              </a:rPr>
              <a:t> ক্লাসে তোমাদের সবাইকে জানাচ্ছি </a:t>
            </a:r>
            <a:r>
              <a:rPr lang="en-US" sz="6600" b="1" dirty="0" smtClean="0">
                <a:solidFill>
                  <a:schemeClr val="tx1"/>
                </a:solidFill>
                <a:latin typeface="NikoshBAN" pitchFamily="2" charset="0"/>
                <a:cs typeface="NikoshBAN" pitchFamily="2" charset="0"/>
              </a:rPr>
              <a:t>স্বাগতম</a:t>
            </a:r>
            <a:endParaRPr lang="en-US" sz="2000" b="1" dirty="0">
              <a:solidFill>
                <a:schemeClr val="tx1"/>
              </a:solidFill>
              <a:latin typeface="NikoshBAN" pitchFamily="2" charset="0"/>
              <a:cs typeface="NikoshBAN" pitchFamily="2" charset="0"/>
            </a:endParaRPr>
          </a:p>
        </p:txBody>
      </p:sp>
      <p:pic>
        <p:nvPicPr>
          <p:cNvPr id="12" name="Picture 11" descr="TB2a.y8hstnpuFjSZFKXXalFFXa_!!2730557153.jpg"/>
          <p:cNvPicPr>
            <a:picLocks noChangeAspect="1"/>
          </p:cNvPicPr>
          <p:nvPr/>
        </p:nvPicPr>
        <p:blipFill>
          <a:blip r:embed="rId6" cstate="print"/>
          <a:stretch>
            <a:fillRect/>
          </a:stretch>
        </p:blipFill>
        <p:spPr>
          <a:xfrm rot="5179478">
            <a:off x="6659931" y="2668526"/>
            <a:ext cx="601372" cy="1008560"/>
          </a:xfrm>
          <a:prstGeom prst="ellipse">
            <a:avLst/>
          </a:prstGeom>
          <a:ln>
            <a:noFill/>
          </a:ln>
          <a:effectLst>
            <a:softEdge rad="112500"/>
          </a:effectLst>
        </p:spPr>
      </p:pic>
      <p:pic>
        <p:nvPicPr>
          <p:cNvPr id="14" name="Picture 13" descr="5051499_4.jpg"/>
          <p:cNvPicPr>
            <a:picLocks noChangeAspect="1"/>
          </p:cNvPicPr>
          <p:nvPr/>
        </p:nvPicPr>
        <p:blipFill>
          <a:blip r:embed="rId7"/>
          <a:srcRect t="7377" b="7377"/>
          <a:stretch>
            <a:fillRect/>
          </a:stretch>
        </p:blipFill>
        <p:spPr>
          <a:xfrm>
            <a:off x="228600" y="76200"/>
            <a:ext cx="8686800" cy="16764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990600"/>
            <a:ext cx="8458200" cy="4401205"/>
          </a:xfrm>
          <a:prstGeom prst="rect">
            <a:avLst/>
          </a:prstGeom>
        </p:spPr>
        <p:txBody>
          <a:bodyPr wrap="square">
            <a:spAutoFit/>
          </a:bodyPr>
          <a:lstStyle/>
          <a:p>
            <a:pPr algn="just"/>
            <a:r>
              <a:rPr lang="en-US" dirty="0" smtClean="0">
                <a:latin typeface="NikoshBAN" pitchFamily="2" charset="0"/>
                <a:cs typeface="NikoshBAN" pitchFamily="2" charset="0"/>
              </a:rPr>
              <a:t>বিভিন্ন ভাষিক উপাদানযোগে শব্দ গঠিত হয়ে থাকে।</a:t>
            </a:r>
          </a:p>
          <a:p>
            <a:pPr algn="just"/>
            <a:r>
              <a:rPr lang="en-US" sz="2400" b="1" u="sng" dirty="0" smtClean="0">
                <a:latin typeface="NikoshBAN" pitchFamily="2" charset="0"/>
                <a:cs typeface="NikoshBAN" pitchFamily="2" charset="0"/>
              </a:rPr>
              <a:t>১। </a:t>
            </a:r>
            <a:r>
              <a:rPr lang="en-US" sz="2400" b="1" u="sng" dirty="0" smtClean="0">
                <a:latin typeface="NikoshBAN" pitchFamily="2" charset="0"/>
                <a:cs typeface="NikoshBAN" pitchFamily="2" charset="0"/>
              </a:rPr>
              <a:t>প্রত্যয়যোগে শব্দ গঠনঃ</a:t>
            </a:r>
          </a:p>
          <a:p>
            <a:pPr algn="just"/>
            <a:r>
              <a:rPr lang="en-US" dirty="0" smtClean="0">
                <a:latin typeface="NikoshBAN" pitchFamily="2" charset="0"/>
                <a:cs typeface="NikoshBAN" pitchFamily="2" charset="0"/>
              </a:rPr>
              <a:t>এগুলো </a:t>
            </a:r>
            <a:r>
              <a:rPr lang="en-US" dirty="0" smtClean="0">
                <a:latin typeface="NikoshBAN" pitchFamily="2" charset="0"/>
                <a:cs typeface="NikoshBAN" pitchFamily="2" charset="0"/>
              </a:rPr>
              <a:t>এমন ধরণের ভাষিক উপাদান যেগুলো স্বাধীনভাবে ব্যবহুত হতে পারে না। এগুলোর নিজস্ব কোনো অর্থ থাকে না। তবে অর্থবাচক শব্দের পরে বসে এরা নতুন শব্দ গঠন করতে পারে। প্রত্যয়যোগে কখনও নতুন শব্দ হয় আবার কখনও হয় না। যেমন- </a:t>
            </a:r>
            <a:r>
              <a:rPr lang="en-US" dirty="0" smtClean="0">
                <a:solidFill>
                  <a:srgbClr val="FF0000"/>
                </a:solidFill>
                <a:latin typeface="NikoshBAN" pitchFamily="2" charset="0"/>
                <a:cs typeface="NikoshBAN" pitchFamily="2" charset="0"/>
              </a:rPr>
              <a:t>বাড়ি</a:t>
            </a:r>
            <a:r>
              <a:rPr lang="en-US" dirty="0" smtClean="0">
                <a:latin typeface="NikoshBAN" pitchFamily="2" charset="0"/>
                <a:cs typeface="NikoshBAN" pitchFamily="2" charset="0"/>
              </a:rPr>
              <a:t> শব্দটির সাথে </a:t>
            </a:r>
            <a:r>
              <a:rPr lang="en-US" dirty="0" smtClean="0">
                <a:solidFill>
                  <a:srgbClr val="FF0000"/>
                </a:solidFill>
                <a:latin typeface="NikoshBAN" pitchFamily="2" charset="0"/>
                <a:cs typeface="NikoshBAN" pitchFamily="2" charset="0"/>
              </a:rPr>
              <a:t>তে</a:t>
            </a:r>
            <a:r>
              <a:rPr lang="en-US" dirty="0" smtClean="0">
                <a:latin typeface="NikoshBAN" pitchFamily="2" charset="0"/>
                <a:cs typeface="NikoshBAN" pitchFamily="2" charset="0"/>
              </a:rPr>
              <a:t> প্রত্যয় যুক্ত করলে </a:t>
            </a:r>
            <a:r>
              <a:rPr lang="en-US" dirty="0" smtClean="0">
                <a:solidFill>
                  <a:srgbClr val="FF0000"/>
                </a:solidFill>
                <a:latin typeface="NikoshBAN" pitchFamily="2" charset="0"/>
                <a:cs typeface="NikoshBAN" pitchFamily="2" charset="0"/>
              </a:rPr>
              <a:t>বাড়ি</a:t>
            </a:r>
            <a:r>
              <a:rPr lang="en-US" dirty="0" smtClean="0">
                <a:latin typeface="NikoshBAN" pitchFamily="2" charset="0"/>
                <a:cs typeface="NikoshBAN" pitchFamily="2" charset="0"/>
              </a:rPr>
              <a:t> + </a:t>
            </a:r>
            <a:r>
              <a:rPr lang="en-US" dirty="0" smtClean="0">
                <a:solidFill>
                  <a:srgbClr val="FF0000"/>
                </a:solidFill>
                <a:latin typeface="NikoshBAN" pitchFamily="2" charset="0"/>
                <a:cs typeface="NikoshBAN" pitchFamily="2" charset="0"/>
              </a:rPr>
              <a:t>তে</a:t>
            </a:r>
            <a:r>
              <a:rPr lang="en-US" dirty="0" smtClean="0">
                <a:latin typeface="NikoshBAN" pitchFamily="2" charset="0"/>
                <a:cs typeface="NikoshBAN" pitchFamily="2" charset="0"/>
              </a:rPr>
              <a:t> = </a:t>
            </a:r>
            <a:r>
              <a:rPr lang="en-US" dirty="0" smtClean="0">
                <a:solidFill>
                  <a:srgbClr val="FF0000"/>
                </a:solidFill>
                <a:latin typeface="NikoshBAN" pitchFamily="2" charset="0"/>
                <a:cs typeface="NikoshBAN" pitchFamily="2" charset="0"/>
              </a:rPr>
              <a:t>বাড়িতে</a:t>
            </a:r>
            <a:r>
              <a:rPr lang="en-US" dirty="0" smtClean="0">
                <a:latin typeface="NikoshBAN" pitchFamily="2" charset="0"/>
                <a:cs typeface="NikoshBAN" pitchFamily="2" charset="0"/>
              </a:rPr>
              <a:t> অর্থাৎ বাড়ি থেকে শব্দের আয়তন বেড়ে বাড়িতে হয়েছে কিন্তু অর্থ বদলায় নি। কিন্তু </a:t>
            </a:r>
            <a:r>
              <a:rPr lang="en-US" dirty="0" smtClean="0">
                <a:solidFill>
                  <a:srgbClr val="FF0000"/>
                </a:solidFill>
                <a:latin typeface="NikoshBAN" pitchFamily="2" charset="0"/>
                <a:cs typeface="NikoshBAN" pitchFamily="2" charset="0"/>
              </a:rPr>
              <a:t>পড় </a:t>
            </a:r>
            <a:r>
              <a:rPr lang="en-US" dirty="0" smtClean="0">
                <a:latin typeface="NikoshBAN" pitchFamily="2" charset="0"/>
                <a:cs typeface="NikoshBAN" pitchFamily="2" charset="0"/>
              </a:rPr>
              <a:t>শব্দের সাথে </a:t>
            </a:r>
            <a:r>
              <a:rPr lang="en-US" dirty="0" smtClean="0">
                <a:solidFill>
                  <a:srgbClr val="FF0000"/>
                </a:solidFill>
                <a:latin typeface="NikoshBAN" pitchFamily="2" charset="0"/>
                <a:cs typeface="NikoshBAN" pitchFamily="2" charset="0"/>
              </a:rPr>
              <a:t>উয়া</a:t>
            </a:r>
            <a:r>
              <a:rPr lang="en-US" dirty="0" smtClean="0">
                <a:latin typeface="NikoshBAN" pitchFamily="2" charset="0"/>
                <a:cs typeface="NikoshBAN" pitchFamily="2" charset="0"/>
              </a:rPr>
              <a:t> প্রত্যয় যোগে </a:t>
            </a:r>
            <a:r>
              <a:rPr lang="en-US" b="1" dirty="0" smtClean="0">
                <a:solidFill>
                  <a:srgbClr val="FF0000"/>
                </a:solidFill>
                <a:latin typeface="NikoshBAN" pitchFamily="2" charset="0"/>
                <a:cs typeface="NikoshBAN" pitchFamily="2" charset="0"/>
              </a:rPr>
              <a:t>পড়্ +উয়া =পড়ুয়া (বিশেষ্য) </a:t>
            </a:r>
            <a:r>
              <a:rPr lang="en-US" dirty="0" smtClean="0">
                <a:latin typeface="NikoshBAN" pitchFamily="2" charset="0"/>
                <a:cs typeface="NikoshBAN" pitchFamily="2" charset="0"/>
              </a:rPr>
              <a:t>হয়েছে যা পড় (ক্রিয়া) শব্দ থেকে অর্থের দিক দিয়েও আলাদা পড় মানে পড়ালেখা </a:t>
            </a:r>
            <a:r>
              <a:rPr lang="en-US" smtClean="0">
                <a:latin typeface="NikoshBAN" pitchFamily="2" charset="0"/>
                <a:cs typeface="NikoshBAN" pitchFamily="2" charset="0"/>
              </a:rPr>
              <a:t>করতে </a:t>
            </a:r>
            <a:r>
              <a:rPr lang="en-US" smtClean="0">
                <a:latin typeface="NikoshBAN" pitchFamily="2" charset="0"/>
                <a:cs typeface="NikoshBAN" pitchFamily="2" charset="0"/>
              </a:rPr>
              <a:t>বলা </a:t>
            </a:r>
            <a:r>
              <a:rPr lang="en-US" dirty="0" smtClean="0">
                <a:latin typeface="NikoshBAN" pitchFamily="2" charset="0"/>
                <a:cs typeface="NikoshBAN" pitchFamily="2" charset="0"/>
              </a:rPr>
              <a:t>আর পড়ুয়া অর্থ যে পড়ালেখা করে। </a:t>
            </a:r>
          </a:p>
          <a:p>
            <a:pPr algn="just"/>
            <a:r>
              <a:rPr lang="en-US" dirty="0" smtClean="0">
                <a:latin typeface="NikoshBAN" pitchFamily="2" charset="0"/>
                <a:cs typeface="NikoshBAN" pitchFamily="2" charset="0"/>
              </a:rPr>
              <a:t>প্রত্যয় ২ ধরণের- </a:t>
            </a:r>
          </a:p>
          <a:p>
            <a:pPr algn="just"/>
            <a:r>
              <a:rPr lang="en-US" b="1" dirty="0" smtClean="0">
                <a:latin typeface="NikoshBAN" pitchFamily="2" charset="0"/>
                <a:cs typeface="NikoshBAN" pitchFamily="2" charset="0"/>
              </a:rPr>
              <a:t>ক। কৃৎ প্রত্যয়ঃ </a:t>
            </a:r>
            <a:r>
              <a:rPr lang="en-US" dirty="0" smtClean="0">
                <a:latin typeface="NikoshBAN" pitchFamily="2" charset="0"/>
                <a:cs typeface="NikoshBAN" pitchFamily="2" charset="0"/>
              </a:rPr>
              <a:t>এ ধরণের প্রত্যয় বসবে ক্রিয়ামূলের শেষে। যেমন- </a:t>
            </a:r>
            <a:r>
              <a:rPr lang="en-US" dirty="0" smtClean="0">
                <a:solidFill>
                  <a:srgbClr val="FF0000"/>
                </a:solidFill>
                <a:latin typeface="NikoshBAN" pitchFamily="2" charset="0"/>
                <a:cs typeface="NikoshBAN" pitchFamily="2" charset="0"/>
              </a:rPr>
              <a:t>খেল </a:t>
            </a:r>
            <a:r>
              <a:rPr lang="en-US" dirty="0" smtClean="0">
                <a:latin typeface="NikoshBAN" pitchFamily="2" charset="0"/>
                <a:cs typeface="NikoshBAN" pitchFamily="2" charset="0"/>
              </a:rPr>
              <a:t>একটি </a:t>
            </a:r>
            <a:r>
              <a:rPr lang="en-US" dirty="0" smtClean="0">
                <a:solidFill>
                  <a:srgbClr val="FF0000"/>
                </a:solidFill>
                <a:latin typeface="NikoshBAN" pitchFamily="2" charset="0"/>
                <a:cs typeface="NikoshBAN" pitchFamily="2" charset="0"/>
              </a:rPr>
              <a:t>ক্রিয়াপদ</a:t>
            </a:r>
            <a:r>
              <a:rPr lang="en-US" dirty="0" smtClean="0">
                <a:latin typeface="NikoshBAN" pitchFamily="2" charset="0"/>
                <a:cs typeface="NikoshBAN" pitchFamily="2" charset="0"/>
              </a:rPr>
              <a:t> এর সাথে </a:t>
            </a:r>
            <a:r>
              <a:rPr lang="en-US" dirty="0" smtClean="0">
                <a:solidFill>
                  <a:srgbClr val="FF0000"/>
                </a:solidFill>
                <a:latin typeface="NikoshBAN" pitchFamily="2" charset="0"/>
                <a:cs typeface="NikoshBAN" pitchFamily="2" charset="0"/>
              </a:rPr>
              <a:t>আ </a:t>
            </a:r>
            <a:r>
              <a:rPr lang="en-US" dirty="0" smtClean="0">
                <a:latin typeface="NikoshBAN" pitchFamily="2" charset="0"/>
                <a:cs typeface="NikoshBAN" pitchFamily="2" charset="0"/>
              </a:rPr>
              <a:t>প্রত্যয়টি যুক্ত হলে খেল্ + আ = খেলা।</a:t>
            </a:r>
          </a:p>
          <a:p>
            <a:pPr algn="just"/>
            <a:r>
              <a:rPr lang="en-US" b="1" dirty="0" smtClean="0">
                <a:latin typeface="NikoshBAN" pitchFamily="2" charset="0"/>
                <a:cs typeface="NikoshBAN" pitchFamily="2" charset="0"/>
              </a:rPr>
              <a:t>খ। তদ্ধিত প্রত্যয়ঃ </a:t>
            </a:r>
            <a:r>
              <a:rPr lang="en-US" dirty="0" smtClean="0">
                <a:latin typeface="NikoshBAN" pitchFamily="2" charset="0"/>
                <a:cs typeface="NikoshBAN" pitchFamily="2" charset="0"/>
              </a:rPr>
              <a:t>এ ধরণের প্রত্যয় বসবে শব্দের শেষে। যেমন- </a:t>
            </a:r>
            <a:r>
              <a:rPr lang="en-US" dirty="0" smtClean="0">
                <a:solidFill>
                  <a:srgbClr val="FF0000"/>
                </a:solidFill>
                <a:latin typeface="NikoshBAN" pitchFamily="2" charset="0"/>
                <a:cs typeface="NikoshBAN" pitchFamily="2" charset="0"/>
              </a:rPr>
              <a:t>বাঙাল </a:t>
            </a:r>
            <a:r>
              <a:rPr lang="en-US" dirty="0" smtClean="0">
                <a:latin typeface="NikoshBAN" pitchFamily="2" charset="0"/>
                <a:cs typeface="NikoshBAN" pitchFamily="2" charset="0"/>
              </a:rPr>
              <a:t>শব্দের শেষে </a:t>
            </a:r>
            <a:r>
              <a:rPr lang="en-US" dirty="0" smtClean="0">
                <a:solidFill>
                  <a:srgbClr val="FF0000"/>
                </a:solidFill>
                <a:latin typeface="NikoshBAN" pitchFamily="2" charset="0"/>
                <a:cs typeface="NikoshBAN" pitchFamily="2" charset="0"/>
              </a:rPr>
              <a:t>ই</a:t>
            </a:r>
            <a:r>
              <a:rPr lang="en-US" dirty="0" smtClean="0">
                <a:latin typeface="NikoshBAN" pitchFamily="2" charset="0"/>
                <a:cs typeface="NikoshBAN" pitchFamily="2" charset="0"/>
              </a:rPr>
              <a:t> প্রত্যয় যোগে বাঙালি শব্দ গঠিত হয়। </a:t>
            </a:r>
          </a:p>
          <a:p>
            <a:pPr algn="just"/>
            <a:r>
              <a:rPr lang="en-US" dirty="0" smtClean="0">
                <a:latin typeface="NikoshBAN" pitchFamily="2" charset="0"/>
                <a:cs typeface="NikoshBAN" pitchFamily="2" charset="0"/>
              </a:rPr>
              <a:t>চল এবার প্রত্যয়যোগে গঠিত আরো কিছু শব্দ দেখে </a:t>
            </a:r>
            <a:r>
              <a:rPr lang="en-US" dirty="0" smtClean="0">
                <a:latin typeface="NikoshBAN" pitchFamily="2" charset="0"/>
                <a:cs typeface="NikoshBAN" pitchFamily="2" charset="0"/>
              </a:rPr>
              <a:t>নেই-</a:t>
            </a:r>
            <a:endParaRPr lang="en-US" sz="2000" dirty="0" smtClean="0">
              <a:latin typeface="NikoshBAN" pitchFamily="2" charset="0"/>
              <a:cs typeface="NikoshBAN" pitchFamily="2" charset="0"/>
            </a:endParaRPr>
          </a:p>
          <a:p>
            <a:pPr algn="just"/>
            <a:endParaRPr lang="en-US" sz="2000" dirty="0" smtClean="0">
              <a:latin typeface="NikoshBAN" pitchFamily="2" charset="0"/>
              <a:cs typeface="NikoshBAN" pitchFamily="2" charset="0"/>
            </a:endParaRPr>
          </a:p>
          <a:p>
            <a:pPr algn="just"/>
            <a:endParaRPr lang="en-US" sz="2000" dirty="0" smtClean="0">
              <a:latin typeface="NikoshBAN" pitchFamily="2" charset="0"/>
              <a:cs typeface="NikoshBAN" pitchFamily="2" charset="0"/>
            </a:endParaRPr>
          </a:p>
        </p:txBody>
      </p:sp>
      <p:graphicFrame>
        <p:nvGraphicFramePr>
          <p:cNvPr id="4" name="Table 3"/>
          <p:cNvGraphicFramePr>
            <a:graphicFrameLocks noGrp="1"/>
          </p:cNvGraphicFramePr>
          <p:nvPr/>
        </p:nvGraphicFramePr>
        <p:xfrm>
          <a:off x="1828800" y="4724400"/>
          <a:ext cx="6096000" cy="1849120"/>
        </p:xfrm>
        <a:graphic>
          <a:graphicData uri="http://schemas.openxmlformats.org/drawingml/2006/table">
            <a:tbl>
              <a:tblPr firstRow="1" bandRow="1">
                <a:tableStyleId>{5940675A-B579-460E-94D1-54222C63F5DA}</a:tableStyleId>
              </a:tblPr>
              <a:tblGrid>
                <a:gridCol w="1016000"/>
                <a:gridCol w="1016000"/>
                <a:gridCol w="1016000"/>
                <a:gridCol w="1016000"/>
                <a:gridCol w="1016000"/>
                <a:gridCol w="1016000"/>
              </a:tblGrid>
              <a:tr h="304800">
                <a:tc gridSpan="3">
                  <a:txBody>
                    <a:bodyPr/>
                    <a:lstStyle/>
                    <a:p>
                      <a:pPr algn="ctr"/>
                      <a:r>
                        <a:rPr lang="en-US" b="1" dirty="0" smtClean="0">
                          <a:latin typeface="NikoshBAN" pitchFamily="2" charset="0"/>
                          <a:cs typeface="NikoshBAN" pitchFamily="2" charset="0"/>
                        </a:rPr>
                        <a:t>কৃৎ প্রত্যায়</a:t>
                      </a:r>
                      <a:r>
                        <a:rPr lang="en-US" b="1" baseline="0" dirty="0" smtClean="0">
                          <a:latin typeface="NikoshBAN" pitchFamily="2" charset="0"/>
                          <a:cs typeface="NikoshBAN" pitchFamily="2" charset="0"/>
                        </a:rPr>
                        <a:t> যোগে</a:t>
                      </a:r>
                      <a:endParaRPr lang="en-US" b="1" dirty="0">
                        <a:latin typeface="NikoshBAN" pitchFamily="2" charset="0"/>
                        <a:cs typeface="NikoshBAN" pitchFamily="2" charset="0"/>
                      </a:endParaRPr>
                    </a:p>
                  </a:txBody>
                  <a:tcPr/>
                </a:tc>
                <a:tc hMerge="1">
                  <a:txBody>
                    <a:bodyPr/>
                    <a:lstStyle/>
                    <a:p>
                      <a:endParaRPr lang="en-US" dirty="0">
                        <a:latin typeface="NikoshBAN" pitchFamily="2" charset="0"/>
                        <a:cs typeface="NikoshBAN" pitchFamily="2" charset="0"/>
                      </a:endParaRPr>
                    </a:p>
                  </a:txBody>
                  <a:tcPr/>
                </a:tc>
                <a:tc hMerge="1">
                  <a:txBody>
                    <a:bodyPr/>
                    <a:lstStyle/>
                    <a:p>
                      <a:endParaRPr lang="en-US" dirty="0">
                        <a:latin typeface="NikoshBAN" pitchFamily="2" charset="0"/>
                        <a:cs typeface="NikoshBAN" pitchFamily="2" charset="0"/>
                      </a:endParaRPr>
                    </a:p>
                  </a:txBody>
                  <a:tcPr/>
                </a:tc>
                <a:tc gridSpan="3">
                  <a:txBody>
                    <a:bodyPr/>
                    <a:lstStyle/>
                    <a:p>
                      <a:pPr algn="ctr"/>
                      <a:r>
                        <a:rPr lang="en-US" sz="1800" b="1" dirty="0" smtClean="0">
                          <a:latin typeface="NikoshBAN" pitchFamily="2" charset="0"/>
                          <a:cs typeface="NikoshBAN" pitchFamily="2" charset="0"/>
                        </a:rPr>
                        <a:t>তদ্ধিত প্রত্যয়</a:t>
                      </a:r>
                      <a:r>
                        <a:rPr lang="en-US" sz="1800" b="1" baseline="0" dirty="0" smtClean="0">
                          <a:latin typeface="NikoshBAN" pitchFamily="2" charset="0"/>
                          <a:cs typeface="NikoshBAN" pitchFamily="2" charset="0"/>
                        </a:rPr>
                        <a:t> যোগে</a:t>
                      </a:r>
                      <a:endParaRPr lang="en-US" b="1" dirty="0">
                        <a:latin typeface="NikoshBAN" pitchFamily="2" charset="0"/>
                        <a:cs typeface="NikoshBAN" pitchFamily="2" charset="0"/>
                      </a:endParaRPr>
                    </a:p>
                  </a:txBody>
                  <a:tcPr/>
                </a:tc>
                <a:tc hMerge="1">
                  <a:txBody>
                    <a:bodyPr/>
                    <a:lstStyle/>
                    <a:p>
                      <a:endParaRPr lang="en-US" dirty="0">
                        <a:latin typeface="NikoshBAN" pitchFamily="2" charset="0"/>
                        <a:cs typeface="NikoshBAN" pitchFamily="2" charset="0"/>
                      </a:endParaRPr>
                    </a:p>
                  </a:txBody>
                  <a:tcPr/>
                </a:tc>
                <a:tc hMerge="1">
                  <a:txBody>
                    <a:bodyPr/>
                    <a:lstStyle/>
                    <a:p>
                      <a:endParaRPr lang="en-US" dirty="0">
                        <a:latin typeface="NikoshBAN" pitchFamily="2" charset="0"/>
                        <a:cs typeface="NikoshBAN" pitchFamily="2" charset="0"/>
                      </a:endParaRPr>
                    </a:p>
                  </a:txBody>
                  <a:tcPr/>
                </a:tc>
              </a:tr>
              <a:tr h="370840">
                <a:tc>
                  <a:txBody>
                    <a:bodyPr/>
                    <a:lstStyle/>
                    <a:p>
                      <a:pPr algn="ctr"/>
                      <a:r>
                        <a:rPr lang="en-US" dirty="0" smtClean="0">
                          <a:latin typeface="NikoshBAN" pitchFamily="2" charset="0"/>
                          <a:cs typeface="NikoshBAN" pitchFamily="2" charset="0"/>
                        </a:rPr>
                        <a:t>ক্রিয়ামূল</a:t>
                      </a:r>
                      <a:endParaRPr lang="en-US" dirty="0">
                        <a:latin typeface="NikoshBAN" pitchFamily="2" charset="0"/>
                        <a:cs typeface="NikoshBAN" pitchFamily="2" charset="0"/>
                      </a:endParaRPr>
                    </a:p>
                  </a:txBody>
                  <a:tcPr/>
                </a:tc>
                <a:tc>
                  <a:txBody>
                    <a:bodyPr/>
                    <a:lstStyle/>
                    <a:p>
                      <a:pPr algn="ctr"/>
                      <a:r>
                        <a:rPr lang="en-US" dirty="0" smtClean="0">
                          <a:latin typeface="NikoshBAN" pitchFamily="2" charset="0"/>
                          <a:cs typeface="NikoshBAN" pitchFamily="2" charset="0"/>
                        </a:rPr>
                        <a:t>প্রত্যায়</a:t>
                      </a:r>
                      <a:r>
                        <a:rPr lang="en-US" baseline="0" dirty="0" smtClean="0">
                          <a:latin typeface="NikoshBAN" pitchFamily="2" charset="0"/>
                          <a:cs typeface="NikoshBAN" pitchFamily="2" charset="0"/>
                        </a:rPr>
                        <a:t> </a:t>
                      </a:r>
                      <a:endParaRPr lang="en-US" dirty="0">
                        <a:latin typeface="NikoshBAN" pitchFamily="2" charset="0"/>
                        <a:cs typeface="NikoshBAN" pitchFamily="2" charset="0"/>
                      </a:endParaRPr>
                    </a:p>
                  </a:txBody>
                  <a:tcPr/>
                </a:tc>
                <a:tc>
                  <a:txBody>
                    <a:bodyPr/>
                    <a:lstStyle/>
                    <a:p>
                      <a:pPr algn="ctr"/>
                      <a:r>
                        <a:rPr lang="en-US" dirty="0" smtClean="0">
                          <a:latin typeface="NikoshBAN" pitchFamily="2" charset="0"/>
                          <a:cs typeface="NikoshBAN" pitchFamily="2" charset="0"/>
                        </a:rPr>
                        <a:t>গঠিত</a:t>
                      </a:r>
                      <a:r>
                        <a:rPr lang="en-US" baseline="0" dirty="0" smtClean="0">
                          <a:latin typeface="NikoshBAN" pitchFamily="2" charset="0"/>
                          <a:cs typeface="NikoshBAN" pitchFamily="2" charset="0"/>
                        </a:rPr>
                        <a:t> শব্দ</a:t>
                      </a:r>
                      <a:endParaRPr lang="en-US" dirty="0">
                        <a:latin typeface="NikoshBAN" pitchFamily="2" charset="0"/>
                        <a:cs typeface="NikoshBAN" pitchFamily="2" charset="0"/>
                      </a:endParaRPr>
                    </a:p>
                  </a:txBody>
                  <a:tcPr/>
                </a:tc>
                <a:tc>
                  <a:txBody>
                    <a:bodyPr/>
                    <a:lstStyle/>
                    <a:p>
                      <a:pPr algn="ctr"/>
                      <a:r>
                        <a:rPr lang="en-US" dirty="0" smtClean="0">
                          <a:latin typeface="NikoshBAN" pitchFamily="2" charset="0"/>
                          <a:cs typeface="NikoshBAN" pitchFamily="2" charset="0"/>
                        </a:rPr>
                        <a:t>শব্দমূল</a:t>
                      </a:r>
                      <a:endParaRPr lang="en-US" dirty="0">
                        <a:latin typeface="NikoshBAN" pitchFamily="2" charset="0"/>
                        <a:cs typeface="NikoshBAN" pitchFamily="2" charset="0"/>
                      </a:endParaRPr>
                    </a:p>
                  </a:txBody>
                  <a:tcPr/>
                </a:tc>
                <a:tc>
                  <a:txBody>
                    <a:bodyPr/>
                    <a:lstStyle/>
                    <a:p>
                      <a:pPr algn="ctr"/>
                      <a:r>
                        <a:rPr lang="en-US" dirty="0" smtClean="0">
                          <a:latin typeface="NikoshBAN" pitchFamily="2" charset="0"/>
                          <a:cs typeface="NikoshBAN" pitchFamily="2" charset="0"/>
                        </a:rPr>
                        <a:t>প্রত্যায়</a:t>
                      </a:r>
                      <a:r>
                        <a:rPr lang="en-US" baseline="0" dirty="0" smtClean="0">
                          <a:latin typeface="NikoshBAN" pitchFamily="2" charset="0"/>
                          <a:cs typeface="NikoshBAN" pitchFamily="2" charset="0"/>
                        </a:rPr>
                        <a:t> </a:t>
                      </a:r>
                      <a:endParaRPr lang="en-US" dirty="0">
                        <a:latin typeface="NikoshBAN" pitchFamily="2" charset="0"/>
                        <a:cs typeface="NikoshBAN" pitchFamily="2" charset="0"/>
                      </a:endParaRPr>
                    </a:p>
                  </a:txBody>
                  <a:tcPr/>
                </a:tc>
                <a:tc>
                  <a:txBody>
                    <a:bodyPr/>
                    <a:lstStyle/>
                    <a:p>
                      <a:pPr algn="ctr"/>
                      <a:r>
                        <a:rPr lang="en-US" dirty="0" smtClean="0">
                          <a:latin typeface="NikoshBAN" pitchFamily="2" charset="0"/>
                          <a:cs typeface="NikoshBAN" pitchFamily="2" charset="0"/>
                        </a:rPr>
                        <a:t>গঠিত</a:t>
                      </a:r>
                      <a:r>
                        <a:rPr lang="en-US" baseline="0" dirty="0" smtClean="0">
                          <a:latin typeface="NikoshBAN" pitchFamily="2" charset="0"/>
                          <a:cs typeface="NikoshBAN" pitchFamily="2" charset="0"/>
                        </a:rPr>
                        <a:t> শব্দ</a:t>
                      </a:r>
                      <a:endParaRPr lang="en-US" dirty="0">
                        <a:latin typeface="NikoshBAN" pitchFamily="2" charset="0"/>
                        <a:cs typeface="NikoshBAN" pitchFamily="2" charset="0"/>
                      </a:endParaRPr>
                    </a:p>
                  </a:txBody>
                  <a:tcPr/>
                </a:tc>
              </a:tr>
              <a:tr h="370840">
                <a:tc>
                  <a:txBody>
                    <a:bodyPr/>
                    <a:lstStyle/>
                    <a:p>
                      <a:pPr algn="ctr"/>
                      <a:r>
                        <a:rPr lang="en-US" dirty="0" smtClean="0">
                          <a:latin typeface="NikoshBAN" pitchFamily="2" charset="0"/>
                          <a:cs typeface="NikoshBAN" pitchFamily="2" charset="0"/>
                        </a:rPr>
                        <a:t>ফল্ +</a:t>
                      </a:r>
                      <a:endParaRPr lang="en-US" dirty="0">
                        <a:latin typeface="NikoshBAN" pitchFamily="2" charset="0"/>
                        <a:cs typeface="NikoshBAN" pitchFamily="2" charset="0"/>
                      </a:endParaRPr>
                    </a:p>
                  </a:txBody>
                  <a:tcPr anchor="ctr"/>
                </a:tc>
                <a:tc>
                  <a:txBody>
                    <a:bodyPr/>
                    <a:lstStyle/>
                    <a:p>
                      <a:pPr algn="ctr"/>
                      <a:r>
                        <a:rPr lang="en-US" dirty="0" smtClean="0">
                          <a:latin typeface="NikoshBAN" pitchFamily="2" charset="0"/>
                          <a:cs typeface="NikoshBAN" pitchFamily="2" charset="0"/>
                        </a:rPr>
                        <a:t>অন</a:t>
                      </a:r>
                      <a:endParaRPr lang="en-US" dirty="0">
                        <a:latin typeface="NikoshBAN" pitchFamily="2" charset="0"/>
                        <a:cs typeface="NikoshBAN" pitchFamily="2" charset="0"/>
                      </a:endParaRPr>
                    </a:p>
                  </a:txBody>
                  <a:tcPr anchor="ctr"/>
                </a:tc>
                <a:tc>
                  <a:txBody>
                    <a:bodyPr/>
                    <a:lstStyle/>
                    <a:p>
                      <a:pPr algn="ctr"/>
                      <a:r>
                        <a:rPr lang="en-US" b="1" dirty="0" smtClean="0">
                          <a:latin typeface="NikoshBAN" pitchFamily="2" charset="0"/>
                          <a:cs typeface="NikoshBAN" pitchFamily="2" charset="0"/>
                        </a:rPr>
                        <a:t>ফলন</a:t>
                      </a:r>
                      <a:endParaRPr lang="en-US" b="1" dirty="0">
                        <a:latin typeface="NikoshBAN" pitchFamily="2" charset="0"/>
                        <a:cs typeface="NikoshBAN" pitchFamily="2" charset="0"/>
                      </a:endParaRPr>
                    </a:p>
                  </a:txBody>
                  <a:tcPr anchor="ctr"/>
                </a:tc>
                <a:tc>
                  <a:txBody>
                    <a:bodyPr/>
                    <a:lstStyle/>
                    <a:p>
                      <a:pPr algn="ctr"/>
                      <a:r>
                        <a:rPr lang="en-US" dirty="0" smtClean="0">
                          <a:latin typeface="NikoshBAN" pitchFamily="2" charset="0"/>
                          <a:cs typeface="NikoshBAN" pitchFamily="2" charset="0"/>
                        </a:rPr>
                        <a:t>ঢাকা + </a:t>
                      </a:r>
                      <a:endParaRPr lang="en-US" dirty="0">
                        <a:latin typeface="NikoshBAN" pitchFamily="2" charset="0"/>
                        <a:cs typeface="NikoshBAN" pitchFamily="2" charset="0"/>
                      </a:endParaRPr>
                    </a:p>
                  </a:txBody>
                  <a:tcPr/>
                </a:tc>
                <a:tc>
                  <a:txBody>
                    <a:bodyPr/>
                    <a:lstStyle/>
                    <a:p>
                      <a:pPr algn="ctr"/>
                      <a:r>
                        <a:rPr lang="en-US" dirty="0" smtClean="0">
                          <a:latin typeface="NikoshBAN" pitchFamily="2" charset="0"/>
                          <a:cs typeface="NikoshBAN" pitchFamily="2" charset="0"/>
                        </a:rPr>
                        <a:t>আই</a:t>
                      </a:r>
                      <a:endParaRPr lang="en-US" dirty="0">
                        <a:latin typeface="NikoshBAN" pitchFamily="2" charset="0"/>
                        <a:cs typeface="NikoshBAN" pitchFamily="2" charset="0"/>
                      </a:endParaRPr>
                    </a:p>
                  </a:txBody>
                  <a:tcPr/>
                </a:tc>
                <a:tc>
                  <a:txBody>
                    <a:bodyPr/>
                    <a:lstStyle/>
                    <a:p>
                      <a:pPr algn="ctr"/>
                      <a:r>
                        <a:rPr lang="en-US" b="1" dirty="0" smtClean="0">
                          <a:latin typeface="NikoshBAN" pitchFamily="2" charset="0"/>
                          <a:cs typeface="NikoshBAN" pitchFamily="2" charset="0"/>
                        </a:rPr>
                        <a:t>ঢাকাই</a:t>
                      </a:r>
                      <a:endParaRPr lang="en-US" b="1" dirty="0">
                        <a:latin typeface="NikoshBAN" pitchFamily="2" charset="0"/>
                        <a:cs typeface="NikoshBAN" pitchFamily="2" charset="0"/>
                      </a:endParaRPr>
                    </a:p>
                  </a:txBody>
                  <a:tcPr/>
                </a:tc>
              </a:tr>
              <a:tr h="370840">
                <a:tc>
                  <a:txBody>
                    <a:bodyPr/>
                    <a:lstStyle/>
                    <a:p>
                      <a:pPr algn="ctr"/>
                      <a:r>
                        <a:rPr lang="en-US" dirty="0" smtClean="0">
                          <a:latin typeface="NikoshBAN" pitchFamily="2" charset="0"/>
                          <a:cs typeface="NikoshBAN" pitchFamily="2" charset="0"/>
                        </a:rPr>
                        <a:t>জান্ +</a:t>
                      </a:r>
                      <a:endParaRPr lang="en-US" dirty="0">
                        <a:latin typeface="NikoshBAN" pitchFamily="2" charset="0"/>
                        <a:cs typeface="NikoshBAN" pitchFamily="2" charset="0"/>
                      </a:endParaRPr>
                    </a:p>
                  </a:txBody>
                  <a:tcPr anchor="ctr"/>
                </a:tc>
                <a:tc>
                  <a:txBody>
                    <a:bodyPr/>
                    <a:lstStyle/>
                    <a:p>
                      <a:pPr algn="ctr"/>
                      <a:r>
                        <a:rPr lang="en-US" dirty="0" smtClean="0">
                          <a:latin typeface="NikoshBAN" pitchFamily="2" charset="0"/>
                          <a:cs typeface="NikoshBAN" pitchFamily="2" charset="0"/>
                        </a:rPr>
                        <a:t>আন</a:t>
                      </a:r>
                      <a:endParaRPr lang="en-US" dirty="0">
                        <a:latin typeface="NikoshBAN" pitchFamily="2" charset="0"/>
                        <a:cs typeface="NikoshBAN" pitchFamily="2" charset="0"/>
                      </a:endParaRPr>
                    </a:p>
                  </a:txBody>
                  <a:tcPr anchor="ctr"/>
                </a:tc>
                <a:tc>
                  <a:txBody>
                    <a:bodyPr/>
                    <a:lstStyle/>
                    <a:p>
                      <a:pPr algn="ctr"/>
                      <a:r>
                        <a:rPr lang="en-US" b="1" dirty="0" smtClean="0">
                          <a:latin typeface="NikoshBAN" pitchFamily="2" charset="0"/>
                          <a:cs typeface="NikoshBAN" pitchFamily="2" charset="0"/>
                        </a:rPr>
                        <a:t>জানান</a:t>
                      </a:r>
                      <a:endParaRPr lang="en-US" b="1" dirty="0">
                        <a:latin typeface="NikoshBAN" pitchFamily="2" charset="0"/>
                        <a:cs typeface="NikoshBAN" pitchFamily="2" charset="0"/>
                      </a:endParaRPr>
                    </a:p>
                  </a:txBody>
                  <a:tcPr anchor="ctr"/>
                </a:tc>
                <a:tc>
                  <a:txBody>
                    <a:bodyPr/>
                    <a:lstStyle/>
                    <a:p>
                      <a:pPr algn="ctr"/>
                      <a:r>
                        <a:rPr lang="en-US" dirty="0" smtClean="0">
                          <a:latin typeface="NikoshBAN" pitchFamily="2" charset="0"/>
                          <a:cs typeface="NikoshBAN" pitchFamily="2" charset="0"/>
                        </a:rPr>
                        <a:t>ইচ্ছা</a:t>
                      </a:r>
                      <a:r>
                        <a:rPr lang="en-US" baseline="0" dirty="0" smtClean="0">
                          <a:latin typeface="NikoshBAN" pitchFamily="2" charset="0"/>
                          <a:cs typeface="NikoshBAN" pitchFamily="2" charset="0"/>
                        </a:rPr>
                        <a:t> +</a:t>
                      </a:r>
                      <a:endParaRPr lang="en-US" dirty="0">
                        <a:latin typeface="NikoshBAN" pitchFamily="2" charset="0"/>
                        <a:cs typeface="NikoshBAN" pitchFamily="2" charset="0"/>
                      </a:endParaRPr>
                    </a:p>
                  </a:txBody>
                  <a:tcPr/>
                </a:tc>
                <a:tc>
                  <a:txBody>
                    <a:bodyPr/>
                    <a:lstStyle/>
                    <a:p>
                      <a:pPr algn="ctr"/>
                      <a:r>
                        <a:rPr lang="en-US" dirty="0" smtClean="0">
                          <a:latin typeface="NikoshBAN" pitchFamily="2" charset="0"/>
                          <a:cs typeface="NikoshBAN" pitchFamily="2" charset="0"/>
                        </a:rPr>
                        <a:t>উক</a:t>
                      </a:r>
                      <a:endParaRPr lang="en-US" dirty="0">
                        <a:latin typeface="NikoshBAN" pitchFamily="2" charset="0"/>
                        <a:cs typeface="NikoshBAN" pitchFamily="2" charset="0"/>
                      </a:endParaRPr>
                    </a:p>
                  </a:txBody>
                  <a:tcPr/>
                </a:tc>
                <a:tc>
                  <a:txBody>
                    <a:bodyPr/>
                    <a:lstStyle/>
                    <a:p>
                      <a:pPr algn="ctr"/>
                      <a:r>
                        <a:rPr lang="en-US" b="1" dirty="0" smtClean="0">
                          <a:latin typeface="NikoshBAN" pitchFamily="2" charset="0"/>
                          <a:cs typeface="NikoshBAN" pitchFamily="2" charset="0"/>
                        </a:rPr>
                        <a:t>ইচ্ছুক</a:t>
                      </a:r>
                      <a:endParaRPr lang="en-US" b="1" dirty="0">
                        <a:latin typeface="NikoshBAN" pitchFamily="2" charset="0"/>
                        <a:cs typeface="NikoshBAN" pitchFamily="2" charset="0"/>
                      </a:endParaRPr>
                    </a:p>
                  </a:txBody>
                  <a:tcPr/>
                </a:tc>
              </a:tr>
              <a:tr h="370840">
                <a:tc>
                  <a:txBody>
                    <a:bodyPr/>
                    <a:lstStyle/>
                    <a:p>
                      <a:pPr algn="ctr"/>
                      <a:r>
                        <a:rPr lang="en-US" dirty="0" smtClean="0">
                          <a:latin typeface="NikoshBAN" pitchFamily="2" charset="0"/>
                          <a:cs typeface="NikoshBAN" pitchFamily="2" charset="0"/>
                        </a:rPr>
                        <a:t>ফুট্ +</a:t>
                      </a:r>
                      <a:endParaRPr lang="en-US" dirty="0">
                        <a:latin typeface="NikoshBAN" pitchFamily="2" charset="0"/>
                        <a:cs typeface="NikoshBAN" pitchFamily="2" charset="0"/>
                      </a:endParaRPr>
                    </a:p>
                  </a:txBody>
                  <a:tcPr anchor="ctr"/>
                </a:tc>
                <a:tc>
                  <a:txBody>
                    <a:bodyPr/>
                    <a:lstStyle/>
                    <a:p>
                      <a:pPr algn="ctr"/>
                      <a:r>
                        <a:rPr lang="en-US" dirty="0" smtClean="0">
                          <a:latin typeface="NikoshBAN" pitchFamily="2" charset="0"/>
                          <a:cs typeface="NikoshBAN" pitchFamily="2" charset="0"/>
                        </a:rPr>
                        <a:t>অন্ত</a:t>
                      </a:r>
                      <a:endParaRPr lang="en-US" dirty="0">
                        <a:latin typeface="NikoshBAN" pitchFamily="2" charset="0"/>
                        <a:cs typeface="NikoshBAN" pitchFamily="2" charset="0"/>
                      </a:endParaRPr>
                    </a:p>
                  </a:txBody>
                  <a:tcPr anchor="ctr"/>
                </a:tc>
                <a:tc>
                  <a:txBody>
                    <a:bodyPr/>
                    <a:lstStyle/>
                    <a:p>
                      <a:pPr algn="ctr"/>
                      <a:r>
                        <a:rPr lang="en-US" b="1" dirty="0" smtClean="0">
                          <a:latin typeface="NikoshBAN" pitchFamily="2" charset="0"/>
                          <a:cs typeface="NikoshBAN" pitchFamily="2" charset="0"/>
                        </a:rPr>
                        <a:t>ফুটন্ত</a:t>
                      </a:r>
                      <a:endParaRPr lang="en-US" b="1" dirty="0">
                        <a:latin typeface="NikoshBAN" pitchFamily="2" charset="0"/>
                        <a:cs typeface="NikoshBAN" pitchFamily="2" charset="0"/>
                      </a:endParaRPr>
                    </a:p>
                  </a:txBody>
                  <a:tcPr anchor="ctr"/>
                </a:tc>
                <a:tc>
                  <a:txBody>
                    <a:bodyPr/>
                    <a:lstStyle/>
                    <a:p>
                      <a:pPr algn="ctr"/>
                      <a:r>
                        <a:rPr lang="en-US" dirty="0" smtClean="0">
                          <a:latin typeface="NikoshBAN" pitchFamily="2" charset="0"/>
                          <a:cs typeface="NikoshBAN" pitchFamily="2" charset="0"/>
                        </a:rPr>
                        <a:t>হাত +</a:t>
                      </a:r>
                      <a:endParaRPr lang="en-US" dirty="0">
                        <a:latin typeface="NikoshBAN" pitchFamily="2" charset="0"/>
                        <a:cs typeface="NikoshBAN" pitchFamily="2" charset="0"/>
                      </a:endParaRPr>
                    </a:p>
                  </a:txBody>
                  <a:tcPr/>
                </a:tc>
                <a:tc>
                  <a:txBody>
                    <a:bodyPr/>
                    <a:lstStyle/>
                    <a:p>
                      <a:pPr algn="ctr"/>
                      <a:r>
                        <a:rPr lang="en-US" dirty="0" smtClean="0">
                          <a:latin typeface="NikoshBAN" pitchFamily="2" charset="0"/>
                          <a:cs typeface="NikoshBAN" pitchFamily="2" charset="0"/>
                        </a:rPr>
                        <a:t>উড়ে</a:t>
                      </a:r>
                      <a:endParaRPr lang="en-US" dirty="0">
                        <a:latin typeface="NikoshBAN" pitchFamily="2" charset="0"/>
                        <a:cs typeface="NikoshBAN" pitchFamily="2" charset="0"/>
                      </a:endParaRPr>
                    </a:p>
                  </a:txBody>
                  <a:tcPr/>
                </a:tc>
                <a:tc>
                  <a:txBody>
                    <a:bodyPr/>
                    <a:lstStyle/>
                    <a:p>
                      <a:pPr algn="ctr"/>
                      <a:r>
                        <a:rPr lang="en-US" b="1" dirty="0" smtClean="0">
                          <a:latin typeface="NikoshBAN" pitchFamily="2" charset="0"/>
                          <a:cs typeface="NikoshBAN" pitchFamily="2" charset="0"/>
                        </a:rPr>
                        <a:t>হাতুড়ে</a:t>
                      </a:r>
                      <a:endParaRPr lang="en-US" b="1" dirty="0">
                        <a:latin typeface="NikoshBAN" pitchFamily="2" charset="0"/>
                        <a:cs typeface="NikoshBAN" pitchFamily="2" charset="0"/>
                      </a:endParaRPr>
                    </a:p>
                  </a:txBody>
                  <a:tcPr/>
                </a:tc>
              </a:tr>
            </a:tbl>
          </a:graphicData>
        </a:graphic>
      </p:graphicFrame>
      <p:pic>
        <p:nvPicPr>
          <p:cNvPr id="5" name="Picture 4" descr="Screenshot_20200112_162335.jpg"/>
          <p:cNvPicPr>
            <a:picLocks noChangeAspect="1"/>
          </p:cNvPicPr>
          <p:nvPr/>
        </p:nvPicPr>
        <p:blipFill>
          <a:blip r:embed="rId2" cstate="print"/>
          <a:stretch>
            <a:fillRect/>
          </a:stretch>
        </p:blipFill>
        <p:spPr>
          <a:xfrm>
            <a:off x="0" y="76201"/>
            <a:ext cx="762000" cy="939373"/>
          </a:xfrm>
          <a:prstGeom prst="rect">
            <a:avLst/>
          </a:prstGeom>
          <a:solidFill>
            <a:srgbClr val="FFFFFF">
              <a:shade val="85000"/>
            </a:srgbClr>
          </a:solidFill>
          <a:ln w="190500" cap="sq">
            <a:solidFill>
              <a:srgbClr val="FFFFFF"/>
            </a:solidFill>
            <a:miter lim="800000"/>
          </a:ln>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5" descr="Screenshot_20200112_162335.jpg"/>
          <p:cNvPicPr>
            <a:picLocks noChangeAspect="1"/>
          </p:cNvPicPr>
          <p:nvPr/>
        </p:nvPicPr>
        <p:blipFill>
          <a:blip r:embed="rId2" cstate="print"/>
          <a:stretch>
            <a:fillRect/>
          </a:stretch>
        </p:blipFill>
        <p:spPr>
          <a:xfrm>
            <a:off x="8382000" y="5918627"/>
            <a:ext cx="762000" cy="939373"/>
          </a:xfrm>
          <a:prstGeom prst="rect">
            <a:avLst/>
          </a:prstGeom>
          <a:solidFill>
            <a:srgbClr val="FFFFFF">
              <a:shade val="85000"/>
            </a:srgbClr>
          </a:solidFill>
          <a:ln w="190500" cap="sq">
            <a:solidFill>
              <a:srgbClr val="FFFFFF"/>
            </a:solidFill>
            <a:miter lim="800000"/>
          </a:ln>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Wave 6"/>
          <p:cNvSpPr/>
          <p:nvPr/>
        </p:nvSpPr>
        <p:spPr>
          <a:xfrm>
            <a:off x="2743200" y="152400"/>
            <a:ext cx="2743200" cy="76200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NikoshBAN" pitchFamily="2" charset="0"/>
                <a:cs typeface="NikoshBAN" pitchFamily="2" charset="0"/>
              </a:rPr>
              <a:t>শব্দ গঠন</a:t>
            </a:r>
            <a:endParaRPr lang="en-US" sz="1200" dirty="0" smtClean="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467380"/>
            <a:ext cx="7696200" cy="584775"/>
          </a:xfrm>
          <a:prstGeom prst="rect">
            <a:avLst/>
          </a:prstGeom>
          <a:noFill/>
        </p:spPr>
        <p:txBody>
          <a:bodyPr wrap="square" rtlCol="0">
            <a:spAutoFit/>
          </a:bodyPr>
          <a:lstStyle/>
          <a:p>
            <a:pPr algn="ctr"/>
            <a:r>
              <a:rPr lang="en-US" sz="3200" b="1" u="sng" dirty="0" smtClean="0">
                <a:latin typeface="NikoshBAN" pitchFamily="2" charset="0"/>
                <a:cs typeface="NikoshBAN" pitchFamily="2" charset="0"/>
              </a:rPr>
              <a:t>বিভক্তিযোগে শব্দ গঠন</a:t>
            </a:r>
            <a:endParaRPr lang="en-US" sz="3200" b="1" u="sng" dirty="0">
              <a:latin typeface="NikoshBAN" pitchFamily="2" charset="0"/>
              <a:cs typeface="NikoshBAN" pitchFamily="2" charset="0"/>
            </a:endParaRPr>
          </a:p>
        </p:txBody>
      </p:sp>
      <p:sp>
        <p:nvSpPr>
          <p:cNvPr id="4" name="TextBox 3"/>
          <p:cNvSpPr txBox="1"/>
          <p:nvPr/>
        </p:nvSpPr>
        <p:spPr>
          <a:xfrm>
            <a:off x="762000" y="1023878"/>
            <a:ext cx="8077200" cy="2862322"/>
          </a:xfrm>
          <a:prstGeom prst="rect">
            <a:avLst/>
          </a:prstGeom>
          <a:noFill/>
        </p:spPr>
        <p:txBody>
          <a:bodyPr wrap="square" rtlCol="0">
            <a:spAutoFit/>
          </a:bodyPr>
          <a:lstStyle/>
          <a:p>
            <a:pPr algn="just"/>
            <a:r>
              <a:rPr lang="en-US" sz="2000" dirty="0" smtClean="0">
                <a:latin typeface="NikoshBAN" pitchFamily="2" charset="0"/>
                <a:cs typeface="NikoshBAN" pitchFamily="2" charset="0"/>
              </a:rPr>
              <a:t>বিভক্তিঃ প্রত্যয়ের মত বিভিক্তিও স্বাধীনভাবে ব্যবহুত হতে পারে না।  বিভক্তিযোগে নতুন শব্দ গঠিত হয়না। শুধু মূল শব্দটি সম্প্রসারিত হয়। যেমন- </a:t>
            </a:r>
            <a:r>
              <a:rPr lang="en-US" sz="2000" dirty="0" smtClean="0">
                <a:solidFill>
                  <a:srgbClr val="FF0000"/>
                </a:solidFill>
                <a:latin typeface="NikoshBAN" pitchFamily="2" charset="0"/>
                <a:cs typeface="NikoshBAN" pitchFamily="2" charset="0"/>
              </a:rPr>
              <a:t>মামা </a:t>
            </a:r>
            <a:r>
              <a:rPr lang="en-US" sz="2000" dirty="0" smtClean="0">
                <a:latin typeface="NikoshBAN" pitchFamily="2" charset="0"/>
                <a:cs typeface="NikoshBAN" pitchFamily="2" charset="0"/>
              </a:rPr>
              <a:t>শব্দটির সাথে </a:t>
            </a:r>
            <a:r>
              <a:rPr lang="en-US" sz="2000" dirty="0" smtClean="0">
                <a:solidFill>
                  <a:srgbClr val="FF0000"/>
                </a:solidFill>
                <a:latin typeface="NikoshBAN" pitchFamily="2" charset="0"/>
                <a:cs typeface="NikoshBAN" pitchFamily="2" charset="0"/>
              </a:rPr>
              <a:t>র</a:t>
            </a:r>
            <a:r>
              <a:rPr lang="en-US" sz="2000" dirty="0" smtClean="0">
                <a:latin typeface="NikoshBAN" pitchFamily="2" charset="0"/>
                <a:cs typeface="NikoshBAN" pitchFamily="2" charset="0"/>
              </a:rPr>
              <a:t> বিভক্তি যুক্ত হলে </a:t>
            </a:r>
            <a:r>
              <a:rPr lang="en-US" sz="2000" dirty="0" smtClean="0">
                <a:solidFill>
                  <a:srgbClr val="FF0000"/>
                </a:solidFill>
                <a:latin typeface="NikoshBAN" pitchFamily="2" charset="0"/>
                <a:cs typeface="NikoshBAN" pitchFamily="2" charset="0"/>
              </a:rPr>
              <a:t>মামা + র = মামার</a:t>
            </a:r>
            <a:r>
              <a:rPr lang="en-US" sz="2000" dirty="0" smtClean="0">
                <a:latin typeface="NikoshBAN" pitchFamily="2" charset="0"/>
                <a:cs typeface="NikoshBAN" pitchFamily="2" charset="0"/>
              </a:rPr>
              <a:t> হয়। এখানে মামা শব্দটি সম্প্রসারিত হয়ে মামার রূপ পেয়েছে। বিভক্তি শব্দমূল ও ক্রিয়ামূলের পরে বসে। বিভক্তিও ২ প্রকার। যথা-</a:t>
            </a:r>
          </a:p>
          <a:p>
            <a:pPr algn="just"/>
            <a:r>
              <a:rPr lang="en-US" sz="2000" dirty="0" smtClean="0">
                <a:latin typeface="NikoshBAN" pitchFamily="2" charset="0"/>
                <a:cs typeface="NikoshBAN" pitchFamily="2" charset="0"/>
              </a:rPr>
              <a:t>ক. ক্রিয়াবিভক্তি- এ বিভক্তি ক্রিয়ামূলের পরে বসে শব্দ গঠন করে।</a:t>
            </a:r>
          </a:p>
          <a:p>
            <a:pPr algn="just"/>
            <a:r>
              <a:rPr lang="en-US" sz="2000" dirty="0" smtClean="0">
                <a:latin typeface="NikoshBAN" pitchFamily="2" charset="0"/>
                <a:cs typeface="NikoshBAN" pitchFamily="2" charset="0"/>
              </a:rPr>
              <a:t>যেমন- </a:t>
            </a:r>
            <a:r>
              <a:rPr lang="en-US" sz="2000" dirty="0" smtClean="0">
                <a:solidFill>
                  <a:srgbClr val="FF0000"/>
                </a:solidFill>
                <a:latin typeface="NikoshBAN" pitchFamily="2" charset="0"/>
                <a:cs typeface="NikoshBAN" pitchFamily="2" charset="0"/>
              </a:rPr>
              <a:t>খেল্</a:t>
            </a:r>
            <a:r>
              <a:rPr lang="en-US" sz="2000" dirty="0" smtClean="0">
                <a:latin typeface="NikoshBAN" pitchFamily="2" charset="0"/>
                <a:cs typeface="NikoshBAN" pitchFamily="2" charset="0"/>
              </a:rPr>
              <a:t> </a:t>
            </a:r>
            <a:r>
              <a:rPr lang="en-US" sz="2000" dirty="0" smtClean="0">
                <a:solidFill>
                  <a:srgbClr val="FF0000"/>
                </a:solidFill>
                <a:latin typeface="NikoshBAN" pitchFamily="2" charset="0"/>
                <a:cs typeface="NikoshBAN" pitchFamily="2" charset="0"/>
              </a:rPr>
              <a:t>ক্রিয়াটির</a:t>
            </a:r>
            <a:r>
              <a:rPr lang="en-US" sz="2000" dirty="0" smtClean="0">
                <a:latin typeface="NikoshBAN" pitchFamily="2" charset="0"/>
                <a:cs typeface="NikoshBAN" pitchFamily="2" charset="0"/>
              </a:rPr>
              <a:t> পর </a:t>
            </a:r>
            <a:r>
              <a:rPr lang="en-US" sz="2000" dirty="0" smtClean="0">
                <a:solidFill>
                  <a:srgbClr val="FF0000"/>
                </a:solidFill>
                <a:latin typeface="NikoshBAN" pitchFamily="2" charset="0"/>
                <a:cs typeface="NikoshBAN" pitchFamily="2" charset="0"/>
              </a:rPr>
              <a:t>ই</a:t>
            </a:r>
            <a:r>
              <a:rPr lang="en-US" sz="2000" dirty="0" smtClean="0">
                <a:latin typeface="NikoshBAN" pitchFamily="2" charset="0"/>
                <a:cs typeface="NikoshBAN" pitchFamily="2" charset="0"/>
              </a:rPr>
              <a:t> </a:t>
            </a:r>
            <a:r>
              <a:rPr lang="en-US" sz="2000" dirty="0" smtClean="0">
                <a:solidFill>
                  <a:srgbClr val="FF0000"/>
                </a:solidFill>
                <a:latin typeface="NikoshBAN" pitchFamily="2" charset="0"/>
                <a:cs typeface="NikoshBAN" pitchFamily="2" charset="0"/>
              </a:rPr>
              <a:t>বিভক্তি</a:t>
            </a:r>
            <a:r>
              <a:rPr lang="en-US" sz="2000" dirty="0" smtClean="0">
                <a:latin typeface="NikoshBAN" pitchFamily="2" charset="0"/>
                <a:cs typeface="NikoshBAN" pitchFamily="2" charset="0"/>
              </a:rPr>
              <a:t> যুক্ত হয়ে </a:t>
            </a:r>
            <a:r>
              <a:rPr lang="en-US" sz="2000" dirty="0" smtClean="0">
                <a:solidFill>
                  <a:srgbClr val="FF0000"/>
                </a:solidFill>
                <a:latin typeface="NikoshBAN" pitchFamily="2" charset="0"/>
                <a:cs typeface="NikoshBAN" pitchFamily="2" charset="0"/>
              </a:rPr>
              <a:t>খেল্ + ই = খেলি </a:t>
            </a:r>
            <a:r>
              <a:rPr lang="en-US" sz="2000" dirty="0" smtClean="0">
                <a:latin typeface="NikoshBAN" pitchFamily="2" charset="0"/>
                <a:cs typeface="NikoshBAN" pitchFamily="2" charset="0"/>
              </a:rPr>
              <a:t>শব্দটি গঠিত হয়েছে।</a:t>
            </a:r>
          </a:p>
          <a:p>
            <a:pPr algn="just"/>
            <a:r>
              <a:rPr lang="en-US" sz="2000" dirty="0" smtClean="0">
                <a:latin typeface="NikoshBAN" pitchFamily="2" charset="0"/>
                <a:cs typeface="NikoshBAN" pitchFamily="2" charset="0"/>
              </a:rPr>
              <a:t>খ. শব্দবিভক্তি- এ বিভক্তি শব্দমূলের পরে বসে শব্দ গঠন করে।</a:t>
            </a:r>
          </a:p>
          <a:p>
            <a:pPr algn="just"/>
            <a:r>
              <a:rPr lang="en-US" sz="2000" dirty="0" smtClean="0">
                <a:latin typeface="NikoshBAN" pitchFamily="2" charset="0"/>
                <a:cs typeface="NikoshBAN" pitchFamily="2" charset="0"/>
              </a:rPr>
              <a:t>যেমন </a:t>
            </a:r>
            <a:r>
              <a:rPr lang="en-US" sz="2000" dirty="0" smtClean="0">
                <a:solidFill>
                  <a:srgbClr val="FF0000"/>
                </a:solidFill>
                <a:latin typeface="NikoshBAN" pitchFamily="2" charset="0"/>
                <a:cs typeface="NikoshBAN" pitchFamily="2" charset="0"/>
              </a:rPr>
              <a:t>বাড়ি </a:t>
            </a:r>
            <a:r>
              <a:rPr lang="en-US" sz="2000" dirty="0" smtClean="0">
                <a:solidFill>
                  <a:schemeClr val="tx1">
                    <a:lumMod val="95000"/>
                  </a:schemeClr>
                </a:solidFill>
                <a:latin typeface="NikoshBAN" pitchFamily="2" charset="0"/>
                <a:cs typeface="NikoshBAN" pitchFamily="2" charset="0"/>
              </a:rPr>
              <a:t>শব্দটির</a:t>
            </a:r>
            <a:r>
              <a:rPr lang="en-US" sz="2000" dirty="0" smtClean="0">
                <a:solidFill>
                  <a:srgbClr val="FF0000"/>
                </a:solidFill>
                <a:latin typeface="NikoshBAN" pitchFamily="2" charset="0"/>
                <a:cs typeface="NikoshBAN" pitchFamily="2" charset="0"/>
              </a:rPr>
              <a:t> </a:t>
            </a:r>
            <a:r>
              <a:rPr lang="en-US" sz="2000" dirty="0" smtClean="0">
                <a:latin typeface="NikoshBAN" pitchFamily="2" charset="0"/>
                <a:cs typeface="NikoshBAN" pitchFamily="2" charset="0"/>
              </a:rPr>
              <a:t>পর </a:t>
            </a:r>
            <a:r>
              <a:rPr lang="en-US" sz="2000" dirty="0" smtClean="0">
                <a:solidFill>
                  <a:srgbClr val="FF0000"/>
                </a:solidFill>
                <a:latin typeface="NikoshBAN" pitchFamily="2" charset="0"/>
                <a:cs typeface="NikoshBAN" pitchFamily="2" charset="0"/>
              </a:rPr>
              <a:t>তে</a:t>
            </a:r>
            <a:r>
              <a:rPr lang="en-US" sz="2000" dirty="0" smtClean="0">
                <a:latin typeface="NikoshBAN" pitchFamily="2" charset="0"/>
                <a:cs typeface="NikoshBAN" pitchFamily="2" charset="0"/>
              </a:rPr>
              <a:t> বিভক্তি যুক্ত হয়ে </a:t>
            </a:r>
            <a:r>
              <a:rPr lang="en-US" sz="2000" dirty="0" smtClean="0">
                <a:solidFill>
                  <a:srgbClr val="FF0000"/>
                </a:solidFill>
                <a:latin typeface="NikoshBAN" pitchFamily="2" charset="0"/>
                <a:cs typeface="NikoshBAN" pitchFamily="2" charset="0"/>
              </a:rPr>
              <a:t>বাড়ি + তে </a:t>
            </a:r>
            <a:r>
              <a:rPr lang="en-US" sz="2000" dirty="0" smtClean="0">
                <a:latin typeface="NikoshBAN" pitchFamily="2" charset="0"/>
                <a:cs typeface="NikoshBAN" pitchFamily="2" charset="0"/>
              </a:rPr>
              <a:t>= </a:t>
            </a:r>
            <a:r>
              <a:rPr lang="en-US" sz="2000" dirty="0" smtClean="0">
                <a:solidFill>
                  <a:srgbClr val="FF0000"/>
                </a:solidFill>
                <a:latin typeface="NikoshBAN" pitchFamily="2" charset="0"/>
                <a:cs typeface="NikoshBAN" pitchFamily="2" charset="0"/>
              </a:rPr>
              <a:t>বাড়িতে</a:t>
            </a:r>
            <a:r>
              <a:rPr lang="en-US" sz="2000" dirty="0" smtClean="0">
                <a:latin typeface="NikoshBAN" pitchFamily="2" charset="0"/>
                <a:cs typeface="NikoshBAN" pitchFamily="2" charset="0"/>
              </a:rPr>
              <a:t> শব্দটি গঠিত হয়েছে।</a:t>
            </a:r>
          </a:p>
          <a:p>
            <a:pPr algn="just"/>
            <a:r>
              <a:rPr lang="en-US" sz="2000" dirty="0" smtClean="0">
                <a:latin typeface="NikoshBAN" pitchFamily="2" charset="0"/>
                <a:cs typeface="NikoshBAN" pitchFamily="2" charset="0"/>
              </a:rPr>
              <a:t>চল এবার বিভক্তিযোগে গঠিত আরো কিছু শব্দ দেখে নেওয়া যাক-</a:t>
            </a:r>
          </a:p>
        </p:txBody>
      </p:sp>
      <p:graphicFrame>
        <p:nvGraphicFramePr>
          <p:cNvPr id="5" name="Table 4"/>
          <p:cNvGraphicFramePr>
            <a:graphicFrameLocks noGrp="1"/>
          </p:cNvGraphicFramePr>
          <p:nvPr/>
        </p:nvGraphicFramePr>
        <p:xfrm>
          <a:off x="838200" y="3962398"/>
          <a:ext cx="7467600" cy="2422290"/>
        </p:xfrm>
        <a:graphic>
          <a:graphicData uri="http://schemas.openxmlformats.org/drawingml/2006/table">
            <a:tbl>
              <a:tblPr firstRow="1" bandRow="1">
                <a:tableStyleId>{5940675A-B579-460E-94D1-54222C63F5DA}</a:tableStyleId>
              </a:tblPr>
              <a:tblGrid>
                <a:gridCol w="1244600"/>
                <a:gridCol w="1244600"/>
                <a:gridCol w="1244600"/>
                <a:gridCol w="1244600"/>
                <a:gridCol w="1244600"/>
                <a:gridCol w="1244600"/>
              </a:tblGrid>
              <a:tr h="437172">
                <a:tc gridSpan="3">
                  <a:txBody>
                    <a:bodyPr/>
                    <a:lstStyle/>
                    <a:p>
                      <a:pPr algn="ctr"/>
                      <a:r>
                        <a:rPr lang="en-US" sz="2400" b="1" dirty="0" smtClean="0">
                          <a:latin typeface="NikoshBAN" pitchFamily="2" charset="0"/>
                          <a:cs typeface="NikoshBAN" pitchFamily="2" charset="0"/>
                        </a:rPr>
                        <a:t>ক্রিয়া-বিভক্তি</a:t>
                      </a:r>
                      <a:r>
                        <a:rPr lang="en-US" sz="2400" b="1" baseline="0" dirty="0" smtClean="0">
                          <a:latin typeface="NikoshBAN" pitchFamily="2" charset="0"/>
                          <a:cs typeface="NikoshBAN" pitchFamily="2" charset="0"/>
                        </a:rPr>
                        <a:t> যোগে</a:t>
                      </a:r>
                      <a:endParaRPr lang="en-US" sz="2400" b="1" dirty="0">
                        <a:latin typeface="NikoshBAN" pitchFamily="2" charset="0"/>
                        <a:cs typeface="NikoshBAN" pitchFamily="2" charset="0"/>
                      </a:endParaRPr>
                    </a:p>
                  </a:txBody>
                  <a:tcPr anchor="ctr"/>
                </a:tc>
                <a:tc hMerge="1">
                  <a:txBody>
                    <a:bodyPr/>
                    <a:lstStyle/>
                    <a:p>
                      <a:endParaRPr lang="en-US" dirty="0">
                        <a:latin typeface="NikoshBAN" pitchFamily="2" charset="0"/>
                        <a:cs typeface="NikoshBAN" pitchFamily="2" charset="0"/>
                      </a:endParaRPr>
                    </a:p>
                  </a:txBody>
                  <a:tcPr/>
                </a:tc>
                <a:tc hMerge="1">
                  <a:txBody>
                    <a:bodyPr/>
                    <a:lstStyle/>
                    <a:p>
                      <a:endParaRPr lang="en-US" dirty="0">
                        <a:latin typeface="NikoshBAN" pitchFamily="2" charset="0"/>
                        <a:cs typeface="NikoshBAN" pitchFamily="2" charset="0"/>
                      </a:endParaRPr>
                    </a:p>
                  </a:txBody>
                  <a:tcPr/>
                </a:tc>
                <a:tc gridSpan="3">
                  <a:txBody>
                    <a:bodyPr/>
                    <a:lstStyle/>
                    <a:p>
                      <a:pPr algn="ctr"/>
                      <a:r>
                        <a:rPr lang="en-US" sz="2400" b="1" dirty="0" smtClean="0">
                          <a:latin typeface="NikoshBAN" pitchFamily="2" charset="0"/>
                          <a:cs typeface="NikoshBAN" pitchFamily="2" charset="0"/>
                        </a:rPr>
                        <a:t>শব্দ বিভক্তি</a:t>
                      </a:r>
                      <a:r>
                        <a:rPr lang="en-US" sz="2400" b="1" baseline="0" dirty="0" smtClean="0">
                          <a:latin typeface="NikoshBAN" pitchFamily="2" charset="0"/>
                          <a:cs typeface="NikoshBAN" pitchFamily="2" charset="0"/>
                        </a:rPr>
                        <a:t> যোগে</a:t>
                      </a:r>
                      <a:endParaRPr lang="en-US" sz="2400" b="1" dirty="0">
                        <a:latin typeface="NikoshBAN" pitchFamily="2" charset="0"/>
                        <a:cs typeface="NikoshBAN" pitchFamily="2" charset="0"/>
                      </a:endParaRPr>
                    </a:p>
                  </a:txBody>
                  <a:tcPr anchor="ctr"/>
                </a:tc>
                <a:tc hMerge="1">
                  <a:txBody>
                    <a:bodyPr/>
                    <a:lstStyle/>
                    <a:p>
                      <a:endParaRPr lang="en-US" dirty="0">
                        <a:latin typeface="NikoshBAN" pitchFamily="2" charset="0"/>
                        <a:cs typeface="NikoshBAN" pitchFamily="2" charset="0"/>
                      </a:endParaRPr>
                    </a:p>
                  </a:txBody>
                  <a:tcPr/>
                </a:tc>
                <a:tc hMerge="1">
                  <a:txBody>
                    <a:bodyPr/>
                    <a:lstStyle/>
                    <a:p>
                      <a:endParaRPr lang="en-US" dirty="0">
                        <a:latin typeface="NikoshBAN" pitchFamily="2" charset="0"/>
                        <a:cs typeface="NikoshBAN" pitchFamily="2" charset="0"/>
                      </a:endParaRPr>
                    </a:p>
                  </a:txBody>
                  <a:tcPr/>
                </a:tc>
              </a:tr>
              <a:tr h="437170">
                <a:tc>
                  <a:txBody>
                    <a:bodyPr/>
                    <a:lstStyle/>
                    <a:p>
                      <a:pPr algn="ctr"/>
                      <a:r>
                        <a:rPr lang="en-US" sz="2400" dirty="0" smtClean="0">
                          <a:latin typeface="NikoshBAN" pitchFamily="2" charset="0"/>
                          <a:cs typeface="NikoshBAN" pitchFamily="2" charset="0"/>
                        </a:rPr>
                        <a:t>ক্রিয়ামূল</a:t>
                      </a:r>
                      <a:endParaRPr lang="en-US" sz="2400" dirty="0">
                        <a:latin typeface="NikoshBAN" pitchFamily="2" charset="0"/>
                        <a:cs typeface="NikoshBAN" pitchFamily="2" charset="0"/>
                      </a:endParaRPr>
                    </a:p>
                  </a:txBody>
                  <a:tcPr anchor="ctr"/>
                </a:tc>
                <a:tc>
                  <a:txBody>
                    <a:bodyPr/>
                    <a:lstStyle/>
                    <a:p>
                      <a:pPr algn="ctr"/>
                      <a:r>
                        <a:rPr lang="en-US" sz="2400" b="0" dirty="0" smtClean="0">
                          <a:latin typeface="NikoshBAN" pitchFamily="2" charset="0"/>
                          <a:cs typeface="NikoshBAN" pitchFamily="2" charset="0"/>
                        </a:rPr>
                        <a:t>বিভক্তি</a:t>
                      </a:r>
                      <a:endParaRPr lang="en-US" sz="2400" b="0" dirty="0">
                        <a:latin typeface="NikoshBAN" pitchFamily="2" charset="0"/>
                        <a:cs typeface="NikoshBAN" pitchFamily="2" charset="0"/>
                      </a:endParaRPr>
                    </a:p>
                  </a:txBody>
                  <a:tcPr anchor="ctr"/>
                </a:tc>
                <a:tc>
                  <a:txBody>
                    <a:bodyPr/>
                    <a:lstStyle/>
                    <a:p>
                      <a:pPr algn="ctr"/>
                      <a:r>
                        <a:rPr lang="en-US" sz="2400" dirty="0" smtClean="0">
                          <a:latin typeface="NikoshBAN" pitchFamily="2" charset="0"/>
                          <a:cs typeface="NikoshBAN" pitchFamily="2" charset="0"/>
                        </a:rPr>
                        <a:t>গঠিত</a:t>
                      </a:r>
                      <a:r>
                        <a:rPr lang="en-US" sz="2400" baseline="0" dirty="0" smtClean="0">
                          <a:latin typeface="NikoshBAN" pitchFamily="2" charset="0"/>
                          <a:cs typeface="NikoshBAN" pitchFamily="2" charset="0"/>
                        </a:rPr>
                        <a:t> শব্দ</a:t>
                      </a:r>
                      <a:endParaRPr lang="en-US" sz="2400" dirty="0">
                        <a:latin typeface="NikoshBAN" pitchFamily="2" charset="0"/>
                        <a:cs typeface="NikoshBAN" pitchFamily="2" charset="0"/>
                      </a:endParaRPr>
                    </a:p>
                  </a:txBody>
                  <a:tcPr anchor="ctr"/>
                </a:tc>
                <a:tc>
                  <a:txBody>
                    <a:bodyPr/>
                    <a:lstStyle/>
                    <a:p>
                      <a:pPr algn="ctr"/>
                      <a:r>
                        <a:rPr lang="en-US" sz="2400" dirty="0" smtClean="0">
                          <a:latin typeface="NikoshBAN" pitchFamily="2" charset="0"/>
                          <a:cs typeface="NikoshBAN" pitchFamily="2" charset="0"/>
                        </a:rPr>
                        <a:t>শব্দমূল</a:t>
                      </a:r>
                      <a:endParaRPr lang="en-US" sz="2400" dirty="0">
                        <a:latin typeface="NikoshBAN" pitchFamily="2" charset="0"/>
                        <a:cs typeface="NikoshBAN" pitchFamily="2" charset="0"/>
                      </a:endParaRPr>
                    </a:p>
                  </a:txBody>
                  <a:tcPr anchor="ctr"/>
                </a:tc>
                <a:tc>
                  <a:txBody>
                    <a:bodyPr/>
                    <a:lstStyle/>
                    <a:p>
                      <a:pPr algn="ctr"/>
                      <a:r>
                        <a:rPr lang="en-US" sz="2400" b="0" dirty="0" smtClean="0">
                          <a:latin typeface="NikoshBAN" pitchFamily="2" charset="0"/>
                          <a:cs typeface="NikoshBAN" pitchFamily="2" charset="0"/>
                        </a:rPr>
                        <a:t>বিভক্তি</a:t>
                      </a:r>
                      <a:endParaRPr lang="en-US" sz="2400" b="0" dirty="0">
                        <a:latin typeface="NikoshBAN" pitchFamily="2" charset="0"/>
                        <a:cs typeface="NikoshBAN" pitchFamily="2" charset="0"/>
                      </a:endParaRPr>
                    </a:p>
                  </a:txBody>
                  <a:tcPr anchor="ctr"/>
                </a:tc>
                <a:tc>
                  <a:txBody>
                    <a:bodyPr/>
                    <a:lstStyle/>
                    <a:p>
                      <a:pPr algn="ctr"/>
                      <a:r>
                        <a:rPr lang="en-US" sz="2400" dirty="0" smtClean="0">
                          <a:latin typeface="NikoshBAN" pitchFamily="2" charset="0"/>
                          <a:cs typeface="NikoshBAN" pitchFamily="2" charset="0"/>
                        </a:rPr>
                        <a:t>গঠিত</a:t>
                      </a:r>
                      <a:r>
                        <a:rPr lang="en-US" sz="2400" baseline="0" dirty="0" smtClean="0">
                          <a:latin typeface="NikoshBAN" pitchFamily="2" charset="0"/>
                          <a:cs typeface="NikoshBAN" pitchFamily="2" charset="0"/>
                        </a:rPr>
                        <a:t> শব্দ</a:t>
                      </a:r>
                      <a:endParaRPr lang="en-US" sz="2400" dirty="0">
                        <a:latin typeface="NikoshBAN" pitchFamily="2" charset="0"/>
                        <a:cs typeface="NikoshBAN" pitchFamily="2" charset="0"/>
                      </a:endParaRPr>
                    </a:p>
                  </a:txBody>
                  <a:tcPr anchor="ctr"/>
                </a:tc>
              </a:tr>
              <a:tr h="437170">
                <a:tc>
                  <a:txBody>
                    <a:bodyPr/>
                    <a:lstStyle/>
                    <a:p>
                      <a:pPr algn="ctr"/>
                      <a:r>
                        <a:rPr lang="en-US" sz="2400" dirty="0" smtClean="0">
                          <a:latin typeface="NikoshBAN" pitchFamily="2" charset="0"/>
                          <a:cs typeface="NikoshBAN" pitchFamily="2" charset="0"/>
                        </a:rPr>
                        <a:t>পড়্ +</a:t>
                      </a:r>
                      <a:endParaRPr lang="en-US" sz="2400" dirty="0">
                        <a:latin typeface="NikoshBAN" pitchFamily="2" charset="0"/>
                        <a:cs typeface="NikoshBAN" pitchFamily="2" charset="0"/>
                      </a:endParaRPr>
                    </a:p>
                  </a:txBody>
                  <a:tcPr anchor="ctr"/>
                </a:tc>
                <a:tc>
                  <a:txBody>
                    <a:bodyPr/>
                    <a:lstStyle/>
                    <a:p>
                      <a:pPr algn="ctr"/>
                      <a:r>
                        <a:rPr lang="en-US" sz="2400" dirty="0" smtClean="0">
                          <a:latin typeface="NikoshBAN" pitchFamily="2" charset="0"/>
                          <a:cs typeface="NikoshBAN" pitchFamily="2" charset="0"/>
                        </a:rPr>
                        <a:t>ইল</a:t>
                      </a:r>
                      <a:endParaRPr lang="en-US" sz="2400" dirty="0">
                        <a:latin typeface="NikoshBAN" pitchFamily="2" charset="0"/>
                        <a:cs typeface="NikoshBAN" pitchFamily="2" charset="0"/>
                      </a:endParaRPr>
                    </a:p>
                  </a:txBody>
                  <a:tcPr anchor="ctr"/>
                </a:tc>
                <a:tc>
                  <a:txBody>
                    <a:bodyPr/>
                    <a:lstStyle/>
                    <a:p>
                      <a:pPr algn="ctr"/>
                      <a:r>
                        <a:rPr lang="en-US" sz="2400" b="1" dirty="0" smtClean="0">
                          <a:latin typeface="NikoshBAN" pitchFamily="2" charset="0"/>
                          <a:cs typeface="NikoshBAN" pitchFamily="2" charset="0"/>
                        </a:rPr>
                        <a:t>পড়ল</a:t>
                      </a:r>
                      <a:endParaRPr lang="en-US" sz="2400" b="1" dirty="0">
                        <a:latin typeface="NikoshBAN" pitchFamily="2" charset="0"/>
                        <a:cs typeface="NikoshBAN" pitchFamily="2" charset="0"/>
                      </a:endParaRPr>
                    </a:p>
                  </a:txBody>
                  <a:tcPr anchor="ctr"/>
                </a:tc>
                <a:tc>
                  <a:txBody>
                    <a:bodyPr/>
                    <a:lstStyle/>
                    <a:p>
                      <a:pPr algn="ctr"/>
                      <a:r>
                        <a:rPr lang="en-US" sz="2400" dirty="0" smtClean="0">
                          <a:latin typeface="NikoshBAN" pitchFamily="2" charset="0"/>
                          <a:cs typeface="NikoshBAN" pitchFamily="2" charset="0"/>
                        </a:rPr>
                        <a:t>ছাত্র + </a:t>
                      </a:r>
                      <a:endParaRPr lang="en-US" sz="2400" dirty="0">
                        <a:latin typeface="NikoshBAN" pitchFamily="2" charset="0"/>
                        <a:cs typeface="NikoshBAN" pitchFamily="2" charset="0"/>
                      </a:endParaRPr>
                    </a:p>
                  </a:txBody>
                  <a:tcPr anchor="ctr"/>
                </a:tc>
                <a:tc>
                  <a:txBody>
                    <a:bodyPr/>
                    <a:lstStyle/>
                    <a:p>
                      <a:pPr algn="ctr"/>
                      <a:r>
                        <a:rPr lang="en-US" sz="2400" dirty="0" smtClean="0">
                          <a:latin typeface="NikoshBAN" pitchFamily="2" charset="0"/>
                          <a:cs typeface="NikoshBAN" pitchFamily="2" charset="0"/>
                        </a:rPr>
                        <a:t>দের</a:t>
                      </a:r>
                      <a:endParaRPr lang="en-US" sz="2400" dirty="0">
                        <a:latin typeface="NikoshBAN" pitchFamily="2" charset="0"/>
                        <a:cs typeface="NikoshBAN" pitchFamily="2" charset="0"/>
                      </a:endParaRPr>
                    </a:p>
                  </a:txBody>
                  <a:tcPr anchor="ctr"/>
                </a:tc>
                <a:tc>
                  <a:txBody>
                    <a:bodyPr/>
                    <a:lstStyle/>
                    <a:p>
                      <a:pPr algn="ctr"/>
                      <a:r>
                        <a:rPr lang="en-US" sz="2400" b="1" dirty="0" smtClean="0">
                          <a:latin typeface="NikoshBAN" pitchFamily="2" charset="0"/>
                          <a:cs typeface="NikoshBAN" pitchFamily="2" charset="0"/>
                        </a:rPr>
                        <a:t>ছাত্রদের</a:t>
                      </a:r>
                      <a:endParaRPr lang="en-US" sz="2400" b="1" dirty="0">
                        <a:latin typeface="NikoshBAN" pitchFamily="2" charset="0"/>
                        <a:cs typeface="NikoshBAN" pitchFamily="2" charset="0"/>
                      </a:endParaRPr>
                    </a:p>
                  </a:txBody>
                  <a:tcPr anchor="ctr"/>
                </a:tc>
              </a:tr>
              <a:tr h="510032">
                <a:tc>
                  <a:txBody>
                    <a:bodyPr/>
                    <a:lstStyle/>
                    <a:p>
                      <a:pPr algn="ctr"/>
                      <a:r>
                        <a:rPr lang="en-US" sz="2400" dirty="0" smtClean="0">
                          <a:latin typeface="NikoshBAN" pitchFamily="2" charset="0"/>
                          <a:cs typeface="NikoshBAN" pitchFamily="2" charset="0"/>
                        </a:rPr>
                        <a:t>দেখ্‌+</a:t>
                      </a:r>
                      <a:endParaRPr lang="en-US" sz="2400" dirty="0">
                        <a:latin typeface="NikoshBAN" pitchFamily="2" charset="0"/>
                        <a:cs typeface="NikoshBAN" pitchFamily="2" charset="0"/>
                      </a:endParaRPr>
                    </a:p>
                  </a:txBody>
                  <a:tcPr anchor="ctr"/>
                </a:tc>
                <a:tc>
                  <a:txBody>
                    <a:bodyPr/>
                    <a:lstStyle/>
                    <a:p>
                      <a:pPr algn="ctr"/>
                      <a:r>
                        <a:rPr lang="en-US" sz="2400" dirty="0" smtClean="0">
                          <a:latin typeface="NikoshBAN" pitchFamily="2" charset="0"/>
                          <a:cs typeface="NikoshBAN" pitchFamily="2" charset="0"/>
                        </a:rPr>
                        <a:t>ইব</a:t>
                      </a:r>
                      <a:endParaRPr lang="en-US" sz="2400" dirty="0">
                        <a:latin typeface="NikoshBAN" pitchFamily="2" charset="0"/>
                        <a:cs typeface="NikoshBAN" pitchFamily="2" charset="0"/>
                      </a:endParaRPr>
                    </a:p>
                  </a:txBody>
                  <a:tcPr anchor="ctr"/>
                </a:tc>
                <a:tc>
                  <a:txBody>
                    <a:bodyPr/>
                    <a:lstStyle/>
                    <a:p>
                      <a:pPr algn="ctr"/>
                      <a:r>
                        <a:rPr lang="en-US" sz="2400" b="1" dirty="0" smtClean="0">
                          <a:latin typeface="NikoshBAN" pitchFamily="2" charset="0"/>
                          <a:cs typeface="NikoshBAN" pitchFamily="2" charset="0"/>
                        </a:rPr>
                        <a:t>দেখব</a:t>
                      </a:r>
                      <a:endParaRPr lang="en-US" sz="2400" b="1" dirty="0">
                        <a:latin typeface="NikoshBAN" pitchFamily="2" charset="0"/>
                        <a:cs typeface="NikoshBAN" pitchFamily="2" charset="0"/>
                      </a:endParaRPr>
                    </a:p>
                  </a:txBody>
                  <a:tcPr anchor="ctr"/>
                </a:tc>
                <a:tc>
                  <a:txBody>
                    <a:bodyPr/>
                    <a:lstStyle/>
                    <a:p>
                      <a:pPr algn="ctr"/>
                      <a:r>
                        <a:rPr kumimoji="0" lang="as-IN" sz="2400" b="0" i="0" kern="1200" dirty="0" smtClean="0">
                          <a:solidFill>
                            <a:schemeClr val="tx1"/>
                          </a:solidFill>
                          <a:latin typeface="NikoshBAN" pitchFamily="2" charset="0"/>
                          <a:ea typeface="+mn-ea"/>
                          <a:cs typeface="NikoshBAN" pitchFamily="2" charset="0"/>
                        </a:rPr>
                        <a:t>বিদ্বান +</a:t>
                      </a:r>
                      <a:endParaRPr lang="en-US" sz="2400" dirty="0">
                        <a:latin typeface="NikoshBAN" pitchFamily="2" charset="0"/>
                        <a:cs typeface="NikoshBAN" pitchFamily="2" charset="0"/>
                      </a:endParaRPr>
                    </a:p>
                  </a:txBody>
                  <a:tcPr anchor="ctr"/>
                </a:tc>
                <a:tc>
                  <a:txBody>
                    <a:bodyPr/>
                    <a:lstStyle/>
                    <a:p>
                      <a:pPr algn="ctr"/>
                      <a:r>
                        <a:rPr kumimoji="0" lang="as-IN" sz="2400" b="0" i="0" kern="1200" dirty="0" smtClean="0">
                          <a:solidFill>
                            <a:schemeClr val="tx1"/>
                          </a:solidFill>
                          <a:latin typeface="NikoshBAN" pitchFamily="2" charset="0"/>
                          <a:ea typeface="+mn-ea"/>
                          <a:cs typeface="NikoshBAN" pitchFamily="2" charset="0"/>
                        </a:rPr>
                        <a:t>রা</a:t>
                      </a:r>
                      <a:endParaRPr lang="en-US" sz="2400" dirty="0">
                        <a:latin typeface="NikoshBAN" pitchFamily="2" charset="0"/>
                        <a:cs typeface="NikoshBAN" pitchFamily="2" charset="0"/>
                      </a:endParaRPr>
                    </a:p>
                  </a:txBody>
                  <a:tcPr anchor="ctr"/>
                </a:tc>
                <a:tc>
                  <a:txBody>
                    <a:bodyPr/>
                    <a:lstStyle/>
                    <a:p>
                      <a:pPr algn="ctr"/>
                      <a:r>
                        <a:rPr kumimoji="0" lang="as-IN" sz="2400" b="1" i="0" kern="1200" dirty="0" smtClean="0">
                          <a:solidFill>
                            <a:schemeClr val="tx1"/>
                          </a:solidFill>
                          <a:latin typeface="NikoshBAN" pitchFamily="2" charset="0"/>
                          <a:ea typeface="+mn-ea"/>
                          <a:cs typeface="NikoshBAN" pitchFamily="2" charset="0"/>
                        </a:rPr>
                        <a:t>বিদ্বানেরা</a:t>
                      </a:r>
                      <a:endParaRPr lang="en-US" sz="2400" b="1" dirty="0">
                        <a:latin typeface="NikoshBAN" pitchFamily="2" charset="0"/>
                        <a:cs typeface="NikoshBAN" pitchFamily="2" charset="0"/>
                      </a:endParaRPr>
                    </a:p>
                  </a:txBody>
                  <a:tcPr anchor="ctr"/>
                </a:tc>
              </a:tr>
              <a:tr h="540658">
                <a:tc>
                  <a:txBody>
                    <a:bodyPr/>
                    <a:lstStyle/>
                    <a:p>
                      <a:pPr algn="ctr"/>
                      <a:r>
                        <a:rPr lang="en-US" sz="2400" dirty="0" smtClean="0">
                          <a:latin typeface="NikoshBAN" pitchFamily="2" charset="0"/>
                          <a:cs typeface="NikoshBAN" pitchFamily="2" charset="0"/>
                        </a:rPr>
                        <a:t>ফুট্ +</a:t>
                      </a:r>
                      <a:endParaRPr lang="en-US" sz="2400" dirty="0">
                        <a:latin typeface="NikoshBAN" pitchFamily="2" charset="0"/>
                        <a:cs typeface="NikoshBAN" pitchFamily="2" charset="0"/>
                      </a:endParaRPr>
                    </a:p>
                  </a:txBody>
                  <a:tcPr anchor="ctr"/>
                </a:tc>
                <a:tc>
                  <a:txBody>
                    <a:bodyPr/>
                    <a:lstStyle/>
                    <a:p>
                      <a:pPr algn="ctr"/>
                      <a:r>
                        <a:rPr lang="en-US" sz="2400" dirty="0" smtClean="0">
                          <a:latin typeface="NikoshBAN" pitchFamily="2" charset="0"/>
                          <a:cs typeface="NikoshBAN" pitchFamily="2" charset="0"/>
                        </a:rPr>
                        <a:t>অন্ত</a:t>
                      </a:r>
                      <a:endParaRPr lang="en-US" sz="2400" dirty="0">
                        <a:latin typeface="NikoshBAN" pitchFamily="2" charset="0"/>
                        <a:cs typeface="NikoshBAN" pitchFamily="2" charset="0"/>
                      </a:endParaRPr>
                    </a:p>
                  </a:txBody>
                  <a:tcPr anchor="ctr"/>
                </a:tc>
                <a:tc>
                  <a:txBody>
                    <a:bodyPr/>
                    <a:lstStyle/>
                    <a:p>
                      <a:pPr algn="ctr"/>
                      <a:r>
                        <a:rPr lang="en-US" sz="2400" b="1" dirty="0" smtClean="0">
                          <a:latin typeface="NikoshBAN" pitchFamily="2" charset="0"/>
                          <a:cs typeface="NikoshBAN" pitchFamily="2" charset="0"/>
                        </a:rPr>
                        <a:t>ফুটন্ত</a:t>
                      </a:r>
                      <a:endParaRPr lang="en-US" sz="2400" b="1" dirty="0">
                        <a:latin typeface="NikoshBAN" pitchFamily="2" charset="0"/>
                        <a:cs typeface="NikoshBAN" pitchFamily="2" charset="0"/>
                      </a:endParaRPr>
                    </a:p>
                  </a:txBody>
                  <a:tcPr anchor="ctr"/>
                </a:tc>
                <a:tc>
                  <a:txBody>
                    <a:bodyPr/>
                    <a:lstStyle/>
                    <a:p>
                      <a:pPr algn="ctr"/>
                      <a:r>
                        <a:rPr kumimoji="0" lang="as-IN" sz="2400" b="0" i="0" kern="1200" dirty="0" smtClean="0">
                          <a:solidFill>
                            <a:schemeClr val="tx1"/>
                          </a:solidFill>
                          <a:latin typeface="NikoshBAN" pitchFamily="2" charset="0"/>
                          <a:ea typeface="+mn-ea"/>
                          <a:cs typeface="NikoshBAN" pitchFamily="2" charset="0"/>
                        </a:rPr>
                        <a:t>মানুষ +</a:t>
                      </a:r>
                      <a:endParaRPr lang="en-US" sz="2400" dirty="0">
                        <a:latin typeface="NikoshBAN" pitchFamily="2" charset="0"/>
                        <a:cs typeface="NikoshBAN" pitchFamily="2" charset="0"/>
                      </a:endParaRPr>
                    </a:p>
                  </a:txBody>
                  <a:tcPr anchor="ctr"/>
                </a:tc>
                <a:tc>
                  <a:txBody>
                    <a:bodyPr/>
                    <a:lstStyle/>
                    <a:p>
                      <a:pPr algn="ctr"/>
                      <a:r>
                        <a:rPr kumimoji="0" lang="as-IN" sz="2400" b="0" i="0" kern="1200" dirty="0" smtClean="0">
                          <a:solidFill>
                            <a:schemeClr val="tx1"/>
                          </a:solidFill>
                          <a:latin typeface="NikoshBAN" pitchFamily="2" charset="0"/>
                          <a:ea typeface="+mn-ea"/>
                          <a:cs typeface="NikoshBAN" pitchFamily="2" charset="0"/>
                        </a:rPr>
                        <a:t>এর </a:t>
                      </a:r>
                      <a:endParaRPr lang="en-US" sz="2400" dirty="0">
                        <a:latin typeface="NikoshBAN" pitchFamily="2" charset="0"/>
                        <a:cs typeface="NikoshBAN" pitchFamily="2" charset="0"/>
                      </a:endParaRPr>
                    </a:p>
                  </a:txBody>
                  <a:tcPr anchor="ctr"/>
                </a:tc>
                <a:tc>
                  <a:txBody>
                    <a:bodyPr/>
                    <a:lstStyle/>
                    <a:p>
                      <a:pPr algn="ctr"/>
                      <a:r>
                        <a:rPr kumimoji="0" lang="as-IN" sz="2400" b="1" i="0" kern="1200" dirty="0" smtClean="0">
                          <a:solidFill>
                            <a:schemeClr val="tx1"/>
                          </a:solidFill>
                          <a:latin typeface="NikoshBAN" pitchFamily="2" charset="0"/>
                          <a:ea typeface="+mn-ea"/>
                          <a:cs typeface="NikoshBAN" pitchFamily="2" charset="0"/>
                        </a:rPr>
                        <a:t>মানুষের</a:t>
                      </a:r>
                      <a:endParaRPr lang="en-US" sz="2400" b="1" dirty="0">
                        <a:latin typeface="NikoshBAN" pitchFamily="2" charset="0"/>
                        <a:cs typeface="NikoshBAN" pitchFamily="2" charset="0"/>
                      </a:endParaRPr>
                    </a:p>
                  </a:txBody>
                  <a:tcPr anchor="ctr"/>
                </a:tc>
              </a:tr>
            </a:tbl>
          </a:graphicData>
        </a:graphic>
      </p:graphicFrame>
      <p:pic>
        <p:nvPicPr>
          <p:cNvPr id="6" name="Picture 5" descr="Screenshot_20200112_162335.jpg"/>
          <p:cNvPicPr>
            <a:picLocks noChangeAspect="1"/>
          </p:cNvPicPr>
          <p:nvPr/>
        </p:nvPicPr>
        <p:blipFill>
          <a:blip r:embed="rId2" cstate="print"/>
          <a:stretch>
            <a:fillRect/>
          </a:stretch>
        </p:blipFill>
        <p:spPr>
          <a:xfrm>
            <a:off x="76200" y="76201"/>
            <a:ext cx="762000" cy="939373"/>
          </a:xfrm>
          <a:prstGeom prst="rect">
            <a:avLst/>
          </a:prstGeom>
          <a:solidFill>
            <a:srgbClr val="FFFFFF">
              <a:shade val="85000"/>
            </a:srgbClr>
          </a:solidFill>
          <a:ln w="190500" cap="sq">
            <a:solidFill>
              <a:srgbClr val="FFFFFF"/>
            </a:solidFill>
            <a:miter lim="800000"/>
          </a:ln>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6" descr="Screenshot_20200112_162335.jpg"/>
          <p:cNvPicPr>
            <a:picLocks noChangeAspect="1"/>
          </p:cNvPicPr>
          <p:nvPr/>
        </p:nvPicPr>
        <p:blipFill>
          <a:blip r:embed="rId3" cstate="print"/>
          <a:stretch>
            <a:fillRect/>
          </a:stretch>
        </p:blipFill>
        <p:spPr>
          <a:xfrm>
            <a:off x="8525882" y="6019801"/>
            <a:ext cx="618118" cy="761999"/>
          </a:xfrm>
          <a:prstGeom prst="rect">
            <a:avLst/>
          </a:prstGeom>
          <a:solidFill>
            <a:srgbClr val="FFFFFF">
              <a:shade val="85000"/>
            </a:srgbClr>
          </a:solidFill>
          <a:ln w="190500" cap="sq">
            <a:solidFill>
              <a:srgbClr val="FFFFFF"/>
            </a:solidFill>
            <a:miter lim="800000"/>
          </a:ln>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619780"/>
            <a:ext cx="7696200" cy="523220"/>
          </a:xfrm>
          <a:prstGeom prst="rect">
            <a:avLst/>
          </a:prstGeom>
          <a:noFill/>
        </p:spPr>
        <p:txBody>
          <a:bodyPr wrap="square" rtlCol="0">
            <a:spAutoFit/>
          </a:bodyPr>
          <a:lstStyle/>
          <a:p>
            <a:pPr algn="ctr"/>
            <a:r>
              <a:rPr lang="en-US" sz="2800" b="1" u="sng" dirty="0" smtClean="0">
                <a:latin typeface="NikoshBAN" pitchFamily="2" charset="0"/>
                <a:cs typeface="NikoshBAN" pitchFamily="2" charset="0"/>
              </a:rPr>
              <a:t>উপসর্গযোগে শব্দ গঠন</a:t>
            </a:r>
            <a:endParaRPr lang="en-US" sz="2800" b="1" u="sng" dirty="0">
              <a:latin typeface="NikoshBAN" pitchFamily="2" charset="0"/>
              <a:cs typeface="NikoshBAN" pitchFamily="2" charset="0"/>
            </a:endParaRPr>
          </a:p>
        </p:txBody>
      </p:sp>
      <p:sp>
        <p:nvSpPr>
          <p:cNvPr id="3" name="TextBox 2"/>
          <p:cNvSpPr txBox="1"/>
          <p:nvPr/>
        </p:nvSpPr>
        <p:spPr>
          <a:xfrm>
            <a:off x="762000" y="1295400"/>
            <a:ext cx="7696200" cy="1569660"/>
          </a:xfrm>
          <a:prstGeom prst="rect">
            <a:avLst/>
          </a:prstGeom>
          <a:noFill/>
        </p:spPr>
        <p:txBody>
          <a:bodyPr wrap="square" rtlCol="0">
            <a:spAutoFit/>
          </a:bodyPr>
          <a:lstStyle/>
          <a:p>
            <a:pPr algn="just"/>
            <a:r>
              <a:rPr lang="en-US" sz="2400" dirty="0" smtClean="0">
                <a:latin typeface="NikoshBAN" pitchFamily="2" charset="0"/>
                <a:cs typeface="NikoshBAN" pitchFamily="2" charset="0"/>
              </a:rPr>
              <a:t>উপসর্গঃ উপসর্গ শব্দের আগে বসে। যেমন- হার একটি শব্দ এর আগে উপ উপসর্গ যোগ করলে নতুন শব্দ </a:t>
            </a:r>
            <a:r>
              <a:rPr lang="en-US" sz="2400" dirty="0" smtClean="0">
                <a:solidFill>
                  <a:srgbClr val="FF0000"/>
                </a:solidFill>
                <a:latin typeface="NikoshBAN" pitchFamily="2" charset="0"/>
                <a:cs typeface="NikoshBAN" pitchFamily="2" charset="0"/>
              </a:rPr>
              <a:t>উপ</a:t>
            </a:r>
            <a:r>
              <a:rPr lang="en-US" sz="2400" dirty="0" smtClean="0">
                <a:latin typeface="NikoshBAN" pitchFamily="2" charset="0"/>
                <a:cs typeface="NikoshBAN" pitchFamily="2" charset="0"/>
              </a:rPr>
              <a:t> + হার = </a:t>
            </a:r>
            <a:r>
              <a:rPr lang="en-US" sz="2400" dirty="0" smtClean="0">
                <a:solidFill>
                  <a:srgbClr val="FF0000"/>
                </a:solidFill>
                <a:latin typeface="NikoshBAN" pitchFamily="2" charset="0"/>
                <a:cs typeface="NikoshBAN" pitchFamily="2" charset="0"/>
              </a:rPr>
              <a:t>উপহার</a:t>
            </a:r>
            <a:r>
              <a:rPr lang="en-US" sz="2400" dirty="0" smtClean="0">
                <a:latin typeface="NikoshBAN" pitchFamily="2" charset="0"/>
                <a:cs typeface="NikoshBAN" pitchFamily="2" charset="0"/>
              </a:rPr>
              <a:t> পাওয়া যায়। উপসর্গ যোগে নতুন অর্থবোধক শব্দ গঠিত হয়।</a:t>
            </a:r>
          </a:p>
          <a:p>
            <a:pPr algn="just"/>
            <a:r>
              <a:rPr lang="en-US" sz="2400" dirty="0" smtClean="0">
                <a:latin typeface="NikoshBAN" pitchFamily="2" charset="0"/>
                <a:cs typeface="NikoshBAN" pitchFamily="2" charset="0"/>
              </a:rPr>
              <a:t>এবার চল উপসর্গযোগে গঠিত কিছু শব্দ একনজরে দেখে নেই-</a:t>
            </a:r>
          </a:p>
        </p:txBody>
      </p:sp>
      <p:graphicFrame>
        <p:nvGraphicFramePr>
          <p:cNvPr id="4" name="Table 3"/>
          <p:cNvGraphicFramePr>
            <a:graphicFrameLocks noGrp="1"/>
          </p:cNvGraphicFramePr>
          <p:nvPr/>
        </p:nvGraphicFramePr>
        <p:xfrm>
          <a:off x="838200" y="3048000"/>
          <a:ext cx="7620000" cy="2514600"/>
        </p:xfrm>
        <a:graphic>
          <a:graphicData uri="http://schemas.openxmlformats.org/drawingml/2006/table">
            <a:tbl>
              <a:tblPr firstRow="1" bandRow="1">
                <a:tableStyleId>{5940675A-B579-460E-94D1-54222C63F5DA}</a:tableStyleId>
              </a:tblPr>
              <a:tblGrid>
                <a:gridCol w="1524000"/>
                <a:gridCol w="2787520"/>
                <a:gridCol w="3308480"/>
              </a:tblGrid>
              <a:tr h="502920">
                <a:tc>
                  <a:txBody>
                    <a:bodyPr/>
                    <a:lstStyle/>
                    <a:p>
                      <a:pPr algn="ctr"/>
                      <a:r>
                        <a:rPr lang="en-US" sz="2400" b="1" dirty="0" smtClean="0">
                          <a:latin typeface="NikoshBAN" pitchFamily="2" charset="0"/>
                          <a:cs typeface="NikoshBAN" pitchFamily="2" charset="0"/>
                        </a:rPr>
                        <a:t>উপসর্গ</a:t>
                      </a:r>
                      <a:endParaRPr lang="en-US" sz="2400" b="1" dirty="0">
                        <a:latin typeface="NikoshBAN" pitchFamily="2" charset="0"/>
                        <a:cs typeface="NikoshBAN" pitchFamily="2" charset="0"/>
                      </a:endParaRPr>
                    </a:p>
                  </a:txBody>
                  <a:tcPr anchor="ctr"/>
                </a:tc>
                <a:tc>
                  <a:txBody>
                    <a:bodyPr/>
                    <a:lstStyle/>
                    <a:p>
                      <a:pPr algn="ctr"/>
                      <a:r>
                        <a:rPr lang="en-US" sz="2400" b="1" dirty="0" smtClean="0">
                          <a:latin typeface="NikoshBAN" pitchFamily="2" charset="0"/>
                          <a:cs typeface="NikoshBAN" pitchFamily="2" charset="0"/>
                        </a:rPr>
                        <a:t>মূল শব্দ</a:t>
                      </a:r>
                      <a:endParaRPr lang="en-US" sz="2400" b="1" dirty="0">
                        <a:latin typeface="NikoshBAN" pitchFamily="2" charset="0"/>
                        <a:cs typeface="NikoshBAN" pitchFamily="2" charset="0"/>
                      </a:endParaRPr>
                    </a:p>
                  </a:txBody>
                  <a:tcPr anchor="ctr"/>
                </a:tc>
                <a:tc>
                  <a:txBody>
                    <a:bodyPr/>
                    <a:lstStyle/>
                    <a:p>
                      <a:pPr algn="ctr"/>
                      <a:r>
                        <a:rPr lang="en-US" sz="2400" b="1" dirty="0" smtClean="0">
                          <a:latin typeface="NikoshBAN" pitchFamily="2" charset="0"/>
                          <a:cs typeface="NikoshBAN" pitchFamily="2" charset="0"/>
                        </a:rPr>
                        <a:t>গঠিত নতুন</a:t>
                      </a:r>
                      <a:r>
                        <a:rPr lang="en-US" sz="2400" b="1" baseline="0" dirty="0" smtClean="0">
                          <a:latin typeface="NikoshBAN" pitchFamily="2" charset="0"/>
                          <a:cs typeface="NikoshBAN" pitchFamily="2" charset="0"/>
                        </a:rPr>
                        <a:t> শব্দ</a:t>
                      </a:r>
                      <a:endParaRPr lang="en-US" sz="2400" b="1" dirty="0">
                        <a:latin typeface="NikoshBAN" pitchFamily="2" charset="0"/>
                        <a:cs typeface="NikoshBAN" pitchFamily="2" charset="0"/>
                      </a:endParaRPr>
                    </a:p>
                  </a:txBody>
                  <a:tcPr anchor="ctr"/>
                </a:tc>
              </a:tr>
              <a:tr h="5029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NikoshBAN" pitchFamily="2" charset="0"/>
                          <a:cs typeface="NikoshBAN" pitchFamily="2" charset="0"/>
                        </a:rPr>
                        <a:t>বি +</a:t>
                      </a:r>
                    </a:p>
                  </a:txBody>
                  <a:tcPr anchor="ctr"/>
                </a:tc>
                <a:tc>
                  <a:txBody>
                    <a:bodyPr/>
                    <a:lstStyle/>
                    <a:p>
                      <a:pPr algn="ctr"/>
                      <a:r>
                        <a:rPr lang="en-US" sz="2400" dirty="0" smtClean="0">
                          <a:latin typeface="NikoshBAN" pitchFamily="2" charset="0"/>
                          <a:cs typeface="NikoshBAN" pitchFamily="2" charset="0"/>
                        </a:rPr>
                        <a:t>হার</a:t>
                      </a:r>
                      <a:endParaRPr lang="en-US" sz="2400" dirty="0">
                        <a:latin typeface="NikoshBAN" pitchFamily="2" charset="0"/>
                        <a:cs typeface="NikoshBAN" pitchFamily="2" charset="0"/>
                      </a:endParaRPr>
                    </a:p>
                  </a:txBody>
                  <a:tcPr anchor="ctr"/>
                </a:tc>
                <a:tc>
                  <a:txBody>
                    <a:bodyPr/>
                    <a:lstStyle/>
                    <a:p>
                      <a:pPr algn="ctr"/>
                      <a:r>
                        <a:rPr lang="en-US" sz="2400" b="1" dirty="0" smtClean="0">
                          <a:latin typeface="NikoshBAN" pitchFamily="2" charset="0"/>
                          <a:cs typeface="NikoshBAN" pitchFamily="2" charset="0"/>
                        </a:rPr>
                        <a:t>বিহার</a:t>
                      </a:r>
                      <a:endParaRPr lang="en-US" sz="2400" b="1" dirty="0">
                        <a:latin typeface="NikoshBAN" pitchFamily="2" charset="0"/>
                        <a:cs typeface="NikoshBAN" pitchFamily="2" charset="0"/>
                      </a:endParaRPr>
                    </a:p>
                  </a:txBody>
                  <a:tcPr anchor="ctr"/>
                </a:tc>
              </a:tr>
              <a:tr h="5029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NikoshBAN" pitchFamily="2" charset="0"/>
                          <a:cs typeface="NikoshBAN" pitchFamily="2" charset="0"/>
                        </a:rPr>
                        <a:t>প্র +</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NikoshBAN" pitchFamily="2" charset="0"/>
                          <a:cs typeface="NikoshBAN" pitchFamily="2" charset="0"/>
                        </a:rPr>
                        <a:t>হার</a:t>
                      </a:r>
                    </a:p>
                  </a:txBody>
                  <a:tcPr anchor="ctr"/>
                </a:tc>
                <a:tc>
                  <a:txBody>
                    <a:bodyPr/>
                    <a:lstStyle/>
                    <a:p>
                      <a:pPr algn="ctr"/>
                      <a:r>
                        <a:rPr lang="en-US" sz="2400" b="1" dirty="0" smtClean="0">
                          <a:latin typeface="NikoshBAN" pitchFamily="2" charset="0"/>
                          <a:cs typeface="NikoshBAN" pitchFamily="2" charset="0"/>
                        </a:rPr>
                        <a:t>প্রহার</a:t>
                      </a:r>
                      <a:endParaRPr lang="en-US" sz="2400" b="1" dirty="0">
                        <a:latin typeface="NikoshBAN" pitchFamily="2" charset="0"/>
                        <a:cs typeface="NikoshBAN" pitchFamily="2" charset="0"/>
                      </a:endParaRPr>
                    </a:p>
                  </a:txBody>
                  <a:tcPr anchor="ctr"/>
                </a:tc>
              </a:tr>
              <a:tr h="5029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NikoshBAN" pitchFamily="2" charset="0"/>
                          <a:cs typeface="NikoshBAN" pitchFamily="2" charset="0"/>
                        </a:rPr>
                        <a:t>ইতি +</a:t>
                      </a:r>
                    </a:p>
                  </a:txBody>
                  <a:tcPr anchor="ctr"/>
                </a:tc>
                <a:tc>
                  <a:txBody>
                    <a:bodyPr/>
                    <a:lstStyle/>
                    <a:p>
                      <a:pPr algn="ctr"/>
                      <a:r>
                        <a:rPr lang="en-US" sz="2400" dirty="0" smtClean="0">
                          <a:latin typeface="NikoshBAN" pitchFamily="2" charset="0"/>
                          <a:cs typeface="NikoshBAN" pitchFamily="2" charset="0"/>
                        </a:rPr>
                        <a:t>পূর্বে</a:t>
                      </a:r>
                      <a:endParaRPr lang="en-US" sz="2400" dirty="0">
                        <a:latin typeface="NikoshBAN" pitchFamily="2" charset="0"/>
                        <a:cs typeface="NikoshBAN" pitchFamily="2" charset="0"/>
                      </a:endParaRPr>
                    </a:p>
                  </a:txBody>
                  <a:tcPr anchor="ctr"/>
                </a:tc>
                <a:tc>
                  <a:txBody>
                    <a:bodyPr/>
                    <a:lstStyle/>
                    <a:p>
                      <a:pPr algn="ctr"/>
                      <a:r>
                        <a:rPr lang="en-US" sz="2400" b="1" dirty="0" smtClean="0">
                          <a:latin typeface="NikoshBAN" pitchFamily="2" charset="0"/>
                          <a:cs typeface="NikoshBAN" pitchFamily="2" charset="0"/>
                        </a:rPr>
                        <a:t>ইতিপূর্বে</a:t>
                      </a:r>
                      <a:endParaRPr lang="en-US" sz="2400" b="1" dirty="0">
                        <a:latin typeface="NikoshBAN" pitchFamily="2" charset="0"/>
                        <a:cs typeface="NikoshBAN" pitchFamily="2" charset="0"/>
                      </a:endParaRPr>
                    </a:p>
                  </a:txBody>
                  <a:tcPr anchor="ctr"/>
                </a:tc>
              </a:tr>
              <a:tr h="5029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NikoshBAN" pitchFamily="2" charset="0"/>
                          <a:cs typeface="NikoshBAN" pitchFamily="2" charset="0"/>
                        </a:rPr>
                        <a:t>আ +</a:t>
                      </a:r>
                    </a:p>
                  </a:txBody>
                  <a:tcPr anchor="ctr"/>
                </a:tc>
                <a:tc>
                  <a:txBody>
                    <a:bodyPr/>
                    <a:lstStyle/>
                    <a:p>
                      <a:pPr algn="ctr"/>
                      <a:r>
                        <a:rPr lang="en-US" sz="2400" dirty="0" smtClean="0">
                          <a:latin typeface="NikoshBAN" pitchFamily="2" charset="0"/>
                          <a:cs typeface="NikoshBAN" pitchFamily="2" charset="0"/>
                        </a:rPr>
                        <a:t>ধোয়া</a:t>
                      </a:r>
                      <a:endParaRPr lang="en-US" sz="2400" dirty="0">
                        <a:latin typeface="NikoshBAN" pitchFamily="2" charset="0"/>
                        <a:cs typeface="NikoshBAN" pitchFamily="2" charset="0"/>
                      </a:endParaRPr>
                    </a:p>
                  </a:txBody>
                  <a:tcPr anchor="ctr"/>
                </a:tc>
                <a:tc>
                  <a:txBody>
                    <a:bodyPr/>
                    <a:lstStyle/>
                    <a:p>
                      <a:pPr algn="ctr"/>
                      <a:r>
                        <a:rPr lang="en-US" sz="2400" b="1" dirty="0" smtClean="0">
                          <a:latin typeface="NikoshBAN" pitchFamily="2" charset="0"/>
                          <a:cs typeface="NikoshBAN" pitchFamily="2" charset="0"/>
                        </a:rPr>
                        <a:t>আধোয়া</a:t>
                      </a:r>
                      <a:endParaRPr lang="en-US" sz="2400" b="1" dirty="0">
                        <a:latin typeface="NikoshBAN" pitchFamily="2" charset="0"/>
                        <a:cs typeface="NikoshBAN" pitchFamily="2" charset="0"/>
                      </a:endParaRPr>
                    </a:p>
                  </a:txBody>
                  <a:tcPr anchor="ctr"/>
                </a:tc>
              </a:tr>
            </a:tbl>
          </a:graphicData>
        </a:graphic>
      </p:graphicFrame>
      <p:pic>
        <p:nvPicPr>
          <p:cNvPr id="5" name="Picture 4" descr="Screenshot_20200112_162335.jpg"/>
          <p:cNvPicPr>
            <a:picLocks noChangeAspect="1"/>
          </p:cNvPicPr>
          <p:nvPr/>
        </p:nvPicPr>
        <p:blipFill>
          <a:blip r:embed="rId2" cstate="print"/>
          <a:stretch>
            <a:fillRect/>
          </a:stretch>
        </p:blipFill>
        <p:spPr>
          <a:xfrm>
            <a:off x="76200" y="0"/>
            <a:ext cx="914400" cy="1127247"/>
          </a:xfrm>
          <a:prstGeom prst="rect">
            <a:avLst/>
          </a:prstGeom>
          <a:solidFill>
            <a:srgbClr val="FFFFFF">
              <a:shade val="85000"/>
            </a:srgbClr>
          </a:solidFill>
          <a:ln w="190500" cap="sq">
            <a:solidFill>
              <a:srgbClr val="FFFFFF"/>
            </a:solidFill>
            <a:miter lim="800000"/>
          </a:ln>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5" descr="Screenshot_20200112_162335.jpg"/>
          <p:cNvPicPr>
            <a:picLocks noChangeAspect="1"/>
          </p:cNvPicPr>
          <p:nvPr/>
        </p:nvPicPr>
        <p:blipFill>
          <a:blip r:embed="rId2" cstate="print"/>
          <a:stretch>
            <a:fillRect/>
          </a:stretch>
        </p:blipFill>
        <p:spPr>
          <a:xfrm>
            <a:off x="8229600" y="5730753"/>
            <a:ext cx="914400" cy="1127247"/>
          </a:xfrm>
          <a:prstGeom prst="rect">
            <a:avLst/>
          </a:prstGeom>
          <a:solidFill>
            <a:srgbClr val="FFFFFF">
              <a:shade val="85000"/>
            </a:srgbClr>
          </a:solidFill>
          <a:ln w="190500" cap="sq">
            <a:solidFill>
              <a:srgbClr val="FFFFFF"/>
            </a:solidFill>
            <a:miter lim="800000"/>
          </a:ln>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543580"/>
            <a:ext cx="7696200" cy="584775"/>
          </a:xfrm>
          <a:prstGeom prst="rect">
            <a:avLst/>
          </a:prstGeom>
          <a:noFill/>
        </p:spPr>
        <p:txBody>
          <a:bodyPr wrap="square" rtlCol="0">
            <a:spAutoFit/>
          </a:bodyPr>
          <a:lstStyle/>
          <a:p>
            <a:pPr algn="ctr"/>
            <a:r>
              <a:rPr lang="en-US" sz="3200" b="1" u="sng" dirty="0" smtClean="0">
                <a:latin typeface="NikoshBAN" pitchFamily="2" charset="0"/>
                <a:cs typeface="NikoshBAN" pitchFamily="2" charset="0"/>
              </a:rPr>
              <a:t>সমাসযোগে শব্দ গঠন</a:t>
            </a:r>
            <a:endParaRPr lang="en-US" sz="3200" b="1" u="sng" dirty="0">
              <a:latin typeface="NikoshBAN" pitchFamily="2" charset="0"/>
              <a:cs typeface="NikoshBAN" pitchFamily="2" charset="0"/>
            </a:endParaRPr>
          </a:p>
        </p:txBody>
      </p:sp>
      <p:sp>
        <p:nvSpPr>
          <p:cNvPr id="4" name="TextBox 3"/>
          <p:cNvSpPr txBox="1"/>
          <p:nvPr/>
        </p:nvSpPr>
        <p:spPr>
          <a:xfrm>
            <a:off x="990600" y="1097340"/>
            <a:ext cx="7696200" cy="1569660"/>
          </a:xfrm>
          <a:prstGeom prst="rect">
            <a:avLst/>
          </a:prstGeom>
          <a:noFill/>
        </p:spPr>
        <p:txBody>
          <a:bodyPr wrap="square" rtlCol="0">
            <a:spAutoFit/>
          </a:bodyPr>
          <a:lstStyle/>
          <a:p>
            <a:pPr algn="just"/>
            <a:r>
              <a:rPr lang="en-US" sz="2400" dirty="0" smtClean="0">
                <a:latin typeface="NikoshBAN" pitchFamily="2" charset="0"/>
                <a:cs typeface="NikoshBAN" pitchFamily="2" charset="0"/>
              </a:rPr>
              <a:t>সমাস অর্থ সংক্ষেপন। দুই বা ততোধিক শব্দ একসাথে যুক্ত হয়ে একটি শব্দ তৈরির প্রক্রিয়াকে সমাস বলা হয়। </a:t>
            </a:r>
            <a:r>
              <a:rPr lang="en-US" sz="2400" dirty="0" smtClean="0">
                <a:latin typeface="NikoshBAN" pitchFamily="2" charset="0"/>
                <a:cs typeface="NikoshBAN" pitchFamily="2" charset="0"/>
              </a:rPr>
              <a:t>যেমন- </a:t>
            </a:r>
            <a:r>
              <a:rPr lang="en-US" sz="2400" dirty="0" smtClean="0">
                <a:latin typeface="NikoshBAN" pitchFamily="2" charset="0"/>
                <a:cs typeface="NikoshBAN" pitchFamily="2" charset="0"/>
              </a:rPr>
              <a:t>কালের সাথে অভাব শব্দটি যোগ করলে ২টি শব্দের সংমিশ্রণে নতুন সংক্ষেপিত শব্দটি হয় </a:t>
            </a:r>
            <a:r>
              <a:rPr lang="en-US" sz="2400" dirty="0" smtClean="0">
                <a:solidFill>
                  <a:srgbClr val="FF0000"/>
                </a:solidFill>
                <a:latin typeface="NikoshBAN" pitchFamily="2" charset="0"/>
                <a:cs typeface="NikoshBAN" pitchFamily="2" charset="0"/>
              </a:rPr>
              <a:t>কালের</a:t>
            </a:r>
            <a:r>
              <a:rPr lang="en-US" sz="2400" dirty="0" smtClean="0">
                <a:latin typeface="NikoshBAN" pitchFamily="2" charset="0"/>
                <a:cs typeface="NikoshBAN" pitchFamily="2" charset="0"/>
              </a:rPr>
              <a:t> + </a:t>
            </a:r>
            <a:r>
              <a:rPr lang="en-US" sz="2400" dirty="0" smtClean="0">
                <a:solidFill>
                  <a:srgbClr val="FF0000"/>
                </a:solidFill>
                <a:latin typeface="NikoshBAN" pitchFamily="2" charset="0"/>
                <a:cs typeface="NikoshBAN" pitchFamily="2" charset="0"/>
              </a:rPr>
              <a:t>অভাব</a:t>
            </a:r>
            <a:r>
              <a:rPr lang="en-US" sz="2400" dirty="0" smtClean="0">
                <a:latin typeface="NikoshBAN" pitchFamily="2" charset="0"/>
                <a:cs typeface="NikoshBAN" pitchFamily="2" charset="0"/>
              </a:rPr>
              <a:t> = </a:t>
            </a:r>
            <a:r>
              <a:rPr lang="en-US" sz="2400" dirty="0" smtClean="0">
                <a:solidFill>
                  <a:srgbClr val="FF0000"/>
                </a:solidFill>
                <a:latin typeface="NikoshBAN" pitchFamily="2" charset="0"/>
                <a:cs typeface="NikoshBAN" pitchFamily="2" charset="0"/>
              </a:rPr>
              <a:t>আকাল</a:t>
            </a:r>
            <a:r>
              <a:rPr lang="en-US" sz="2400" dirty="0" smtClean="0">
                <a:latin typeface="NikoshBAN" pitchFamily="2" charset="0"/>
                <a:cs typeface="NikoshBAN" pitchFamily="2" charset="0"/>
              </a:rPr>
              <a:t>। চল এবার সমাসযোগে গঠিত আরো কতিপয় শব্দ দেখে নেই-</a:t>
            </a:r>
            <a:endParaRPr lang="en-US" sz="2400" b="1" dirty="0">
              <a:latin typeface="NikoshBAN" pitchFamily="2" charset="0"/>
              <a:cs typeface="NikoshBAN" pitchFamily="2" charset="0"/>
            </a:endParaRPr>
          </a:p>
        </p:txBody>
      </p:sp>
      <p:graphicFrame>
        <p:nvGraphicFramePr>
          <p:cNvPr id="5" name="Table 4"/>
          <p:cNvGraphicFramePr>
            <a:graphicFrameLocks noGrp="1"/>
          </p:cNvGraphicFramePr>
          <p:nvPr/>
        </p:nvGraphicFramePr>
        <p:xfrm>
          <a:off x="1066800" y="2743200"/>
          <a:ext cx="7543800" cy="2971799"/>
        </p:xfrm>
        <a:graphic>
          <a:graphicData uri="http://schemas.openxmlformats.org/drawingml/2006/table">
            <a:tbl>
              <a:tblPr firstRow="1" bandRow="1">
                <a:tableStyleId>{5940675A-B579-460E-94D1-54222C63F5DA}</a:tableStyleId>
              </a:tblPr>
              <a:tblGrid>
                <a:gridCol w="1257300"/>
                <a:gridCol w="1528104"/>
                <a:gridCol w="2028901"/>
                <a:gridCol w="2729495"/>
              </a:tblGrid>
              <a:tr h="458207">
                <a:tc>
                  <a:txBody>
                    <a:bodyPr/>
                    <a:lstStyle/>
                    <a:p>
                      <a:pPr algn="ctr"/>
                      <a:r>
                        <a:rPr lang="en-US" sz="2400" b="1" dirty="0" smtClean="0">
                          <a:latin typeface="NikoshBAN" pitchFamily="2" charset="0"/>
                          <a:cs typeface="NikoshBAN" pitchFamily="2" charset="0"/>
                        </a:rPr>
                        <a:t>শব্দ</a:t>
                      </a:r>
                      <a:endParaRPr lang="en-US" sz="2400" b="1" dirty="0">
                        <a:latin typeface="NikoshBAN" pitchFamily="2" charset="0"/>
                        <a:cs typeface="NikoshBAN" pitchFamily="2"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latin typeface="NikoshBAN" pitchFamily="2" charset="0"/>
                          <a:cs typeface="NikoshBAN" pitchFamily="2" charset="0"/>
                        </a:rPr>
                        <a:t>শব্দ</a:t>
                      </a:r>
                    </a:p>
                  </a:txBody>
                  <a:tcPr anchor="ctr"/>
                </a:tc>
                <a:tc>
                  <a:txBody>
                    <a:bodyPr/>
                    <a:lstStyle/>
                    <a:p>
                      <a:pPr algn="ctr"/>
                      <a:r>
                        <a:rPr lang="en-US" sz="2400" b="1" dirty="0" smtClean="0">
                          <a:latin typeface="NikoshBAN" pitchFamily="2" charset="0"/>
                          <a:cs typeface="NikoshBAN" pitchFamily="2" charset="0"/>
                        </a:rPr>
                        <a:t>শব্দ</a:t>
                      </a:r>
                      <a:endParaRPr lang="en-US" sz="2400" b="1" dirty="0">
                        <a:latin typeface="NikoshBAN" pitchFamily="2" charset="0"/>
                        <a:cs typeface="NikoshBAN" pitchFamily="2" charset="0"/>
                      </a:endParaRPr>
                    </a:p>
                  </a:txBody>
                  <a:tcPr anchor="ctr"/>
                </a:tc>
                <a:tc>
                  <a:txBody>
                    <a:bodyPr/>
                    <a:lstStyle/>
                    <a:p>
                      <a:pPr algn="ctr"/>
                      <a:r>
                        <a:rPr lang="en-US" sz="2400" b="1" dirty="0" smtClean="0">
                          <a:latin typeface="NikoshBAN" pitchFamily="2" charset="0"/>
                          <a:cs typeface="NikoshBAN" pitchFamily="2" charset="0"/>
                        </a:rPr>
                        <a:t>গঠিত নতুন</a:t>
                      </a:r>
                      <a:r>
                        <a:rPr lang="en-US" sz="2400" b="1" baseline="0" dirty="0" smtClean="0">
                          <a:latin typeface="NikoshBAN" pitchFamily="2" charset="0"/>
                          <a:cs typeface="NikoshBAN" pitchFamily="2" charset="0"/>
                        </a:rPr>
                        <a:t> শব্দ</a:t>
                      </a:r>
                      <a:endParaRPr lang="en-US" sz="2400" b="1" dirty="0">
                        <a:latin typeface="NikoshBAN" pitchFamily="2" charset="0"/>
                        <a:cs typeface="NikoshBAN" pitchFamily="2" charset="0"/>
                      </a:endParaRPr>
                    </a:p>
                  </a:txBody>
                  <a:tcPr anchor="ctr"/>
                </a:tc>
              </a:tr>
              <a:tr h="62839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NikoshBAN" pitchFamily="2" charset="0"/>
                          <a:cs typeface="NikoshBAN" pitchFamily="2" charset="0"/>
                        </a:rPr>
                        <a:t>মা</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NikoshBAN" pitchFamily="2" charset="0"/>
                          <a:cs typeface="NikoshBAN" pitchFamily="2" charset="0"/>
                        </a:rPr>
                        <a:t>ও</a:t>
                      </a:r>
                    </a:p>
                  </a:txBody>
                  <a:tcPr anchor="ctr"/>
                </a:tc>
                <a:tc>
                  <a:txBody>
                    <a:bodyPr/>
                    <a:lstStyle/>
                    <a:p>
                      <a:pPr algn="ctr"/>
                      <a:r>
                        <a:rPr lang="en-US" sz="2400" dirty="0" smtClean="0">
                          <a:latin typeface="NikoshBAN" pitchFamily="2" charset="0"/>
                          <a:cs typeface="NikoshBAN" pitchFamily="2" charset="0"/>
                        </a:rPr>
                        <a:t>বাবা</a:t>
                      </a:r>
                      <a:endParaRPr lang="en-US" sz="2400" dirty="0">
                        <a:latin typeface="NikoshBAN" pitchFamily="2" charset="0"/>
                        <a:cs typeface="NikoshBAN" pitchFamily="2" charset="0"/>
                      </a:endParaRPr>
                    </a:p>
                  </a:txBody>
                  <a:tcPr anchor="ctr"/>
                </a:tc>
                <a:tc>
                  <a:txBody>
                    <a:bodyPr/>
                    <a:lstStyle/>
                    <a:p>
                      <a:pPr algn="ctr"/>
                      <a:r>
                        <a:rPr lang="en-US" sz="2400" b="1" dirty="0" smtClean="0">
                          <a:latin typeface="NikoshBAN" pitchFamily="2" charset="0"/>
                          <a:cs typeface="NikoshBAN" pitchFamily="2" charset="0"/>
                        </a:rPr>
                        <a:t>মা-বাবা</a:t>
                      </a:r>
                      <a:endParaRPr lang="en-US" sz="2400" b="1" dirty="0">
                        <a:latin typeface="NikoshBAN" pitchFamily="2" charset="0"/>
                        <a:cs typeface="NikoshBAN" pitchFamily="2" charset="0"/>
                      </a:endParaRPr>
                    </a:p>
                  </a:txBody>
                  <a:tcPr anchor="ctr"/>
                </a:tc>
              </a:tr>
              <a:tr h="62839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NikoshBAN" pitchFamily="2" charset="0"/>
                          <a:cs typeface="NikoshBAN" pitchFamily="2" charset="0"/>
                        </a:rPr>
                        <a:t>খেয়া</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NikoshBAN" pitchFamily="2" charset="0"/>
                          <a:cs typeface="NikoshBAN" pitchFamily="2" charset="0"/>
                        </a:rPr>
                        <a:t>পারাপারের</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NikoshBAN" pitchFamily="2" charset="0"/>
                          <a:cs typeface="NikoshBAN" pitchFamily="2" charset="0"/>
                        </a:rPr>
                        <a:t>ঘাট </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latin typeface="NikoshBAN" pitchFamily="2" charset="0"/>
                          <a:cs typeface="NikoshBAN" pitchFamily="2" charset="0"/>
                        </a:rPr>
                        <a:t>খেয়াঘাট </a:t>
                      </a:r>
                    </a:p>
                  </a:txBody>
                  <a:tcPr anchor="ctr"/>
                </a:tc>
              </a:tr>
              <a:tr h="62839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NikoshBAN" pitchFamily="2" charset="0"/>
                          <a:cs typeface="NikoshBAN" pitchFamily="2" charset="0"/>
                        </a:rPr>
                        <a:t>নদী</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NikoshBAN" pitchFamily="2" charset="0"/>
                          <a:cs typeface="NikoshBAN" pitchFamily="2" charset="0"/>
                        </a:rPr>
                        <a:t>মাতা</a:t>
                      </a:r>
                    </a:p>
                  </a:txBody>
                  <a:tcPr anchor="ctr"/>
                </a:tc>
                <a:tc>
                  <a:txBody>
                    <a:bodyPr/>
                    <a:lstStyle/>
                    <a:p>
                      <a:pPr algn="ctr"/>
                      <a:r>
                        <a:rPr lang="en-US" sz="2400" dirty="0" smtClean="0">
                          <a:latin typeface="NikoshBAN" pitchFamily="2" charset="0"/>
                          <a:cs typeface="NikoshBAN" pitchFamily="2" charset="0"/>
                        </a:rPr>
                        <a:t>যার </a:t>
                      </a:r>
                      <a:endParaRPr lang="en-US" sz="2400" dirty="0">
                        <a:latin typeface="NikoshBAN" pitchFamily="2" charset="0"/>
                        <a:cs typeface="NikoshBAN" pitchFamily="2" charset="0"/>
                      </a:endParaRPr>
                    </a:p>
                  </a:txBody>
                  <a:tcPr anchor="ctr"/>
                </a:tc>
                <a:tc>
                  <a:txBody>
                    <a:bodyPr/>
                    <a:lstStyle/>
                    <a:p>
                      <a:pPr algn="ctr"/>
                      <a:r>
                        <a:rPr lang="en-US" sz="2400" b="1" dirty="0" smtClean="0">
                          <a:latin typeface="NikoshBAN" pitchFamily="2" charset="0"/>
                          <a:cs typeface="NikoshBAN" pitchFamily="2" charset="0"/>
                        </a:rPr>
                        <a:t>নদীমাতৃক</a:t>
                      </a:r>
                      <a:endParaRPr lang="en-US" sz="2400" b="1" dirty="0">
                        <a:latin typeface="NikoshBAN" pitchFamily="2" charset="0"/>
                        <a:cs typeface="NikoshBAN" pitchFamily="2" charset="0"/>
                      </a:endParaRPr>
                    </a:p>
                  </a:txBody>
                  <a:tcPr anchor="ctr"/>
                </a:tc>
              </a:tr>
              <a:tr h="62839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NikoshBAN" pitchFamily="2" charset="0"/>
                          <a:cs typeface="NikoshBAN" pitchFamily="2" charset="0"/>
                        </a:rPr>
                        <a:t>মহান</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NikoshBAN" pitchFamily="2" charset="0"/>
                          <a:cs typeface="NikoshBAN" pitchFamily="2" charset="0"/>
                        </a:rPr>
                        <a:t>যে </a:t>
                      </a:r>
                    </a:p>
                  </a:txBody>
                  <a:tcPr anchor="ctr"/>
                </a:tc>
                <a:tc>
                  <a:txBody>
                    <a:bodyPr/>
                    <a:lstStyle/>
                    <a:p>
                      <a:pPr algn="ctr"/>
                      <a:r>
                        <a:rPr lang="en-US" sz="2400" dirty="0" smtClean="0">
                          <a:latin typeface="NikoshBAN" pitchFamily="2" charset="0"/>
                          <a:cs typeface="NikoshBAN" pitchFamily="2" charset="0"/>
                        </a:rPr>
                        <a:t>রাজা</a:t>
                      </a:r>
                      <a:endParaRPr lang="en-US" sz="2400" dirty="0">
                        <a:latin typeface="NikoshBAN" pitchFamily="2" charset="0"/>
                        <a:cs typeface="NikoshBAN" pitchFamily="2" charset="0"/>
                      </a:endParaRPr>
                    </a:p>
                  </a:txBody>
                  <a:tcPr anchor="ctr"/>
                </a:tc>
                <a:tc>
                  <a:txBody>
                    <a:bodyPr/>
                    <a:lstStyle/>
                    <a:p>
                      <a:pPr algn="ctr"/>
                      <a:r>
                        <a:rPr lang="en-US" sz="2400" b="1" dirty="0" smtClean="0">
                          <a:latin typeface="NikoshBAN" pitchFamily="2" charset="0"/>
                          <a:cs typeface="NikoshBAN" pitchFamily="2" charset="0"/>
                        </a:rPr>
                        <a:t>মহারাজ</a:t>
                      </a:r>
                      <a:endParaRPr lang="en-US" sz="2400" b="1" dirty="0">
                        <a:latin typeface="NikoshBAN" pitchFamily="2" charset="0"/>
                        <a:cs typeface="NikoshBAN" pitchFamily="2" charset="0"/>
                      </a:endParaRPr>
                    </a:p>
                  </a:txBody>
                  <a:tcPr anchor="ctr"/>
                </a:tc>
              </a:tr>
            </a:tbl>
          </a:graphicData>
        </a:graphic>
      </p:graphicFrame>
      <p:pic>
        <p:nvPicPr>
          <p:cNvPr id="6" name="Picture 5" descr="Screenshot_20200112_162335.jpg"/>
          <p:cNvPicPr>
            <a:picLocks noChangeAspect="1"/>
          </p:cNvPicPr>
          <p:nvPr/>
        </p:nvPicPr>
        <p:blipFill>
          <a:blip r:embed="rId2" cstate="print"/>
          <a:stretch>
            <a:fillRect/>
          </a:stretch>
        </p:blipFill>
        <p:spPr>
          <a:xfrm>
            <a:off x="76200" y="76201"/>
            <a:ext cx="803554" cy="990599"/>
          </a:xfrm>
          <a:prstGeom prst="rect">
            <a:avLst/>
          </a:prstGeom>
          <a:solidFill>
            <a:srgbClr val="FFFFFF">
              <a:shade val="85000"/>
            </a:srgbClr>
          </a:solidFill>
          <a:ln w="190500" cap="sq">
            <a:solidFill>
              <a:srgbClr val="FFFFFF"/>
            </a:solidFill>
            <a:miter lim="800000"/>
          </a:ln>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6" descr="Screenshot_20200112_162335.jpg"/>
          <p:cNvPicPr>
            <a:picLocks noChangeAspect="1"/>
          </p:cNvPicPr>
          <p:nvPr/>
        </p:nvPicPr>
        <p:blipFill>
          <a:blip r:embed="rId3" cstate="print"/>
          <a:stretch>
            <a:fillRect/>
          </a:stretch>
        </p:blipFill>
        <p:spPr>
          <a:xfrm>
            <a:off x="8382000" y="5918626"/>
            <a:ext cx="762000" cy="939373"/>
          </a:xfrm>
          <a:prstGeom prst="rect">
            <a:avLst/>
          </a:prstGeom>
          <a:solidFill>
            <a:srgbClr val="FFFFFF">
              <a:shade val="85000"/>
            </a:srgbClr>
          </a:solidFill>
          <a:ln w="190500" cap="sq">
            <a:solidFill>
              <a:srgbClr val="FFFFFF"/>
            </a:solidFill>
            <a:miter lim="800000"/>
          </a:ln>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shot_20200112_162335.jpg"/>
          <p:cNvPicPr>
            <a:picLocks noChangeAspect="1"/>
          </p:cNvPicPr>
          <p:nvPr/>
        </p:nvPicPr>
        <p:blipFill>
          <a:blip r:embed="rId2" cstate="print"/>
          <a:stretch>
            <a:fillRect/>
          </a:stretch>
        </p:blipFill>
        <p:spPr>
          <a:xfrm>
            <a:off x="76200" y="0"/>
            <a:ext cx="1066800" cy="1315122"/>
          </a:xfrm>
          <a:prstGeom prst="rect">
            <a:avLst/>
          </a:prstGeom>
          <a:solidFill>
            <a:srgbClr val="FFFFFF">
              <a:shade val="85000"/>
            </a:srgbClr>
          </a:solidFill>
          <a:ln w="190500" cap="sq">
            <a:solidFill>
              <a:srgbClr val="FFFFFF"/>
            </a:solidFill>
            <a:miter lim="800000"/>
          </a:ln>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5" descr="Screenshot_20200112_162335.jpg"/>
          <p:cNvPicPr>
            <a:picLocks noChangeAspect="1"/>
          </p:cNvPicPr>
          <p:nvPr/>
        </p:nvPicPr>
        <p:blipFill>
          <a:blip r:embed="rId2" cstate="print"/>
          <a:stretch>
            <a:fillRect/>
          </a:stretch>
        </p:blipFill>
        <p:spPr>
          <a:xfrm>
            <a:off x="8077200" y="5542878"/>
            <a:ext cx="1066800" cy="1315122"/>
          </a:xfrm>
          <a:prstGeom prst="rect">
            <a:avLst/>
          </a:prstGeom>
          <a:solidFill>
            <a:srgbClr val="FFFFFF">
              <a:shade val="85000"/>
            </a:srgbClr>
          </a:solidFill>
          <a:ln w="190500" cap="sq">
            <a:solidFill>
              <a:srgbClr val="FFFFFF"/>
            </a:solidFill>
            <a:miter lim="800000"/>
          </a:ln>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6" descr="download (11).jpg"/>
          <p:cNvPicPr>
            <a:picLocks noChangeAspect="1"/>
          </p:cNvPicPr>
          <p:nvPr/>
        </p:nvPicPr>
        <p:blipFill>
          <a:blip r:embed="rId3">
            <a:lum bright="70000" contrast="-70000"/>
          </a:blip>
          <a:stretch>
            <a:fillRect/>
          </a:stretch>
        </p:blipFill>
        <p:spPr>
          <a:xfrm>
            <a:off x="1371600" y="1371600"/>
            <a:ext cx="6477000" cy="4191000"/>
          </a:xfrm>
          <a:prstGeom prst="rect">
            <a:avLst/>
          </a:prstGeom>
        </p:spPr>
      </p:pic>
      <p:sp>
        <p:nvSpPr>
          <p:cNvPr id="8" name="TextBox 7"/>
          <p:cNvSpPr txBox="1"/>
          <p:nvPr/>
        </p:nvSpPr>
        <p:spPr>
          <a:xfrm>
            <a:off x="914400" y="2743200"/>
            <a:ext cx="7696200" cy="954107"/>
          </a:xfrm>
          <a:prstGeom prst="rect">
            <a:avLst/>
          </a:prstGeom>
          <a:noFill/>
        </p:spPr>
        <p:txBody>
          <a:bodyPr wrap="square" rtlCol="0">
            <a:spAutoFit/>
          </a:bodyPr>
          <a:lstStyle/>
          <a:p>
            <a:pPr algn="just"/>
            <a:r>
              <a:rPr lang="en-US" sz="2800" b="1" dirty="0" smtClean="0">
                <a:solidFill>
                  <a:srgbClr val="FF0000"/>
                </a:solidFill>
                <a:latin typeface="NikoshBAN" pitchFamily="2" charset="0"/>
                <a:cs typeface="NikoshBAN" pitchFamily="2" charset="0"/>
              </a:rPr>
              <a:t>লাল দল </a:t>
            </a:r>
            <a:r>
              <a:rPr lang="en-US" sz="2800" b="1" dirty="0" smtClean="0">
                <a:latin typeface="NikoshBAN" pitchFamily="2" charset="0"/>
                <a:cs typeface="NikoshBAN" pitchFamily="2" charset="0"/>
              </a:rPr>
              <a:t>(জোড় রোল নম্বরধারী)- প্রত্যয় ও উপসর্গযোগে শব্দ গঠন প্রক্রিয়া বর্ণনা কর।</a:t>
            </a:r>
            <a:endParaRPr lang="en-US" sz="2800" b="1" dirty="0">
              <a:latin typeface="NikoshBAN" pitchFamily="2" charset="0"/>
              <a:cs typeface="NikoshBAN" pitchFamily="2" charset="0"/>
            </a:endParaRPr>
          </a:p>
        </p:txBody>
      </p:sp>
      <p:sp>
        <p:nvSpPr>
          <p:cNvPr id="10" name="TextBox 9"/>
          <p:cNvSpPr txBox="1"/>
          <p:nvPr/>
        </p:nvSpPr>
        <p:spPr>
          <a:xfrm>
            <a:off x="914400" y="3810000"/>
            <a:ext cx="7696200" cy="954107"/>
          </a:xfrm>
          <a:prstGeom prst="rect">
            <a:avLst/>
          </a:prstGeom>
          <a:noFill/>
        </p:spPr>
        <p:txBody>
          <a:bodyPr wrap="square" rtlCol="0">
            <a:spAutoFit/>
          </a:bodyPr>
          <a:lstStyle/>
          <a:p>
            <a:pPr algn="just"/>
            <a:r>
              <a:rPr lang="en-US" sz="2800" b="1" dirty="0" smtClean="0">
                <a:solidFill>
                  <a:srgbClr val="00B050"/>
                </a:solidFill>
                <a:latin typeface="NikoshBAN" pitchFamily="2" charset="0"/>
                <a:cs typeface="NikoshBAN" pitchFamily="2" charset="0"/>
              </a:rPr>
              <a:t>সবুজ দল </a:t>
            </a:r>
            <a:r>
              <a:rPr lang="en-US" sz="2800" b="1" dirty="0" smtClean="0">
                <a:latin typeface="NikoshBAN" pitchFamily="2" charset="0"/>
                <a:cs typeface="NikoshBAN" pitchFamily="2" charset="0"/>
              </a:rPr>
              <a:t>(বিজোড় রোল নম্বরধারী)- বিভক্তি ও সমাসযোগে শব্দ গঠন প্রক্রিয়া বর্ণনা কর।</a:t>
            </a:r>
            <a:endParaRPr lang="en-US" sz="2800" b="1" dirty="0">
              <a:latin typeface="NikoshBAN" pitchFamily="2" charset="0"/>
              <a:cs typeface="NikoshBAN" pitchFamily="2" charset="0"/>
            </a:endParaRPr>
          </a:p>
        </p:txBody>
      </p:sp>
      <p:sp>
        <p:nvSpPr>
          <p:cNvPr id="11" name="Horizontal Scroll 10"/>
          <p:cNvSpPr/>
          <p:nvPr/>
        </p:nvSpPr>
        <p:spPr>
          <a:xfrm>
            <a:off x="2819400" y="381000"/>
            <a:ext cx="3429000" cy="1066800"/>
          </a:xfrm>
          <a:prstGeom prst="horizontalScroll">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latin typeface="NikoshBAN" pitchFamily="2" charset="0"/>
                <a:cs typeface="NikoshBAN" pitchFamily="2" charset="0"/>
              </a:rPr>
              <a:t>দলীয় কাজ</a:t>
            </a:r>
            <a:endParaRPr lang="en-US" sz="54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amond(in)">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226403"/>
            <a:ext cx="6172200" cy="461665"/>
          </a:xfrm>
          <a:prstGeom prst="rect">
            <a:avLst/>
          </a:prstGeom>
          <a:noFill/>
        </p:spPr>
        <p:txBody>
          <a:bodyPr wrap="square" rtlCol="0">
            <a:spAutoFit/>
          </a:bodyPr>
          <a:lstStyle/>
          <a:p>
            <a:pPr algn="just"/>
            <a:r>
              <a:rPr lang="en-US" sz="2400" dirty="0" smtClean="0">
                <a:latin typeface="NikoshBAN" pitchFamily="2" charset="0"/>
                <a:cs typeface="NikoshBAN" pitchFamily="2" charset="0"/>
              </a:rPr>
              <a:t>১। শব্দের গঠন ও সম্পর্ক আলোচনা হয় ব্যাকরনের কোন অংশে? </a:t>
            </a:r>
            <a:endParaRPr lang="en-US" sz="2400" dirty="0">
              <a:latin typeface="NikoshBAN" pitchFamily="2" charset="0"/>
              <a:cs typeface="NikoshBAN" pitchFamily="2" charset="0"/>
            </a:endParaRPr>
          </a:p>
        </p:txBody>
      </p:sp>
      <p:sp>
        <p:nvSpPr>
          <p:cNvPr id="5" name="TextBox 4"/>
          <p:cNvSpPr txBox="1"/>
          <p:nvPr/>
        </p:nvSpPr>
        <p:spPr>
          <a:xfrm>
            <a:off x="152400" y="1759803"/>
            <a:ext cx="6934200" cy="461665"/>
          </a:xfrm>
          <a:prstGeom prst="rect">
            <a:avLst/>
          </a:prstGeom>
          <a:noFill/>
        </p:spPr>
        <p:txBody>
          <a:bodyPr wrap="square" rtlCol="0">
            <a:spAutoFit/>
          </a:bodyPr>
          <a:lstStyle/>
          <a:p>
            <a:pPr algn="just"/>
            <a:r>
              <a:rPr lang="en-US" sz="2400" dirty="0" smtClean="0">
                <a:latin typeface="NikoshBAN" pitchFamily="2" charset="0"/>
                <a:cs typeface="NikoshBAN" pitchFamily="2" charset="0"/>
              </a:rPr>
              <a:t>২। সমাজ + ইক = সামাজিক কোন ভাষিক উপাদান দ্বারা গঠিত শব্দ?</a:t>
            </a:r>
            <a:endParaRPr lang="en-US" sz="2400" dirty="0">
              <a:latin typeface="NikoshBAN" pitchFamily="2" charset="0"/>
              <a:cs typeface="NikoshBAN" pitchFamily="2" charset="0"/>
            </a:endParaRPr>
          </a:p>
        </p:txBody>
      </p:sp>
      <p:sp>
        <p:nvSpPr>
          <p:cNvPr id="6" name="TextBox 5"/>
          <p:cNvSpPr txBox="1"/>
          <p:nvPr/>
        </p:nvSpPr>
        <p:spPr>
          <a:xfrm>
            <a:off x="152400" y="2376606"/>
            <a:ext cx="7848600" cy="830997"/>
          </a:xfrm>
          <a:prstGeom prst="rect">
            <a:avLst/>
          </a:prstGeom>
          <a:noFill/>
        </p:spPr>
        <p:txBody>
          <a:bodyPr wrap="square" rtlCol="0">
            <a:spAutoFit/>
          </a:bodyPr>
          <a:lstStyle/>
          <a:p>
            <a:pPr algn="just"/>
            <a:r>
              <a:rPr lang="en-US" sz="2400" dirty="0" smtClean="0">
                <a:latin typeface="NikoshBAN" pitchFamily="2" charset="0"/>
                <a:cs typeface="NikoshBAN" pitchFamily="2" charset="0"/>
              </a:rPr>
              <a:t>৩। শব্দ গঠনে ভাষিক উপাদান হল- i) প্রত্যয়   ii) বিভক্তি   iii) উপসর্গ ও সমাস</a:t>
            </a:r>
          </a:p>
          <a:p>
            <a:pPr algn="just"/>
            <a:endParaRPr lang="en-US" sz="2400" dirty="0">
              <a:latin typeface="NikoshBAN" pitchFamily="2" charset="0"/>
              <a:cs typeface="NikoshBAN" pitchFamily="2" charset="0"/>
            </a:endParaRPr>
          </a:p>
        </p:txBody>
      </p:sp>
      <p:sp>
        <p:nvSpPr>
          <p:cNvPr id="8" name="TextBox 7"/>
          <p:cNvSpPr txBox="1"/>
          <p:nvPr/>
        </p:nvSpPr>
        <p:spPr>
          <a:xfrm>
            <a:off x="457200" y="2891135"/>
            <a:ext cx="7543800" cy="461665"/>
          </a:xfrm>
          <a:prstGeom prst="rect">
            <a:avLst/>
          </a:prstGeom>
          <a:noFill/>
        </p:spPr>
        <p:txBody>
          <a:bodyPr wrap="square" rtlCol="0">
            <a:spAutoFit/>
          </a:bodyPr>
          <a:lstStyle/>
          <a:p>
            <a:pPr algn="just"/>
            <a:r>
              <a:rPr lang="en-US" sz="2400" dirty="0" smtClean="0">
                <a:latin typeface="NikoshBAN" pitchFamily="2" charset="0"/>
                <a:cs typeface="NikoshBAN" pitchFamily="2" charset="0"/>
              </a:rPr>
              <a:t>কোনটি সঠিক? ক. i            খ. ii          গ. i ও ii        ঘ. i, ii ও iii  </a:t>
            </a:r>
            <a:endParaRPr lang="en-US" sz="2400" dirty="0">
              <a:latin typeface="NikoshBAN" pitchFamily="2" charset="0"/>
              <a:cs typeface="NikoshBAN" pitchFamily="2" charset="0"/>
            </a:endParaRPr>
          </a:p>
        </p:txBody>
      </p:sp>
      <p:sp>
        <p:nvSpPr>
          <p:cNvPr id="9" name="TextBox 8"/>
          <p:cNvSpPr txBox="1"/>
          <p:nvPr/>
        </p:nvSpPr>
        <p:spPr>
          <a:xfrm>
            <a:off x="152400" y="3512404"/>
            <a:ext cx="8229600" cy="830997"/>
          </a:xfrm>
          <a:prstGeom prst="rect">
            <a:avLst/>
          </a:prstGeom>
          <a:noFill/>
        </p:spPr>
        <p:txBody>
          <a:bodyPr wrap="square" rtlCol="0">
            <a:spAutoFit/>
          </a:bodyPr>
          <a:lstStyle/>
          <a:p>
            <a:pPr algn="just"/>
            <a:r>
              <a:rPr lang="en-US" sz="2400" dirty="0" smtClean="0">
                <a:latin typeface="NikoshBAN" pitchFamily="2" charset="0"/>
                <a:cs typeface="NikoshBAN" pitchFamily="2" charset="0"/>
              </a:rPr>
              <a:t>৪। স্বাধীন ব্যবহার নেই যার- ক. প্রত্যয়       খ. বিভক্তি       ঘ. ক ও খ         গ. উপসর্গ</a:t>
            </a:r>
          </a:p>
          <a:p>
            <a:pPr algn="just"/>
            <a:endParaRPr lang="en-US" sz="2400" dirty="0">
              <a:latin typeface="NikoshBAN" pitchFamily="2" charset="0"/>
              <a:cs typeface="NikoshBAN" pitchFamily="2" charset="0"/>
            </a:endParaRPr>
          </a:p>
        </p:txBody>
      </p:sp>
      <p:sp>
        <p:nvSpPr>
          <p:cNvPr id="10" name="TextBox 9"/>
          <p:cNvSpPr txBox="1"/>
          <p:nvPr/>
        </p:nvSpPr>
        <p:spPr>
          <a:xfrm>
            <a:off x="152400" y="4198203"/>
            <a:ext cx="5486400" cy="461665"/>
          </a:xfrm>
          <a:prstGeom prst="rect">
            <a:avLst/>
          </a:prstGeom>
          <a:noFill/>
        </p:spPr>
        <p:txBody>
          <a:bodyPr wrap="square" rtlCol="0">
            <a:spAutoFit/>
          </a:bodyPr>
          <a:lstStyle/>
          <a:p>
            <a:pPr algn="just"/>
            <a:r>
              <a:rPr lang="en-US" sz="2400" dirty="0" smtClean="0">
                <a:latin typeface="NikoshBAN" pitchFamily="2" charset="0"/>
                <a:cs typeface="NikoshBAN" pitchFamily="2" charset="0"/>
              </a:rPr>
              <a:t>৫। শব্দের পরে বসে নতুন শব্দ গঠন করে ...................</a:t>
            </a:r>
            <a:endParaRPr lang="en-US" sz="2400" dirty="0">
              <a:latin typeface="NikoshBAN" pitchFamily="2" charset="0"/>
              <a:cs typeface="NikoshBAN" pitchFamily="2" charset="0"/>
            </a:endParaRPr>
          </a:p>
        </p:txBody>
      </p:sp>
      <p:sp>
        <p:nvSpPr>
          <p:cNvPr id="11" name="TextBox 10"/>
          <p:cNvSpPr txBox="1"/>
          <p:nvPr/>
        </p:nvSpPr>
        <p:spPr>
          <a:xfrm>
            <a:off x="152400" y="4884003"/>
            <a:ext cx="6400800" cy="461665"/>
          </a:xfrm>
          <a:prstGeom prst="rect">
            <a:avLst/>
          </a:prstGeom>
          <a:noFill/>
        </p:spPr>
        <p:txBody>
          <a:bodyPr wrap="square" rtlCol="0">
            <a:spAutoFit/>
          </a:bodyPr>
          <a:lstStyle/>
          <a:p>
            <a:pPr algn="just"/>
            <a:r>
              <a:rPr lang="en-US" sz="2400" dirty="0" smtClean="0">
                <a:latin typeface="NikoshBAN" pitchFamily="2" charset="0"/>
                <a:cs typeface="NikoshBAN" pitchFamily="2" charset="0"/>
              </a:rPr>
              <a:t>৬। দুই বা ততোধিক শব্দ একত্রিত হয়ে এক শব্দ তৈরির প্রক্রিয়া হল-</a:t>
            </a:r>
            <a:endParaRPr lang="en-US" sz="2400" dirty="0">
              <a:latin typeface="NikoshBAN" pitchFamily="2" charset="0"/>
              <a:cs typeface="NikoshBAN" pitchFamily="2" charset="0"/>
            </a:endParaRPr>
          </a:p>
        </p:txBody>
      </p:sp>
      <p:pic>
        <p:nvPicPr>
          <p:cNvPr id="12" name="Picture 11" descr="Screenshot_20200112_162335.jpg"/>
          <p:cNvPicPr>
            <a:picLocks noChangeAspect="1"/>
          </p:cNvPicPr>
          <p:nvPr/>
        </p:nvPicPr>
        <p:blipFill>
          <a:blip r:embed="rId2" cstate="print"/>
          <a:stretch>
            <a:fillRect/>
          </a:stretch>
        </p:blipFill>
        <p:spPr>
          <a:xfrm>
            <a:off x="76200" y="76201"/>
            <a:ext cx="618119" cy="762000"/>
          </a:xfrm>
          <a:prstGeom prst="rect">
            <a:avLst/>
          </a:prstGeom>
          <a:solidFill>
            <a:srgbClr val="FFFFFF">
              <a:shade val="85000"/>
            </a:srgbClr>
          </a:solidFill>
          <a:ln w="190500" cap="sq">
            <a:solidFill>
              <a:srgbClr val="FFFFFF"/>
            </a:solidFill>
            <a:miter lim="800000"/>
          </a:ln>
          <a:effectLst/>
          <a:scene3d>
            <a:camera prst="orthographicFront">
              <a:rot lat="0" lon="0" rev="360000"/>
            </a:camera>
            <a:lightRig rig="twoPt" dir="t">
              <a:rot lat="0" lon="0" rev="7200000"/>
            </a:lightRig>
          </a:scene3d>
          <a:sp3d contourW="12700">
            <a:bevelT w="25400" h="19050"/>
            <a:contourClr>
              <a:srgbClr val="969696"/>
            </a:contourClr>
          </a:sp3d>
        </p:spPr>
      </p:pic>
      <p:pic>
        <p:nvPicPr>
          <p:cNvPr id="13" name="Picture 12" descr="Screenshot_20200112_162335.jpg"/>
          <p:cNvPicPr>
            <a:picLocks noChangeAspect="1"/>
          </p:cNvPicPr>
          <p:nvPr/>
        </p:nvPicPr>
        <p:blipFill>
          <a:blip r:embed="rId2" cstate="print"/>
          <a:stretch>
            <a:fillRect/>
          </a:stretch>
        </p:blipFill>
        <p:spPr>
          <a:xfrm>
            <a:off x="8525881" y="6019800"/>
            <a:ext cx="618119" cy="762000"/>
          </a:xfrm>
          <a:prstGeom prst="rect">
            <a:avLst/>
          </a:prstGeom>
          <a:solidFill>
            <a:srgbClr val="FFFFFF">
              <a:shade val="85000"/>
            </a:srgbClr>
          </a:solidFill>
          <a:ln w="190500" cap="sq">
            <a:solidFill>
              <a:srgbClr val="FFFFFF"/>
            </a:solidFill>
            <a:miter lim="800000"/>
          </a:ln>
          <a:effectLst/>
          <a:scene3d>
            <a:camera prst="orthographicFront">
              <a:rot lat="0" lon="0" rev="360000"/>
            </a:camera>
            <a:lightRig rig="twoPt" dir="t">
              <a:rot lat="0" lon="0" rev="7200000"/>
            </a:lightRig>
          </a:scene3d>
          <a:sp3d contourW="12700">
            <a:bevelT w="25400" h="19050"/>
            <a:contourClr>
              <a:srgbClr val="969696"/>
            </a:contourClr>
          </a:sp3d>
        </p:spPr>
      </p:pic>
      <p:sp>
        <p:nvSpPr>
          <p:cNvPr id="14" name="TextBox 13"/>
          <p:cNvSpPr txBox="1"/>
          <p:nvPr/>
        </p:nvSpPr>
        <p:spPr>
          <a:xfrm>
            <a:off x="6248400" y="1226403"/>
            <a:ext cx="1295400" cy="461665"/>
          </a:xfrm>
          <a:prstGeom prst="rect">
            <a:avLst/>
          </a:prstGeom>
          <a:noFill/>
        </p:spPr>
        <p:txBody>
          <a:bodyPr wrap="square" rtlCol="0">
            <a:spAutoFit/>
          </a:bodyPr>
          <a:lstStyle/>
          <a:p>
            <a:pPr algn="just"/>
            <a:r>
              <a:rPr lang="en-US" sz="2400" dirty="0" smtClean="0">
                <a:latin typeface="NikoshBAN" pitchFamily="2" charset="0"/>
                <a:cs typeface="NikoshBAN" pitchFamily="2" charset="0"/>
              </a:rPr>
              <a:t>উঃ</a:t>
            </a:r>
            <a:r>
              <a:rPr lang="en-US" sz="2400" b="1" dirty="0" smtClean="0">
                <a:latin typeface="NikoshBAN" pitchFamily="2" charset="0"/>
                <a:cs typeface="NikoshBAN" pitchFamily="2" charset="0"/>
              </a:rPr>
              <a:t> রূপতত্ত্ব</a:t>
            </a:r>
            <a:endParaRPr lang="en-US" sz="2400" b="1" dirty="0">
              <a:latin typeface="NikoshBAN" pitchFamily="2" charset="0"/>
              <a:cs typeface="NikoshBAN" pitchFamily="2" charset="0"/>
            </a:endParaRPr>
          </a:p>
        </p:txBody>
      </p:sp>
      <p:sp>
        <p:nvSpPr>
          <p:cNvPr id="15" name="TextBox 14"/>
          <p:cNvSpPr txBox="1"/>
          <p:nvPr/>
        </p:nvSpPr>
        <p:spPr>
          <a:xfrm>
            <a:off x="6705600" y="1759803"/>
            <a:ext cx="1371600" cy="461665"/>
          </a:xfrm>
          <a:prstGeom prst="rect">
            <a:avLst/>
          </a:prstGeom>
          <a:noFill/>
        </p:spPr>
        <p:txBody>
          <a:bodyPr wrap="square" rtlCol="0">
            <a:spAutoFit/>
          </a:bodyPr>
          <a:lstStyle/>
          <a:p>
            <a:pPr algn="just"/>
            <a:r>
              <a:rPr lang="en-US" sz="2400" dirty="0" smtClean="0">
                <a:latin typeface="NikoshBAN" pitchFamily="2" charset="0"/>
                <a:cs typeface="NikoshBAN" pitchFamily="2" charset="0"/>
              </a:rPr>
              <a:t>উঃ </a:t>
            </a:r>
            <a:r>
              <a:rPr lang="en-US" sz="2400" b="1" dirty="0" smtClean="0">
                <a:latin typeface="NikoshBAN" pitchFamily="2" charset="0"/>
                <a:cs typeface="NikoshBAN" pitchFamily="2" charset="0"/>
              </a:rPr>
              <a:t>প্রত্যয়</a:t>
            </a:r>
            <a:endParaRPr lang="en-US" sz="2400" b="1" dirty="0">
              <a:latin typeface="NikoshBAN" pitchFamily="2" charset="0"/>
              <a:cs typeface="NikoshBAN" pitchFamily="2" charset="0"/>
            </a:endParaRPr>
          </a:p>
        </p:txBody>
      </p:sp>
      <p:pic>
        <p:nvPicPr>
          <p:cNvPr id="17" name="Picture 16" descr="Untitled রে.jpg"/>
          <p:cNvPicPr>
            <a:picLocks noChangeAspect="1"/>
          </p:cNvPicPr>
          <p:nvPr/>
        </p:nvPicPr>
        <p:blipFill>
          <a:blip r:embed="rId3" cstate="print"/>
          <a:stretch>
            <a:fillRect/>
          </a:stretch>
        </p:blipFill>
        <p:spPr>
          <a:xfrm>
            <a:off x="7467600" y="2947987"/>
            <a:ext cx="362526" cy="252413"/>
          </a:xfrm>
          <a:prstGeom prst="rect">
            <a:avLst/>
          </a:prstGeom>
        </p:spPr>
      </p:pic>
      <p:pic>
        <p:nvPicPr>
          <p:cNvPr id="18" name="Picture 17" descr="Untitled রে.jpg"/>
          <p:cNvPicPr>
            <a:picLocks noChangeAspect="1"/>
          </p:cNvPicPr>
          <p:nvPr/>
        </p:nvPicPr>
        <p:blipFill>
          <a:blip r:embed="rId3" cstate="print"/>
          <a:stretch>
            <a:fillRect/>
          </a:stretch>
        </p:blipFill>
        <p:spPr>
          <a:xfrm>
            <a:off x="6800274" y="3588603"/>
            <a:ext cx="362526" cy="252413"/>
          </a:xfrm>
          <a:prstGeom prst="rect">
            <a:avLst/>
          </a:prstGeom>
        </p:spPr>
      </p:pic>
      <p:sp>
        <p:nvSpPr>
          <p:cNvPr id="19" name="TextBox 18"/>
          <p:cNvSpPr txBox="1"/>
          <p:nvPr/>
        </p:nvSpPr>
        <p:spPr>
          <a:xfrm>
            <a:off x="5562600" y="4193738"/>
            <a:ext cx="1371600" cy="461665"/>
          </a:xfrm>
          <a:prstGeom prst="rect">
            <a:avLst/>
          </a:prstGeom>
          <a:noFill/>
        </p:spPr>
        <p:txBody>
          <a:bodyPr wrap="square" rtlCol="0">
            <a:spAutoFit/>
          </a:bodyPr>
          <a:lstStyle/>
          <a:p>
            <a:pPr algn="just"/>
            <a:r>
              <a:rPr lang="en-US" sz="2400" dirty="0" smtClean="0">
                <a:latin typeface="NikoshBAN" pitchFamily="2" charset="0"/>
                <a:cs typeface="NikoshBAN" pitchFamily="2" charset="0"/>
              </a:rPr>
              <a:t>উঃ </a:t>
            </a:r>
            <a:r>
              <a:rPr lang="en-US" sz="2400" b="1" dirty="0" smtClean="0">
                <a:latin typeface="NikoshBAN" pitchFamily="2" charset="0"/>
                <a:cs typeface="NikoshBAN" pitchFamily="2" charset="0"/>
              </a:rPr>
              <a:t>উপসর্গ</a:t>
            </a:r>
            <a:endParaRPr lang="en-US" sz="2400" b="1" dirty="0">
              <a:latin typeface="NikoshBAN" pitchFamily="2" charset="0"/>
              <a:cs typeface="NikoshBAN" pitchFamily="2" charset="0"/>
            </a:endParaRPr>
          </a:p>
        </p:txBody>
      </p:sp>
      <p:sp>
        <p:nvSpPr>
          <p:cNvPr id="20" name="TextBox 19"/>
          <p:cNvSpPr txBox="1"/>
          <p:nvPr/>
        </p:nvSpPr>
        <p:spPr>
          <a:xfrm>
            <a:off x="304800" y="5341203"/>
            <a:ext cx="8686800" cy="830997"/>
          </a:xfrm>
          <a:prstGeom prst="rect">
            <a:avLst/>
          </a:prstGeom>
          <a:noFill/>
        </p:spPr>
        <p:txBody>
          <a:bodyPr wrap="square" rtlCol="0">
            <a:spAutoFit/>
          </a:bodyPr>
          <a:lstStyle/>
          <a:p>
            <a:pPr algn="just"/>
            <a:r>
              <a:rPr lang="en-US" sz="2400" dirty="0" smtClean="0">
                <a:latin typeface="NikoshBAN" pitchFamily="2" charset="0"/>
                <a:cs typeface="NikoshBAN" pitchFamily="2" charset="0"/>
              </a:rPr>
              <a:t>  ক. বিভক্তি          খ. সমাস         গ. উপসর্গ               ঘ. প্রত্যয় </a:t>
            </a:r>
          </a:p>
          <a:p>
            <a:pPr algn="just"/>
            <a:endParaRPr lang="en-US" sz="2400" dirty="0">
              <a:latin typeface="NikoshBAN" pitchFamily="2" charset="0"/>
              <a:cs typeface="NikoshBAN" pitchFamily="2" charset="0"/>
            </a:endParaRPr>
          </a:p>
        </p:txBody>
      </p:sp>
      <p:pic>
        <p:nvPicPr>
          <p:cNvPr id="21" name="Picture 20" descr="Untitled রে.jpg"/>
          <p:cNvPicPr>
            <a:picLocks noChangeAspect="1"/>
          </p:cNvPicPr>
          <p:nvPr/>
        </p:nvPicPr>
        <p:blipFill>
          <a:blip r:embed="rId3" cstate="print"/>
          <a:stretch>
            <a:fillRect/>
          </a:stretch>
        </p:blipFill>
        <p:spPr>
          <a:xfrm>
            <a:off x="3218874" y="5417403"/>
            <a:ext cx="362526" cy="252413"/>
          </a:xfrm>
          <a:prstGeom prst="rect">
            <a:avLst/>
          </a:prstGeom>
        </p:spPr>
      </p:pic>
      <p:pic>
        <p:nvPicPr>
          <p:cNvPr id="22" name="Picture 21" descr="download (9).jpg"/>
          <p:cNvPicPr>
            <a:picLocks noChangeAspect="1"/>
          </p:cNvPicPr>
          <p:nvPr/>
        </p:nvPicPr>
        <p:blipFill>
          <a:blip r:embed="rId4">
            <a:lum bright="70000" contrast="-70000"/>
          </a:blip>
          <a:stretch>
            <a:fillRect/>
          </a:stretch>
        </p:blipFill>
        <p:spPr>
          <a:xfrm>
            <a:off x="2971800" y="457201"/>
            <a:ext cx="2926077" cy="762000"/>
          </a:xfrm>
          <a:prstGeom prst="rect">
            <a:avLst/>
          </a:prstGeom>
        </p:spPr>
      </p:pic>
      <p:sp>
        <p:nvSpPr>
          <p:cNvPr id="23" name="TextBox 22"/>
          <p:cNvSpPr txBox="1"/>
          <p:nvPr/>
        </p:nvSpPr>
        <p:spPr>
          <a:xfrm>
            <a:off x="3352800" y="457200"/>
            <a:ext cx="2057400" cy="769441"/>
          </a:xfrm>
          <a:prstGeom prst="rect">
            <a:avLst/>
          </a:prstGeom>
          <a:noFill/>
        </p:spPr>
        <p:txBody>
          <a:bodyPr wrap="square" rtlCol="0">
            <a:spAutoFit/>
          </a:bodyPr>
          <a:lstStyle/>
          <a:p>
            <a:pPr algn="ctr"/>
            <a:r>
              <a:rPr lang="en-US" sz="4400" b="1" dirty="0" smtClean="0">
                <a:latin typeface="NikoshBAN" pitchFamily="2" charset="0"/>
                <a:cs typeface="NikoshBAN" pitchFamily="2" charset="0"/>
              </a:rPr>
              <a:t>মূল্যায়ণ</a:t>
            </a:r>
            <a:endParaRPr lang="en-US" sz="4400" b="1" dirty="0">
              <a:latin typeface="NikoshBAN" pitchFamily="2" charset="0"/>
              <a:cs typeface="NikoshBAN" pitchFamily="2"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1" presetClass="entr" presetSubtype="0" fill="hold" nodeType="clickEffect">
                                  <p:stCondLst>
                                    <p:cond delay="0"/>
                                  </p:stCondLst>
                                  <p:childTnLst>
                                    <p:set>
                                      <p:cBhvr>
                                        <p:cTn id="36" dur="1000">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20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1" presetClass="entr" presetSubtype="0" fill="hold" nodeType="clickEffect">
                                  <p:stCondLst>
                                    <p:cond delay="0"/>
                                  </p:stCondLst>
                                  <p:childTnLst>
                                    <p:set>
                                      <p:cBhvr>
                                        <p:cTn id="45" dur="1000">
                                          <p:stCondLst>
                                            <p:cond delay="0"/>
                                          </p:stCondLst>
                                        </p:cTn>
                                        <p:tgtEl>
                                          <p:spTgt spid="18"/>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20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2000"/>
                                        <p:tgtEl>
                                          <p:spTgt spid="19"/>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2000"/>
                                        <p:tgtEl>
                                          <p:spTgt spid="1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2000"/>
                                        <p:tgtEl>
                                          <p:spTgt spid="20"/>
                                        </p:tgtEl>
                                      </p:cBhvr>
                                    </p:animEffect>
                                  </p:childTnLst>
                                </p:cTn>
                              </p:par>
                            </p:childTnLst>
                          </p:cTn>
                        </p:par>
                      </p:childTnLst>
                    </p:cTn>
                  </p:par>
                  <p:par>
                    <p:cTn id="66" fill="hold">
                      <p:stCondLst>
                        <p:cond delay="indefinite"/>
                      </p:stCondLst>
                      <p:childTnLst>
                        <p:par>
                          <p:cTn id="67" fill="hold">
                            <p:stCondLst>
                              <p:cond delay="0"/>
                            </p:stCondLst>
                            <p:childTnLst>
                              <p:par>
                                <p:cTn id="68" presetID="11" presetClass="entr" presetSubtype="0" fill="hold" nodeType="clickEffect">
                                  <p:stCondLst>
                                    <p:cond delay="0"/>
                                  </p:stCondLst>
                                  <p:childTnLst>
                                    <p:set>
                                      <p:cBhvr>
                                        <p:cTn id="69" dur="1000">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9" grpId="0"/>
      <p:bldP spid="10" grpId="0"/>
      <p:bldP spid="11" grpId="0"/>
      <p:bldP spid="14" grpId="0"/>
      <p:bldP spid="15" grpId="0"/>
      <p:bldP spid="19"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shot_20200112_162335.jpg"/>
          <p:cNvPicPr>
            <a:picLocks noChangeAspect="1"/>
          </p:cNvPicPr>
          <p:nvPr/>
        </p:nvPicPr>
        <p:blipFill>
          <a:blip r:embed="rId2" cstate="print"/>
          <a:stretch>
            <a:fillRect/>
          </a:stretch>
        </p:blipFill>
        <p:spPr>
          <a:xfrm>
            <a:off x="76200" y="76200"/>
            <a:ext cx="1066800" cy="1315122"/>
          </a:xfrm>
          <a:prstGeom prst="rect">
            <a:avLst/>
          </a:prstGeom>
          <a:solidFill>
            <a:srgbClr val="FFFFFF">
              <a:shade val="85000"/>
            </a:srgbClr>
          </a:solidFill>
          <a:ln w="190500" cap="sq">
            <a:solidFill>
              <a:srgbClr val="FFFFFF"/>
            </a:solidFill>
            <a:miter lim="800000"/>
          </a:ln>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5" descr="Screenshot_20200112_162335.jpg"/>
          <p:cNvPicPr>
            <a:picLocks noChangeAspect="1"/>
          </p:cNvPicPr>
          <p:nvPr/>
        </p:nvPicPr>
        <p:blipFill>
          <a:blip r:embed="rId2" cstate="print"/>
          <a:stretch>
            <a:fillRect/>
          </a:stretch>
        </p:blipFill>
        <p:spPr>
          <a:xfrm>
            <a:off x="8077200" y="5542878"/>
            <a:ext cx="1066800" cy="1315122"/>
          </a:xfrm>
          <a:prstGeom prst="rect">
            <a:avLst/>
          </a:prstGeom>
          <a:solidFill>
            <a:srgbClr val="FFFFFF">
              <a:shade val="85000"/>
            </a:srgbClr>
          </a:solidFill>
          <a:ln w="190500" cap="sq">
            <a:solidFill>
              <a:srgbClr val="FFFFFF"/>
            </a:solidFill>
            <a:miter lim="800000"/>
          </a:ln>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6" descr="images (9).jpg"/>
          <p:cNvPicPr>
            <a:picLocks noChangeAspect="1"/>
          </p:cNvPicPr>
          <p:nvPr/>
        </p:nvPicPr>
        <p:blipFill>
          <a:blip r:embed="rId3">
            <a:lum bright="70000" contrast="-70000"/>
          </a:blip>
          <a:stretch>
            <a:fillRect/>
          </a:stretch>
        </p:blipFill>
        <p:spPr>
          <a:xfrm>
            <a:off x="1247953" y="1371600"/>
            <a:ext cx="6676847" cy="4114801"/>
          </a:xfrm>
          <a:prstGeom prst="rect">
            <a:avLst/>
          </a:prstGeom>
        </p:spPr>
      </p:pic>
      <p:sp>
        <p:nvSpPr>
          <p:cNvPr id="8" name="TextBox 7"/>
          <p:cNvSpPr txBox="1"/>
          <p:nvPr/>
        </p:nvSpPr>
        <p:spPr>
          <a:xfrm>
            <a:off x="228600" y="4209871"/>
            <a:ext cx="8610600" cy="1200329"/>
          </a:xfrm>
          <a:prstGeom prst="rect">
            <a:avLst/>
          </a:prstGeom>
          <a:noFill/>
        </p:spPr>
        <p:txBody>
          <a:bodyPr wrap="square" rtlCol="0">
            <a:spAutoFit/>
          </a:bodyPr>
          <a:lstStyle/>
          <a:p>
            <a:pPr algn="just"/>
            <a:r>
              <a:rPr lang="en-US" sz="3600" b="1" dirty="0" smtClean="0">
                <a:latin typeface="NikoshBAN" pitchFamily="2" charset="0"/>
                <a:cs typeface="NikoshBAN" pitchFamily="2" charset="0"/>
              </a:rPr>
              <a:t>প্রত্যয়, বিভক্তি, উপসর্গ ও সমাসযোগে ৫টি করে শব্দ গঠন করে আনবে।</a:t>
            </a:r>
            <a:endParaRPr lang="en-US" sz="3600" b="1" dirty="0">
              <a:latin typeface="NikoshBAN" pitchFamily="2" charset="0"/>
              <a:cs typeface="NikoshBAN" pitchFamily="2" charset="0"/>
            </a:endParaRPr>
          </a:p>
        </p:txBody>
      </p:sp>
      <p:sp>
        <p:nvSpPr>
          <p:cNvPr id="10" name="Up Ribbon 9"/>
          <p:cNvSpPr/>
          <p:nvPr/>
        </p:nvSpPr>
        <p:spPr>
          <a:xfrm>
            <a:off x="1981200" y="609600"/>
            <a:ext cx="4572000" cy="1066800"/>
          </a:xfrm>
          <a:prstGeom prst="ribbon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tx1"/>
                </a:solidFill>
                <a:latin typeface="NikoshBAN" pitchFamily="2" charset="0"/>
                <a:cs typeface="NikoshBAN" pitchFamily="2" charset="0"/>
              </a:rPr>
              <a:t>বাড়ির কাজ</a:t>
            </a:r>
            <a:endParaRPr lang="en-US" sz="4400" b="1" dirty="0">
              <a:solidFill>
                <a:schemeClr val="tx1"/>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maxresdefault (1).jpg"/>
          <p:cNvPicPr>
            <a:picLocks noChangeAspect="1"/>
          </p:cNvPicPr>
          <p:nvPr/>
        </p:nvPicPr>
        <p:blipFill>
          <a:blip r:embed="rId2" cstate="print"/>
          <a:stretch>
            <a:fillRect/>
          </a:stretch>
        </p:blipFill>
        <p:spPr>
          <a:xfrm>
            <a:off x="5943600" y="2762250"/>
            <a:ext cx="3048000" cy="196215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12" name="Rectangle 11"/>
          <p:cNvSpPr/>
          <p:nvPr/>
        </p:nvSpPr>
        <p:spPr>
          <a:xfrm>
            <a:off x="3505200" y="3500735"/>
            <a:ext cx="2209800" cy="461665"/>
          </a:xfrm>
          <a:prstGeom prst="rect">
            <a:avLst/>
          </a:prstGeom>
        </p:spPr>
        <p:txBody>
          <a:bodyPr wrap="square">
            <a:spAutoFit/>
          </a:bodyPr>
          <a:lstStyle/>
          <a:p>
            <a:pPr algn="ctr">
              <a:buNone/>
            </a:pPr>
            <a:r>
              <a:rPr lang="en-US" sz="2400" b="1" dirty="0" smtClean="0">
                <a:latin typeface="NikoshBAN" pitchFamily="2" charset="0"/>
                <a:cs typeface="NikoshBAN" pitchFamily="2" charset="0"/>
              </a:rPr>
              <a:t>টেলিভিশনে প্রচারিত</a:t>
            </a:r>
            <a:endParaRPr lang="en-US" sz="2400" b="1" dirty="0">
              <a:latin typeface="NikoshBAN" pitchFamily="2" charset="0"/>
              <a:cs typeface="NikoshBAN" pitchFamily="2" charset="0"/>
            </a:endParaRPr>
          </a:p>
        </p:txBody>
      </p:sp>
      <p:sp>
        <p:nvSpPr>
          <p:cNvPr id="13" name="Rectangle 12"/>
          <p:cNvSpPr/>
          <p:nvPr/>
        </p:nvSpPr>
        <p:spPr>
          <a:xfrm>
            <a:off x="6019800" y="4800600"/>
            <a:ext cx="2971800" cy="461665"/>
          </a:xfrm>
          <a:prstGeom prst="rect">
            <a:avLst/>
          </a:prstGeom>
        </p:spPr>
        <p:txBody>
          <a:bodyPr wrap="square">
            <a:spAutoFit/>
          </a:bodyPr>
          <a:lstStyle/>
          <a:p>
            <a:pPr algn="ctr">
              <a:buNone/>
            </a:pPr>
            <a:r>
              <a:rPr lang="en-US" sz="2400" b="1" dirty="0" smtClean="0">
                <a:latin typeface="NikoshBAN" pitchFamily="2" charset="0"/>
                <a:cs typeface="NikoshBAN" pitchFamily="2" charset="0"/>
              </a:rPr>
              <a:t>এর ক্লাসগুলো দেখবে।</a:t>
            </a:r>
            <a:endParaRPr lang="en-US" sz="2400" b="1" dirty="0">
              <a:latin typeface="NikoshBAN" pitchFamily="2" charset="0"/>
              <a:cs typeface="NikoshBAN" pitchFamily="2" charset="0"/>
            </a:endParaRPr>
          </a:p>
        </p:txBody>
      </p:sp>
      <p:pic>
        <p:nvPicPr>
          <p:cNvPr id="14" name="Picture 13" descr="250px-মাউশি_লোগো.jpg"/>
          <p:cNvPicPr>
            <a:picLocks noChangeAspect="1"/>
          </p:cNvPicPr>
          <p:nvPr/>
        </p:nvPicPr>
        <p:blipFill>
          <a:blip r:embed="rId3"/>
          <a:stretch>
            <a:fillRect/>
          </a:stretch>
        </p:blipFill>
        <p:spPr>
          <a:xfrm>
            <a:off x="3311771" y="457200"/>
            <a:ext cx="2250829" cy="12191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 name="Picture 15" descr="সংসদ_বাংলাদেশ_টেলিভিশন.jpg"/>
          <p:cNvPicPr>
            <a:picLocks noChangeAspect="1"/>
          </p:cNvPicPr>
          <p:nvPr/>
        </p:nvPicPr>
        <p:blipFill>
          <a:blip r:embed="rId4"/>
          <a:stretch>
            <a:fillRect/>
          </a:stretch>
        </p:blipFill>
        <p:spPr>
          <a:xfrm>
            <a:off x="0" y="2514600"/>
            <a:ext cx="3581400" cy="2819400"/>
          </a:xfrm>
          <a:prstGeom prst="ellipse">
            <a:avLst/>
          </a:prstGeom>
          <a:ln>
            <a:noFill/>
          </a:ln>
          <a:effectLst>
            <a:softEdge rad="112500"/>
          </a:effectLst>
        </p:spPr>
      </p:pic>
      <p:sp>
        <p:nvSpPr>
          <p:cNvPr id="17" name="Rectangle 16"/>
          <p:cNvSpPr/>
          <p:nvPr/>
        </p:nvSpPr>
        <p:spPr>
          <a:xfrm>
            <a:off x="152400" y="2057400"/>
            <a:ext cx="3657600" cy="461665"/>
          </a:xfrm>
          <a:prstGeom prst="rect">
            <a:avLst/>
          </a:prstGeom>
        </p:spPr>
        <p:txBody>
          <a:bodyPr wrap="square">
            <a:spAutoFit/>
          </a:bodyPr>
          <a:lstStyle/>
          <a:p>
            <a:pPr algn="just">
              <a:buNone/>
            </a:pPr>
            <a:r>
              <a:rPr lang="en-US" sz="2400" b="1" dirty="0" smtClean="0">
                <a:latin typeface="NikoshBAN" pitchFamily="2" charset="0"/>
                <a:cs typeface="NikoshBAN" pitchFamily="2" charset="0"/>
              </a:rPr>
              <a:t>বাসায় নিয়মিত পড়াশোনা করবে এবং</a:t>
            </a:r>
            <a:endParaRPr lang="en-US" sz="24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4"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heel(4)">
                                      <p:cBhvr>
                                        <p:cTn id="11" dur="20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1" presetClass="entr" presetSubtype="4"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heel(4)">
                                      <p:cBhvr>
                                        <p:cTn id="20" dur="20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ownload (12).jpg"/>
          <p:cNvPicPr>
            <a:picLocks noChangeAspect="1"/>
          </p:cNvPicPr>
          <p:nvPr/>
        </p:nvPicPr>
        <p:blipFill>
          <a:blip r:embed="rId2">
            <a:lum bright="70000" contrast="-70000"/>
          </a:blip>
          <a:srcRect l="6989" t="32320" r="6989" b="23481"/>
          <a:stretch>
            <a:fillRect/>
          </a:stretch>
        </p:blipFill>
        <p:spPr>
          <a:xfrm>
            <a:off x="0" y="609600"/>
            <a:ext cx="9144000" cy="6781800"/>
          </a:xfrm>
          <a:prstGeom prst="rect">
            <a:avLst/>
          </a:prstGeom>
        </p:spPr>
      </p:pic>
      <p:sp>
        <p:nvSpPr>
          <p:cNvPr id="3" name="Rectangle 2"/>
          <p:cNvSpPr/>
          <p:nvPr/>
        </p:nvSpPr>
        <p:spPr>
          <a:xfrm>
            <a:off x="381000" y="1066800"/>
            <a:ext cx="8382000" cy="4708981"/>
          </a:xfrm>
          <a:prstGeom prst="rect">
            <a:avLst/>
          </a:prstGeom>
        </p:spPr>
        <p:txBody>
          <a:bodyPr wrap="square">
            <a:spAutoFit/>
          </a:bodyPr>
          <a:lstStyle/>
          <a:p>
            <a:pPr algn="just">
              <a:buNone/>
            </a:pPr>
            <a:r>
              <a:rPr lang="en-US" sz="2000" b="1" dirty="0" smtClean="0">
                <a:latin typeface="NikoshBAN" pitchFamily="2" charset="0"/>
                <a:cs typeface="NikoshBAN" pitchFamily="2" charset="0"/>
              </a:rPr>
              <a:t>যেসকল </a:t>
            </a:r>
            <a:r>
              <a:rPr lang="en-US" sz="2000" b="1" dirty="0" smtClean="0">
                <a:latin typeface="NikoshBAN" pitchFamily="2" charset="0"/>
                <a:cs typeface="NikoshBAN" pitchFamily="2" charset="0"/>
              </a:rPr>
              <a:t>খাদ্য দ্রব্য বা পনীয় মষ্তিষ্ক বিকৃতি ঘটায়, জ্ঞান বুদ্ধি লোপ পায়, দেহ ও মনে বিরূপ প্রতিক্রিয়ার জন্ম দেয় সেগুলোই মাদক। আর যেকোনো মাদক দ্রব্যের প্রতি আসক্তিই হল মাদকাসক্তি। মাদকাসক্তি একটি জঘন্য বদ অভ্যাস ও একটি সামজিক ব্যাধি। মাদক দ্রব্য গ্রহণকারী সমাজে ঘৃনিত ব্যক্তি। এর কুফল বলে শেষ করা যাবেনা। মাদকাসক্ত ব্যক্তি বিভিন্ন অপরাধমূলক কাজে জড়িয়ে পরে। এটি অর্থের অপচয় ঘটায়, পারিবারিক ও সামাজিক শান্তি বিনষ্ট করে। যেকোনো মাদক দ্রব্য গ্রহণই শরীরের জন্য অত্যন্ত ক্ষতিকর। মাদক দ্রব্য সেবনে লিভার, ফুসফুস ও কিডনি নষ্ট হয়। বিভিন্ন মাদক দ্রব্য যেমন- বিড়ি/সিগারেট, তামাকজাত দ্রব্য, মদ, ফেনসিডিল, গাঁজা, ইয়াবা, হেরোইন ইত্যাদি সেবনে ক্যান্সার, উচ্চ রক্তচাপ, স্স্ট্রোক, হার্ট এটাক, হেপাটাইটিস বি-সি, এইডস এর মত বিভিন্ন প্রাণঘাতী রোগ হয়। অর্থাৎ মাদক গ্রহণের পরিণতি নিশ্চিত মৃত্যু। সরকার দেশ থেকে চিরতরে মাদক নির্মূলে বিভিন্ন কার্যকরি পদক্ষেপ গ্রহণ করেছে তার মধ্যে দেশের প্রতিটি শিক্ষা প্রতিষ্ঠানে মাদক নির্মূল কমিটি গঠন একটি। তাছাড়াও মাদক পাচারকারী ও ব্যবসায়িদের আইনগতভাবে দৃষ্টান্তমূলক শাস্তির ব্যবস্থাও অন্যতম। সমাজের একজন সচেতন মানুষ হিসেবে আমাদেরও সরকারকে সর্বাত্নক সহযোগীতা করতে হবে। বিভিন্ন মাদক বিরোধী কার্যক্রমে আমাদের সক্রিয় অংমগ্রহণ করতে হবে। মাদকের ক্ষতিকর প্রভাব সম্পর্কে সমাজের সকল স্তরে জনসচেতনতা তৈরি করতে হবে। মাদকাসক্ত ব্যক্তিদের মাদক গ্রহণে নিরুৎসাহিত করতে হবে। প্রয়োজনে তাদের থেকে দূরে থাকতে হবে। </a:t>
            </a:r>
            <a:r>
              <a:rPr lang="en-US" sz="2000" b="1" dirty="0" smtClean="0">
                <a:latin typeface="NikoshBAN" pitchFamily="2" charset="0"/>
                <a:cs typeface="NikoshBAN" pitchFamily="2" charset="0"/>
              </a:rPr>
              <a:t>পরিশেষে</a:t>
            </a:r>
            <a:endParaRPr lang="en-US" sz="2000" b="1" dirty="0" smtClean="0">
              <a:latin typeface="NikoshBAN" pitchFamily="2" charset="0"/>
              <a:cs typeface="NikoshBAN" pitchFamily="2" charset="0"/>
            </a:endParaRPr>
          </a:p>
        </p:txBody>
      </p:sp>
      <p:sp>
        <p:nvSpPr>
          <p:cNvPr id="4" name="Rectangle 3"/>
          <p:cNvSpPr/>
          <p:nvPr/>
        </p:nvSpPr>
        <p:spPr>
          <a:xfrm>
            <a:off x="609600" y="5943600"/>
            <a:ext cx="8077200" cy="707886"/>
          </a:xfrm>
          <a:prstGeom prst="rect">
            <a:avLst/>
          </a:prstGeom>
        </p:spPr>
        <p:txBody>
          <a:bodyPr wrap="square">
            <a:spAutoFit/>
          </a:bodyPr>
          <a:lstStyle/>
          <a:p>
            <a:pPr algn="ctr">
              <a:buNone/>
            </a:pPr>
            <a:r>
              <a:rPr lang="en-US" sz="4000" b="1" dirty="0" smtClean="0">
                <a:solidFill>
                  <a:srgbClr val="FF0000"/>
                </a:solidFill>
                <a:latin typeface="NikoshBAN" pitchFamily="2" charset="0"/>
                <a:cs typeface="NikoshBAN" pitchFamily="2" charset="0"/>
              </a:rPr>
              <a:t>মাদককে</a:t>
            </a:r>
            <a:r>
              <a:rPr lang="en-US" sz="2800" b="1" dirty="0" smtClean="0">
                <a:latin typeface="NikoshBAN" pitchFamily="2" charset="0"/>
                <a:cs typeface="NikoshBAN" pitchFamily="2" charset="0"/>
              </a:rPr>
              <a:t> না বলি, </a:t>
            </a:r>
            <a:r>
              <a:rPr lang="en-US" sz="3600" b="1" dirty="0" smtClean="0">
                <a:solidFill>
                  <a:srgbClr val="FF0000"/>
                </a:solidFill>
                <a:latin typeface="NikoshBAN" pitchFamily="2" charset="0"/>
                <a:cs typeface="NikoshBAN" pitchFamily="2" charset="0"/>
              </a:rPr>
              <a:t>মাদক</a:t>
            </a:r>
            <a:r>
              <a:rPr lang="en-US" sz="2800" b="1" dirty="0" smtClean="0">
                <a:latin typeface="NikoshBAN" pitchFamily="2" charset="0"/>
                <a:cs typeface="NikoshBAN" pitchFamily="2" charset="0"/>
              </a:rPr>
              <a:t> থেকে দূরে থাকি, </a:t>
            </a:r>
            <a:r>
              <a:rPr lang="en-US" sz="3600" b="1" dirty="0" smtClean="0">
                <a:solidFill>
                  <a:srgbClr val="006600"/>
                </a:solidFill>
                <a:latin typeface="NikoshBAN" pitchFamily="2" charset="0"/>
                <a:cs typeface="NikoshBAN" pitchFamily="2" charset="0"/>
              </a:rPr>
              <a:t>সুস্থ্য </a:t>
            </a:r>
            <a:r>
              <a:rPr lang="en-US" sz="2800" b="1" dirty="0" smtClean="0">
                <a:solidFill>
                  <a:srgbClr val="006600"/>
                </a:solidFill>
                <a:latin typeface="NikoshBAN" pitchFamily="2" charset="0"/>
                <a:cs typeface="NikoshBAN" pitchFamily="2" charset="0"/>
              </a:rPr>
              <a:t>জীবন গড়ি</a:t>
            </a:r>
            <a:r>
              <a:rPr lang="en-US" sz="2800" b="1" dirty="0" smtClean="0">
                <a:latin typeface="NikoshBAN" pitchFamily="2" charset="0"/>
                <a:cs typeface="NikoshBAN" pitchFamily="2" charset="0"/>
              </a:rPr>
              <a:t>।</a:t>
            </a:r>
            <a:endParaRPr lang="en-US" sz="28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57200"/>
            <a:ext cx="4114800" cy="461665"/>
          </a:xfrm>
          <a:prstGeom prst="rect">
            <a:avLst/>
          </a:prstGeom>
          <a:noFill/>
        </p:spPr>
        <p:txBody>
          <a:bodyPr wrap="square" rtlCol="0">
            <a:spAutoFit/>
          </a:bodyPr>
          <a:lstStyle/>
          <a:p>
            <a:pPr algn="just"/>
            <a:r>
              <a:rPr lang="en-US" sz="2400" b="1" dirty="0" smtClean="0">
                <a:latin typeface="NikoshBAN" pitchFamily="2" charset="0"/>
                <a:cs typeface="NikoshBAN" pitchFamily="2" charset="0"/>
              </a:rPr>
              <a:t>শিক্ষার্থীরা করোনাকালীন এই সময় তোমরা</a:t>
            </a:r>
            <a:endParaRPr lang="en-US" sz="2400" b="1" dirty="0">
              <a:latin typeface="NikoshBAN" pitchFamily="2" charset="0"/>
              <a:cs typeface="NikoshBAN" pitchFamily="2" charset="0"/>
            </a:endParaRPr>
          </a:p>
        </p:txBody>
      </p:sp>
      <p:pic>
        <p:nvPicPr>
          <p:cNvPr id="3" name="Picture 2" descr="308BBC95-0A19-45E1-8933-F87583C0AE0C_w408_r1_s.jpg"/>
          <p:cNvPicPr>
            <a:picLocks noChangeAspect="1"/>
          </p:cNvPicPr>
          <p:nvPr/>
        </p:nvPicPr>
        <p:blipFill>
          <a:blip r:embed="rId2"/>
          <a:srcRect l="7843" t="12500" r="9804"/>
          <a:stretch>
            <a:fillRect/>
          </a:stretch>
        </p:blipFill>
        <p:spPr>
          <a:xfrm>
            <a:off x="457200" y="914400"/>
            <a:ext cx="2895600" cy="1447800"/>
          </a:xfrm>
          <a:prstGeom prst="rect">
            <a:avLst/>
          </a:prstGeom>
        </p:spPr>
      </p:pic>
      <p:sp>
        <p:nvSpPr>
          <p:cNvPr id="4" name="TextBox 3"/>
          <p:cNvSpPr txBox="1"/>
          <p:nvPr/>
        </p:nvSpPr>
        <p:spPr>
          <a:xfrm>
            <a:off x="3429000" y="1295400"/>
            <a:ext cx="4114800" cy="461665"/>
          </a:xfrm>
          <a:prstGeom prst="rect">
            <a:avLst/>
          </a:prstGeom>
          <a:noFill/>
        </p:spPr>
        <p:txBody>
          <a:bodyPr wrap="square" rtlCol="0">
            <a:spAutoFit/>
          </a:bodyPr>
          <a:lstStyle/>
          <a:p>
            <a:pPr algn="just"/>
            <a:r>
              <a:rPr lang="en-US" sz="2400" b="1" dirty="0" smtClean="0">
                <a:latin typeface="NikoshBAN" pitchFamily="2" charset="0"/>
                <a:cs typeface="NikoshBAN" pitchFamily="2" charset="0"/>
              </a:rPr>
              <a:t>বাইরে গেলে অবশ্যই মাস্ক পরিধান করবে।</a:t>
            </a:r>
            <a:endParaRPr lang="en-US" sz="2400" b="1" dirty="0">
              <a:latin typeface="NikoshBAN" pitchFamily="2" charset="0"/>
              <a:cs typeface="NikoshBAN" pitchFamily="2" charset="0"/>
            </a:endParaRPr>
          </a:p>
        </p:txBody>
      </p:sp>
      <p:pic>
        <p:nvPicPr>
          <p:cNvPr id="5" name="Picture 4" descr="Chandpur_Corona_Store_Pic.jpg"/>
          <p:cNvPicPr>
            <a:picLocks noChangeAspect="1"/>
          </p:cNvPicPr>
          <p:nvPr/>
        </p:nvPicPr>
        <p:blipFill>
          <a:blip r:embed="rId3"/>
          <a:srcRect t="19048" r="41054"/>
          <a:stretch>
            <a:fillRect/>
          </a:stretch>
        </p:blipFill>
        <p:spPr>
          <a:xfrm>
            <a:off x="457200" y="2438400"/>
            <a:ext cx="2895600" cy="1600200"/>
          </a:xfrm>
          <a:prstGeom prst="rect">
            <a:avLst/>
          </a:prstGeom>
        </p:spPr>
      </p:pic>
      <p:sp>
        <p:nvSpPr>
          <p:cNvPr id="6" name="TextBox 5"/>
          <p:cNvSpPr txBox="1"/>
          <p:nvPr/>
        </p:nvSpPr>
        <p:spPr>
          <a:xfrm>
            <a:off x="3429000" y="2743200"/>
            <a:ext cx="4343400" cy="461665"/>
          </a:xfrm>
          <a:prstGeom prst="rect">
            <a:avLst/>
          </a:prstGeom>
          <a:noFill/>
        </p:spPr>
        <p:txBody>
          <a:bodyPr wrap="square" rtlCol="0">
            <a:spAutoFit/>
          </a:bodyPr>
          <a:lstStyle/>
          <a:p>
            <a:pPr algn="just"/>
            <a:r>
              <a:rPr lang="en-US" sz="2400" b="1" dirty="0" smtClean="0">
                <a:latin typeface="NikoshBAN" pitchFamily="2" charset="0"/>
                <a:cs typeface="NikoshBAN" pitchFamily="2" charset="0"/>
              </a:rPr>
              <a:t>সামাজিক দূরত্ব (৩ ফিট) বজায় রেখে চলবে।</a:t>
            </a:r>
            <a:endParaRPr lang="en-US" sz="2400" b="1" dirty="0">
              <a:latin typeface="NikoshBAN" pitchFamily="2" charset="0"/>
              <a:cs typeface="NikoshBAN" pitchFamily="2" charset="0"/>
            </a:endParaRPr>
          </a:p>
        </p:txBody>
      </p:sp>
      <p:pic>
        <p:nvPicPr>
          <p:cNvPr id="7" name="Picture 6" descr="Untitled.jpg"/>
          <p:cNvPicPr>
            <a:picLocks noChangeAspect="1"/>
          </p:cNvPicPr>
          <p:nvPr/>
        </p:nvPicPr>
        <p:blipFill>
          <a:blip r:embed="rId4"/>
          <a:stretch>
            <a:fillRect/>
          </a:stretch>
        </p:blipFill>
        <p:spPr>
          <a:xfrm>
            <a:off x="457200" y="4114800"/>
            <a:ext cx="2895600" cy="1676400"/>
          </a:xfrm>
          <a:prstGeom prst="rect">
            <a:avLst/>
          </a:prstGeom>
        </p:spPr>
      </p:pic>
      <p:sp>
        <p:nvSpPr>
          <p:cNvPr id="8" name="TextBox 7"/>
          <p:cNvSpPr txBox="1"/>
          <p:nvPr/>
        </p:nvSpPr>
        <p:spPr>
          <a:xfrm>
            <a:off x="3429000" y="4419600"/>
            <a:ext cx="4953000" cy="1200329"/>
          </a:xfrm>
          <a:prstGeom prst="rect">
            <a:avLst/>
          </a:prstGeom>
          <a:noFill/>
        </p:spPr>
        <p:txBody>
          <a:bodyPr wrap="square" rtlCol="0">
            <a:spAutoFit/>
          </a:bodyPr>
          <a:lstStyle/>
          <a:p>
            <a:pPr algn="just"/>
            <a:r>
              <a:rPr lang="en-US" sz="2400" b="1" dirty="0" smtClean="0">
                <a:latin typeface="NikoshBAN" pitchFamily="2" charset="0"/>
                <a:cs typeface="NikoshBAN" pitchFamily="2" charset="0"/>
              </a:rPr>
              <a:t>ঘনঘন </a:t>
            </a:r>
            <a:r>
              <a:rPr lang="en-US" sz="2400" b="1" dirty="0" smtClean="0">
                <a:latin typeface="NikoshBAN" pitchFamily="2" charset="0"/>
                <a:cs typeface="NikoshBAN" pitchFamily="2" charset="0"/>
              </a:rPr>
              <a:t>সাবান/ হ্যান্ডওয়াশ ব্যবহার করে ২০ সেকেন্ড ধরে হাত ধুবে বা এলকোহলযুক্ত হ্যান্ড স্যানিটাইজার ব্যবহার করবে।</a:t>
            </a:r>
            <a:endParaRPr lang="en-US" sz="2400" b="1" dirty="0">
              <a:latin typeface="NikoshBAN" pitchFamily="2" charset="0"/>
              <a:cs typeface="NikoshBAN" pitchFamily="2" charset="0"/>
            </a:endParaRPr>
          </a:p>
        </p:txBody>
      </p:sp>
      <p:sp>
        <p:nvSpPr>
          <p:cNvPr id="9" name="TextBox 8"/>
          <p:cNvSpPr txBox="1"/>
          <p:nvPr/>
        </p:nvSpPr>
        <p:spPr>
          <a:xfrm>
            <a:off x="457200" y="5943600"/>
            <a:ext cx="8382000" cy="584775"/>
          </a:xfrm>
          <a:prstGeom prst="rect">
            <a:avLst/>
          </a:prstGeom>
          <a:noFill/>
        </p:spPr>
        <p:txBody>
          <a:bodyPr wrap="square" rtlCol="0">
            <a:spAutoFit/>
          </a:bodyPr>
          <a:lstStyle/>
          <a:p>
            <a:pPr algn="ctr"/>
            <a:r>
              <a:rPr lang="en-US" sz="3200" b="1" dirty="0" smtClean="0">
                <a:ln>
                  <a:solidFill>
                    <a:schemeClr val="accent2">
                      <a:lumMod val="75000"/>
                    </a:schemeClr>
                  </a:solidFill>
                </a:ln>
                <a:latin typeface="NikoshBAN" pitchFamily="2" charset="0"/>
                <a:cs typeface="NikoshBAN" pitchFamily="2" charset="0"/>
              </a:rPr>
              <a:t>সবাই </a:t>
            </a:r>
            <a:r>
              <a:rPr lang="en-US" sz="3200" b="1" dirty="0" smtClean="0">
                <a:ln>
                  <a:solidFill>
                    <a:schemeClr val="accent2">
                      <a:lumMod val="75000"/>
                    </a:schemeClr>
                  </a:solidFill>
                </a:ln>
                <a:solidFill>
                  <a:srgbClr val="008000"/>
                </a:solidFill>
                <a:latin typeface="NikoshBAN" pitchFamily="2" charset="0"/>
                <a:cs typeface="NikoshBAN" pitchFamily="2" charset="0"/>
              </a:rPr>
              <a:t>ভাল </a:t>
            </a:r>
            <a:r>
              <a:rPr lang="en-US" sz="3200" b="1" dirty="0" smtClean="0">
                <a:ln>
                  <a:solidFill>
                    <a:schemeClr val="accent2">
                      <a:lumMod val="75000"/>
                    </a:schemeClr>
                  </a:solidFill>
                </a:ln>
                <a:latin typeface="NikoshBAN" pitchFamily="2" charset="0"/>
                <a:cs typeface="NikoshBAN" pitchFamily="2" charset="0"/>
              </a:rPr>
              <a:t>থাক, </a:t>
            </a:r>
            <a:r>
              <a:rPr lang="en-US" sz="3200" b="1" dirty="0" smtClean="0">
                <a:ln>
                  <a:solidFill>
                    <a:schemeClr val="accent2">
                      <a:lumMod val="75000"/>
                    </a:schemeClr>
                  </a:solidFill>
                </a:ln>
                <a:solidFill>
                  <a:srgbClr val="008000"/>
                </a:solidFill>
                <a:latin typeface="NikoshBAN" pitchFamily="2" charset="0"/>
                <a:cs typeface="NikoshBAN" pitchFamily="2" charset="0"/>
              </a:rPr>
              <a:t>নিরাপদে</a:t>
            </a:r>
            <a:r>
              <a:rPr lang="en-US" sz="3200" b="1" dirty="0" smtClean="0">
                <a:ln>
                  <a:solidFill>
                    <a:schemeClr val="accent2">
                      <a:lumMod val="75000"/>
                    </a:schemeClr>
                  </a:solidFill>
                </a:ln>
                <a:latin typeface="NikoshBAN" pitchFamily="2" charset="0"/>
                <a:cs typeface="NikoshBAN" pitchFamily="2" charset="0"/>
              </a:rPr>
              <a:t> থাক।</a:t>
            </a:r>
            <a:r>
              <a:rPr lang="en-US" sz="3200" b="1" dirty="0" smtClean="0">
                <a:ln>
                  <a:solidFill>
                    <a:schemeClr val="accent2">
                      <a:lumMod val="75000"/>
                    </a:schemeClr>
                  </a:solidFill>
                </a:ln>
                <a:solidFill>
                  <a:srgbClr val="008000"/>
                </a:solidFill>
                <a:latin typeface="NikoshBAN" pitchFamily="2" charset="0"/>
                <a:cs typeface="NikoshBAN" pitchFamily="2" charset="0"/>
              </a:rPr>
              <a:t> </a:t>
            </a:r>
            <a:r>
              <a:rPr lang="en-US" sz="3200" b="1" dirty="0" smtClean="0">
                <a:ln>
                  <a:solidFill>
                    <a:schemeClr val="accent2">
                      <a:lumMod val="75000"/>
                    </a:schemeClr>
                  </a:solidFill>
                </a:ln>
                <a:solidFill>
                  <a:srgbClr val="008000"/>
                </a:solidFill>
                <a:latin typeface="NikoshBAN" pitchFamily="2" charset="0"/>
                <a:cs typeface="NikoshBAN" pitchFamily="2" charset="0"/>
              </a:rPr>
              <a:t>সবার সু-সাস্থ্য</a:t>
            </a:r>
            <a:r>
              <a:rPr lang="en-US" sz="3200" b="1" dirty="0" smtClean="0">
                <a:ln>
                  <a:solidFill>
                    <a:schemeClr val="accent2">
                      <a:lumMod val="75000"/>
                    </a:schemeClr>
                  </a:solidFill>
                </a:ln>
                <a:latin typeface="NikoshBAN" pitchFamily="2" charset="0"/>
                <a:cs typeface="NikoshBAN" pitchFamily="2" charset="0"/>
              </a:rPr>
              <a:t> কামনা করছি। </a:t>
            </a:r>
            <a:endParaRPr lang="en-US" sz="3200" b="1" dirty="0">
              <a:ln>
                <a:solidFill>
                  <a:schemeClr val="accent2">
                    <a:lumMod val="75000"/>
                  </a:schemeClr>
                </a:solidFill>
              </a:ln>
              <a:latin typeface="NikoshBAN" pitchFamily="2" charset="0"/>
              <a:cs typeface="NikoshBAN" pitchFamily="2" charset="0"/>
            </a:endParaRPr>
          </a:p>
        </p:txBody>
      </p:sp>
      <p:pic>
        <p:nvPicPr>
          <p:cNvPr id="10" name="Picture 9" descr="images (10).jpg"/>
          <p:cNvPicPr>
            <a:picLocks noChangeAspect="1"/>
          </p:cNvPicPr>
          <p:nvPr/>
        </p:nvPicPr>
        <p:blipFill>
          <a:blip r:embed="rId5"/>
          <a:srcRect l="36014" t="9090" r="10839" b="13636"/>
          <a:stretch>
            <a:fillRect/>
          </a:stretch>
        </p:blipFill>
        <p:spPr>
          <a:xfrm>
            <a:off x="0" y="0"/>
            <a:ext cx="510988" cy="457200"/>
          </a:xfrm>
          <a:prstGeom prst="ellipse">
            <a:avLst/>
          </a:prstGeom>
          <a:ln w="19050">
            <a:solidFill>
              <a:schemeClr val="bg1"/>
            </a:solidFill>
          </a:ln>
          <a:effectLst>
            <a:softEdge rad="112500"/>
          </a:effectLst>
        </p:spPr>
      </p:pic>
      <p:pic>
        <p:nvPicPr>
          <p:cNvPr id="11" name="Picture 10" descr="images (10).jpg"/>
          <p:cNvPicPr>
            <a:picLocks noChangeAspect="1"/>
          </p:cNvPicPr>
          <p:nvPr/>
        </p:nvPicPr>
        <p:blipFill>
          <a:blip r:embed="rId5"/>
          <a:srcRect l="36014" t="9090" r="10839" b="13636"/>
          <a:stretch>
            <a:fillRect/>
          </a:stretch>
        </p:blipFill>
        <p:spPr>
          <a:xfrm>
            <a:off x="8633012" y="0"/>
            <a:ext cx="510988" cy="457200"/>
          </a:xfrm>
          <a:prstGeom prst="ellipse">
            <a:avLst/>
          </a:prstGeom>
          <a:ln w="19050">
            <a:noFill/>
          </a:ln>
          <a:effectLst>
            <a:softEdge rad="112500"/>
          </a:effectLst>
        </p:spPr>
      </p:pic>
      <p:pic>
        <p:nvPicPr>
          <p:cNvPr id="13" name="Picture 12" descr="images (10).jpg"/>
          <p:cNvPicPr>
            <a:picLocks noChangeAspect="1"/>
          </p:cNvPicPr>
          <p:nvPr/>
        </p:nvPicPr>
        <p:blipFill>
          <a:blip r:embed="rId5"/>
          <a:srcRect l="36014" t="9090" r="10839" b="13636"/>
          <a:stretch>
            <a:fillRect/>
          </a:stretch>
        </p:blipFill>
        <p:spPr>
          <a:xfrm>
            <a:off x="8633012" y="6400800"/>
            <a:ext cx="510988" cy="457200"/>
          </a:xfrm>
          <a:prstGeom prst="ellipse">
            <a:avLst/>
          </a:prstGeom>
          <a:ln w="127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5" name="Picture 14" descr="images (10).jpg"/>
          <p:cNvPicPr>
            <a:picLocks noChangeAspect="1"/>
          </p:cNvPicPr>
          <p:nvPr/>
        </p:nvPicPr>
        <p:blipFill>
          <a:blip r:embed="rId5"/>
          <a:srcRect l="36014" t="9090" r="10839" b="13636"/>
          <a:stretch>
            <a:fillRect/>
          </a:stretch>
        </p:blipFill>
        <p:spPr>
          <a:xfrm>
            <a:off x="0" y="6400800"/>
            <a:ext cx="510988" cy="457200"/>
          </a:xfrm>
          <a:prstGeom prst="ellipse">
            <a:avLst/>
          </a:prstGeom>
          <a:ln w="127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linds(horizont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checkerboard(across)">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85800"/>
            <a:ext cx="4648200" cy="51816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4000" b="1" dirty="0" smtClean="0">
                <a:latin typeface="NikoshBAN" pitchFamily="2" charset="0"/>
                <a:cs typeface="NikoshBAN" pitchFamily="2" charset="0"/>
              </a:rPr>
              <a:t>শিক্ষক পরিচিতি</a:t>
            </a:r>
          </a:p>
          <a:p>
            <a:pPr algn="ctr"/>
            <a:endParaRPr lang="en-US" sz="4000" b="1" dirty="0" smtClean="0">
              <a:latin typeface="NikoshBAN" pitchFamily="2" charset="0"/>
              <a:cs typeface="NikoshBAN" pitchFamily="2" charset="0"/>
            </a:endParaRPr>
          </a:p>
          <a:p>
            <a:pPr algn="ctr"/>
            <a:endParaRPr lang="en-US" sz="4000" b="1" dirty="0" smtClean="0">
              <a:latin typeface="NikoshBAN" pitchFamily="2" charset="0"/>
              <a:cs typeface="NikoshBAN" pitchFamily="2" charset="0"/>
            </a:endParaRPr>
          </a:p>
          <a:p>
            <a:pPr algn="ctr"/>
            <a:endParaRPr lang="en-US" sz="4000" b="1" dirty="0" smtClean="0">
              <a:latin typeface="NikoshBAN" pitchFamily="2" charset="0"/>
              <a:cs typeface="NikoshBAN" pitchFamily="2" charset="0"/>
            </a:endParaRPr>
          </a:p>
          <a:p>
            <a:pPr algn="ctr"/>
            <a:r>
              <a:rPr lang="en-US" sz="2800" b="1" dirty="0" smtClean="0">
                <a:latin typeface="NikoshBAN" pitchFamily="2" charset="0"/>
                <a:cs typeface="NikoshBAN" pitchFamily="2" charset="0"/>
              </a:rPr>
              <a:t>সৈয়দ মাহতাব উদ্দিন</a:t>
            </a:r>
          </a:p>
          <a:p>
            <a:pPr algn="ctr"/>
            <a:r>
              <a:rPr lang="en-US" sz="2400" b="1" dirty="0" smtClean="0">
                <a:latin typeface="NikoshBAN" pitchFamily="2" charset="0"/>
                <a:cs typeface="NikoshBAN" pitchFamily="2" charset="0"/>
              </a:rPr>
              <a:t>এমবিএস (হিঃবিঃ), বেসিক কম্পিউটার ডিপ্লোমা</a:t>
            </a:r>
          </a:p>
          <a:p>
            <a:pPr algn="ctr"/>
            <a:r>
              <a:rPr lang="en-US" sz="2400" b="1" dirty="0" smtClean="0">
                <a:latin typeface="NikoshBAN" pitchFamily="2" charset="0"/>
                <a:cs typeface="NikoshBAN" pitchFamily="2" charset="0"/>
              </a:rPr>
              <a:t>সহকারি শিক্ষক (তথ্য ও যোগাযোগ প্রযুক্তি)</a:t>
            </a:r>
          </a:p>
          <a:p>
            <a:pPr algn="ctr"/>
            <a:r>
              <a:rPr lang="en-US" sz="2400" b="1" dirty="0" smtClean="0">
                <a:latin typeface="NikoshBAN" pitchFamily="2" charset="0"/>
                <a:cs typeface="NikoshBAN" pitchFamily="2" charset="0"/>
              </a:rPr>
              <a:t>খেরুদিয়া দেলোয়ার হোসেন হাই স্কুল এন্ড কলেজ</a:t>
            </a:r>
          </a:p>
          <a:p>
            <a:pPr algn="ctr"/>
            <a:r>
              <a:rPr lang="en-US" sz="2400" b="1" dirty="0" smtClean="0">
                <a:latin typeface="NikoshBAN" pitchFamily="2" charset="0"/>
                <a:cs typeface="NikoshBAN" pitchFamily="2" charset="0"/>
              </a:rPr>
              <a:t>লালপুর বাজার, সদর, চাঁদপুর</a:t>
            </a:r>
          </a:p>
          <a:p>
            <a:pPr algn="ctr"/>
            <a:r>
              <a:rPr lang="en-US" sz="2400" b="1" dirty="0" smtClean="0">
                <a:latin typeface="NikoshBAN" pitchFamily="2" charset="0"/>
                <a:cs typeface="NikoshBAN" pitchFamily="2" charset="0"/>
              </a:rPr>
              <a:t>মোবাইলঃ ০১৮৪৭১৫৪৩১৪</a:t>
            </a:r>
            <a:endParaRPr lang="en-US" sz="2400" b="1" dirty="0">
              <a:latin typeface="NikoshBAN" pitchFamily="2" charset="0"/>
              <a:cs typeface="NikoshBAN" pitchFamily="2" charset="0"/>
            </a:endParaRPr>
          </a:p>
        </p:txBody>
      </p:sp>
      <p:sp>
        <p:nvSpPr>
          <p:cNvPr id="3" name="Rectangle 2"/>
          <p:cNvSpPr/>
          <p:nvPr/>
        </p:nvSpPr>
        <p:spPr>
          <a:xfrm>
            <a:off x="5029200" y="685800"/>
            <a:ext cx="3962400" cy="51816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endParaRPr lang="en-US" sz="2800" b="1" dirty="0" smtClean="0">
              <a:latin typeface="NikoshBAN" pitchFamily="2" charset="0"/>
              <a:cs typeface="NikoshBAN" pitchFamily="2" charset="0"/>
            </a:endParaRPr>
          </a:p>
          <a:p>
            <a:pPr algn="just"/>
            <a:endParaRPr lang="en-US" sz="2800" b="1" dirty="0" smtClean="0">
              <a:latin typeface="NikoshBAN" pitchFamily="2" charset="0"/>
              <a:cs typeface="NikoshBAN" pitchFamily="2" charset="0"/>
            </a:endParaRPr>
          </a:p>
          <a:p>
            <a:pPr algn="just"/>
            <a:endParaRPr lang="en-US" sz="2800" b="1" dirty="0" smtClean="0">
              <a:latin typeface="NikoshBAN" pitchFamily="2" charset="0"/>
              <a:cs typeface="NikoshBAN" pitchFamily="2" charset="0"/>
            </a:endParaRPr>
          </a:p>
          <a:p>
            <a:pPr algn="just"/>
            <a:endParaRPr lang="en-US" sz="2800" b="1" dirty="0" smtClean="0">
              <a:latin typeface="NikoshBAN" pitchFamily="2" charset="0"/>
              <a:cs typeface="NikoshBAN" pitchFamily="2" charset="0"/>
            </a:endParaRPr>
          </a:p>
          <a:p>
            <a:pPr algn="just"/>
            <a:endParaRPr lang="en-US" sz="2800" b="1" dirty="0" smtClean="0">
              <a:latin typeface="NikoshBAN" pitchFamily="2" charset="0"/>
              <a:cs typeface="NikoshBAN" pitchFamily="2" charset="0"/>
            </a:endParaRPr>
          </a:p>
          <a:p>
            <a:pPr algn="just"/>
            <a:endParaRPr lang="en-US" sz="2800" b="1" dirty="0" smtClean="0">
              <a:latin typeface="NikoshBAN" pitchFamily="2" charset="0"/>
              <a:cs typeface="NikoshBAN" pitchFamily="2" charset="0"/>
            </a:endParaRPr>
          </a:p>
          <a:p>
            <a:pPr algn="just"/>
            <a:endParaRPr lang="en-US" sz="2800" b="1" dirty="0" smtClean="0">
              <a:latin typeface="NikoshBAN" pitchFamily="2" charset="0"/>
              <a:cs typeface="NikoshBAN" pitchFamily="2" charset="0"/>
            </a:endParaRPr>
          </a:p>
          <a:p>
            <a:pPr algn="just"/>
            <a:r>
              <a:rPr lang="en-US" sz="2800" b="1" dirty="0" smtClean="0">
                <a:latin typeface="NikoshBAN" pitchFamily="2" charset="0"/>
                <a:cs typeface="NikoshBAN" pitchFamily="2" charset="0"/>
              </a:rPr>
              <a:t>বিষয়ঃ ব্যাকরণ ও নির্মিতি (ব্যাকরণ অংশ)</a:t>
            </a:r>
          </a:p>
          <a:p>
            <a:pPr algn="just"/>
            <a:r>
              <a:rPr lang="en-US" sz="2800" b="1" dirty="0" smtClean="0">
                <a:latin typeface="NikoshBAN" pitchFamily="2" charset="0"/>
                <a:cs typeface="NikoshBAN" pitchFamily="2" charset="0"/>
              </a:rPr>
              <a:t>শ্রেণিঃ ৬ষ্ঠ</a:t>
            </a:r>
          </a:p>
          <a:p>
            <a:pPr algn="just"/>
            <a:r>
              <a:rPr lang="en-US" sz="2800" b="1" dirty="0" smtClean="0">
                <a:latin typeface="NikoshBAN" pitchFamily="2" charset="0"/>
                <a:cs typeface="NikoshBAN" pitchFamily="2" charset="0"/>
              </a:rPr>
              <a:t>অধ্যায়ঃ ৩- রূপতত্ব</a:t>
            </a:r>
          </a:p>
          <a:p>
            <a:pPr algn="just"/>
            <a:endParaRPr lang="en-US" sz="2800" b="1" dirty="0" smtClean="0">
              <a:latin typeface="NikoshBAN" pitchFamily="2" charset="0"/>
              <a:cs typeface="NikoshBAN" pitchFamily="2" charset="0"/>
            </a:endParaRPr>
          </a:p>
          <a:p>
            <a:pPr algn="just"/>
            <a:endParaRPr lang="en-US" sz="2000" b="1" dirty="0">
              <a:latin typeface="NikoshBAN" pitchFamily="2" charset="0"/>
              <a:cs typeface="NikoshBAN" pitchFamily="2" charset="0"/>
            </a:endParaRPr>
          </a:p>
        </p:txBody>
      </p:sp>
      <p:pic>
        <p:nvPicPr>
          <p:cNvPr id="4" name="Picture 3" descr="15.jpg"/>
          <p:cNvPicPr>
            <a:picLocks noChangeAspect="1"/>
          </p:cNvPicPr>
          <p:nvPr/>
        </p:nvPicPr>
        <p:blipFill>
          <a:blip r:embed="rId2"/>
          <a:stretch>
            <a:fillRect/>
          </a:stretch>
        </p:blipFill>
        <p:spPr>
          <a:xfrm>
            <a:off x="1676400" y="1600200"/>
            <a:ext cx="1752600" cy="1752600"/>
          </a:xfrm>
          <a:prstGeom prst="ellipse">
            <a:avLst/>
          </a:prstGeom>
          <a:ln w="63500" cap="rnd">
            <a:solidFill>
              <a:srgbClr val="C00000"/>
            </a:solidFill>
          </a:ln>
          <a:effectLst/>
          <a:scene3d>
            <a:camera prst="orthographicFront"/>
            <a:lightRig rig="contrasting" dir="t">
              <a:rot lat="0" lon="0" rev="3000000"/>
            </a:lightRig>
          </a:scene3d>
          <a:sp3d contourW="7620">
            <a:bevelT w="95250" h="31750"/>
            <a:contourClr>
              <a:srgbClr val="333333"/>
            </a:contourClr>
          </a:sp3d>
        </p:spPr>
      </p:pic>
      <p:pic>
        <p:nvPicPr>
          <p:cNvPr id="5" name="Picture 4" descr="Screenshot_20200112_162335.jpg"/>
          <p:cNvPicPr>
            <a:picLocks noChangeAspect="1"/>
          </p:cNvPicPr>
          <p:nvPr/>
        </p:nvPicPr>
        <p:blipFill>
          <a:blip r:embed="rId3" cstate="print"/>
          <a:stretch>
            <a:fillRect/>
          </a:stretch>
        </p:blipFill>
        <p:spPr>
          <a:xfrm>
            <a:off x="6172200" y="1107526"/>
            <a:ext cx="1635886" cy="2016674"/>
          </a:xfrm>
          <a:prstGeom prst="rect">
            <a:avLst/>
          </a:prstGeom>
          <a:ln w="88900" cap="sq" cmpd="thickThin">
            <a:solidFill>
              <a:srgbClr val="000000"/>
            </a:solidFill>
            <a:prstDash val="solid"/>
            <a:miter lim="800000"/>
          </a:ln>
          <a:effectLst>
            <a:innerShdw blurRad="76200">
              <a:srgbClr val="000000"/>
            </a:innerShdw>
          </a:effectLst>
        </p:spPr>
      </p:pic>
      <p:sp>
        <p:nvSpPr>
          <p:cNvPr id="6" name="7-Point Star 5"/>
          <p:cNvSpPr/>
          <p:nvPr/>
        </p:nvSpPr>
        <p:spPr>
          <a:xfrm>
            <a:off x="8686800" y="6477000"/>
            <a:ext cx="381000" cy="304800"/>
          </a:xfrm>
          <a:prstGeom prst="star7">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7-Point Star 6"/>
          <p:cNvSpPr/>
          <p:nvPr/>
        </p:nvSpPr>
        <p:spPr>
          <a:xfrm>
            <a:off x="0" y="76200"/>
            <a:ext cx="381000" cy="304800"/>
          </a:xfrm>
          <a:prstGeom prst="star7">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7-Point Star 7"/>
          <p:cNvSpPr/>
          <p:nvPr/>
        </p:nvSpPr>
        <p:spPr>
          <a:xfrm>
            <a:off x="8763000" y="0"/>
            <a:ext cx="381000" cy="304800"/>
          </a:xfrm>
          <a:prstGeom prst="star7">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7-Point Star 9"/>
          <p:cNvSpPr/>
          <p:nvPr/>
        </p:nvSpPr>
        <p:spPr>
          <a:xfrm>
            <a:off x="0" y="6477000"/>
            <a:ext cx="381000" cy="304800"/>
          </a:xfrm>
          <a:prstGeom prst="star7">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 (8).jpg"/>
          <p:cNvPicPr>
            <a:picLocks noChangeAspect="1"/>
          </p:cNvPicPr>
          <p:nvPr/>
        </p:nvPicPr>
        <p:blipFill>
          <a:blip r:embed="rId2"/>
          <a:srcRect l="13636" t="9091" r="13636" b="9091"/>
          <a:stretch>
            <a:fillRect/>
          </a:stretch>
        </p:blipFill>
        <p:spPr>
          <a:xfrm>
            <a:off x="2895600" y="1066800"/>
            <a:ext cx="3589867" cy="248529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extBox 2"/>
          <p:cNvSpPr txBox="1"/>
          <p:nvPr/>
        </p:nvSpPr>
        <p:spPr>
          <a:xfrm>
            <a:off x="1295400" y="3962401"/>
            <a:ext cx="6477000" cy="2277547"/>
          </a:xfrm>
          <a:prstGeom prst="rect">
            <a:avLst/>
          </a:prstGeom>
          <a:ln>
            <a:solidFill>
              <a:srgbClr val="FF0000"/>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5400" b="1" dirty="0" smtClean="0">
                <a:effectLst>
                  <a:outerShdw blurRad="38100" dist="38100" dir="2700000" algn="tl">
                    <a:srgbClr val="000000">
                      <a:alpha val="43137"/>
                    </a:srgbClr>
                  </a:outerShdw>
                </a:effectLst>
                <a:latin typeface="NikoshBAN" pitchFamily="2" charset="0"/>
                <a:cs typeface="NikoshBAN" pitchFamily="2" charset="0"/>
              </a:rPr>
              <a:t>আজকে এ পর্যন্তই সবাইকে</a:t>
            </a:r>
          </a:p>
          <a:p>
            <a:pPr algn="ctr"/>
            <a:r>
              <a:rPr lang="en-US" sz="8800" b="1" dirty="0" smtClean="0">
                <a:effectLst>
                  <a:outerShdw blurRad="38100" dist="38100" dir="2700000" algn="tl">
                    <a:srgbClr val="000000">
                      <a:alpha val="43137"/>
                    </a:srgbClr>
                  </a:outerShdw>
                </a:effectLst>
                <a:latin typeface="NikoshBAN" pitchFamily="2" charset="0"/>
                <a:cs typeface="NikoshBAN" pitchFamily="2" charset="0"/>
              </a:rPr>
              <a:t>ধন্যবাদ</a:t>
            </a:r>
            <a:endParaRPr lang="en-US" sz="8800" b="1" dirty="0">
              <a:effectLst>
                <a:outerShdw blurRad="38100" dist="38100" dir="2700000" algn="tl">
                  <a:srgbClr val="000000">
                    <a:alpha val="43137"/>
                  </a:srgbClr>
                </a:outerShdw>
              </a:effectLst>
              <a:latin typeface="NikoshBAN" pitchFamily="2" charset="0"/>
              <a:cs typeface="NikoshBAN" pitchFamily="2" charset="0"/>
            </a:endParaRPr>
          </a:p>
        </p:txBody>
      </p:sp>
      <p:pic>
        <p:nvPicPr>
          <p:cNvPr id="4" name="Picture 3" descr="Screenshot_20200112_162335.jpg"/>
          <p:cNvPicPr>
            <a:picLocks noChangeAspect="1"/>
          </p:cNvPicPr>
          <p:nvPr/>
        </p:nvPicPr>
        <p:blipFill>
          <a:blip r:embed="rId3" cstate="print"/>
          <a:stretch>
            <a:fillRect/>
          </a:stretch>
        </p:blipFill>
        <p:spPr>
          <a:xfrm>
            <a:off x="76200" y="0"/>
            <a:ext cx="1066800" cy="1315122"/>
          </a:xfrm>
          <a:prstGeom prst="rect">
            <a:avLst/>
          </a:prstGeom>
          <a:solidFill>
            <a:srgbClr val="FFFFFF">
              <a:shade val="85000"/>
            </a:srgbClr>
          </a:solidFill>
          <a:ln w="190500" cap="sq">
            <a:solidFill>
              <a:srgbClr val="FFFFFF"/>
            </a:solidFill>
            <a:miter lim="800000"/>
          </a:ln>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4" descr="Screenshot_20200112_162335.jpg"/>
          <p:cNvPicPr>
            <a:picLocks noChangeAspect="1"/>
          </p:cNvPicPr>
          <p:nvPr/>
        </p:nvPicPr>
        <p:blipFill>
          <a:blip r:embed="rId3" cstate="print"/>
          <a:stretch>
            <a:fillRect/>
          </a:stretch>
        </p:blipFill>
        <p:spPr>
          <a:xfrm>
            <a:off x="8077200" y="5542878"/>
            <a:ext cx="1066800" cy="1315122"/>
          </a:xfrm>
          <a:prstGeom prst="rect">
            <a:avLst/>
          </a:prstGeom>
          <a:solidFill>
            <a:srgbClr val="FFFFFF">
              <a:shade val="85000"/>
            </a:srgbClr>
          </a:solidFill>
          <a:ln w="190500" cap="sq">
            <a:solidFill>
              <a:srgbClr val="FFFFFF"/>
            </a:solidFill>
            <a:miter lim="800000"/>
          </a:ln>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762000"/>
            <a:ext cx="76962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NikoshBAN" pitchFamily="2" charset="0"/>
                <a:cs typeface="NikoshBAN" pitchFamily="2" charset="0"/>
              </a:rPr>
              <a:t>এই স্লাইডটিতে আমরা কি দেখতে পাচ্ছি বলতো দেখি শিক্ষার্থীরা</a:t>
            </a:r>
            <a:endParaRPr lang="en-US" sz="2800" b="1" dirty="0">
              <a:solidFill>
                <a:schemeClr val="tx1"/>
              </a:solidFill>
              <a:latin typeface="NikoshBAN" pitchFamily="2" charset="0"/>
              <a:cs typeface="NikoshBAN" pitchFamily="2" charset="0"/>
            </a:endParaRPr>
          </a:p>
        </p:txBody>
      </p:sp>
      <p:pic>
        <p:nvPicPr>
          <p:cNvPr id="3" name="Picture 2" descr="how-make-conversation-with-strangers-5-tips.jpg"/>
          <p:cNvPicPr>
            <a:picLocks noChangeAspect="1"/>
          </p:cNvPicPr>
          <p:nvPr/>
        </p:nvPicPr>
        <p:blipFill>
          <a:blip r:embed="rId3"/>
          <a:srcRect b="15294"/>
          <a:stretch>
            <a:fillRect/>
          </a:stretch>
        </p:blipFill>
        <p:spPr>
          <a:xfrm>
            <a:off x="1066800" y="2133600"/>
            <a:ext cx="3429000" cy="2362200"/>
          </a:xfrm>
          <a:prstGeom prst="rect">
            <a:avLst/>
          </a:prstGeom>
        </p:spPr>
      </p:pic>
      <p:graphicFrame>
        <p:nvGraphicFramePr>
          <p:cNvPr id="4" name="Object 3">
            <a:hlinkClick r:id="" action="ppaction://ole?verb=0"/>
          </p:cNvPr>
          <p:cNvGraphicFramePr>
            <a:graphicFrameLocks noChangeAspect="1"/>
          </p:cNvGraphicFramePr>
          <p:nvPr/>
        </p:nvGraphicFramePr>
        <p:xfrm>
          <a:off x="4876800" y="2133600"/>
          <a:ext cx="3124200" cy="2262188"/>
        </p:xfrm>
        <a:graphic>
          <a:graphicData uri="http://schemas.openxmlformats.org/presentationml/2006/ole">
            <p:oleObj spid="_x0000_s1026" name="Packager Shell Object" showAsIcon="1" r:id="rId4" imgW="914400" imgH="771480" progId="Package">
              <p:embed/>
            </p:oleObj>
          </a:graphicData>
        </a:graphic>
      </p:graphicFrame>
      <p:sp>
        <p:nvSpPr>
          <p:cNvPr id="5" name="Rectangle 4"/>
          <p:cNvSpPr/>
          <p:nvPr/>
        </p:nvSpPr>
        <p:spPr>
          <a:xfrm>
            <a:off x="533400" y="4876800"/>
            <a:ext cx="838200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smtClean="0">
                <a:solidFill>
                  <a:schemeClr val="tx1"/>
                </a:solidFill>
                <a:latin typeface="NikoshBAN" pitchFamily="2" charset="0"/>
                <a:cs typeface="NikoshBAN" pitchFamily="2" charset="0"/>
              </a:rPr>
              <a:t>ছবি ও ভিডিও উভয় জায়গাতেই কথোপকোথন চলছে। আমরা কথোপকোথন এর ক্ষেত্রে কি ব্যবহার করি। হুম ঠিকই ধরেছো শব্দ ব্যবহার করি। </a:t>
            </a:r>
            <a:endParaRPr lang="en-US" sz="2400" b="1" dirty="0">
              <a:solidFill>
                <a:schemeClr val="tx1"/>
              </a:solidFill>
              <a:latin typeface="NikoshBAN" pitchFamily="2" charset="0"/>
              <a:cs typeface="NikoshBAN" pitchFamily="2" charset="0"/>
            </a:endParaRPr>
          </a:p>
        </p:txBody>
      </p:sp>
      <p:pic>
        <p:nvPicPr>
          <p:cNvPr id="6" name="Picture 5" descr="Screenshot_20200112_162335.jpg"/>
          <p:cNvPicPr>
            <a:picLocks noChangeAspect="1"/>
          </p:cNvPicPr>
          <p:nvPr/>
        </p:nvPicPr>
        <p:blipFill>
          <a:blip r:embed="rId5" cstate="print"/>
          <a:stretch>
            <a:fillRect/>
          </a:stretch>
        </p:blipFill>
        <p:spPr>
          <a:xfrm>
            <a:off x="0" y="76200"/>
            <a:ext cx="685800" cy="845436"/>
          </a:xfrm>
          <a:prstGeom prst="rect">
            <a:avLst/>
          </a:prstGeom>
          <a:solidFill>
            <a:srgbClr val="FFFFFF">
              <a:shade val="85000"/>
            </a:srgbClr>
          </a:solidFill>
          <a:ln w="190500" cap="sq">
            <a:solidFill>
              <a:srgbClr val="FFFFFF"/>
            </a:solidFill>
            <a:miter lim="800000"/>
          </a:ln>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6" descr="Screenshot_20200112_162335.jpg"/>
          <p:cNvPicPr>
            <a:picLocks noChangeAspect="1"/>
          </p:cNvPicPr>
          <p:nvPr/>
        </p:nvPicPr>
        <p:blipFill>
          <a:blip r:embed="rId6" cstate="print"/>
          <a:stretch>
            <a:fillRect/>
          </a:stretch>
        </p:blipFill>
        <p:spPr>
          <a:xfrm>
            <a:off x="8534401" y="6030302"/>
            <a:ext cx="609600" cy="751498"/>
          </a:xfrm>
          <a:prstGeom prst="rect">
            <a:avLst/>
          </a:prstGeom>
          <a:solidFill>
            <a:srgbClr val="FFFFFF">
              <a:shade val="85000"/>
            </a:srgbClr>
          </a:solidFill>
          <a:ln w="190500" cap="sq">
            <a:solidFill>
              <a:srgbClr val="FFFFFF"/>
            </a:solidFill>
            <a:miter lim="800000"/>
          </a:ln>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5334000"/>
            <a:ext cx="7848600" cy="1295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smtClean="0">
                <a:solidFill>
                  <a:schemeClr val="tx1"/>
                </a:solidFill>
                <a:latin typeface="NikoshBAN" pitchFamily="2" charset="0"/>
                <a:cs typeface="NikoshBAN" pitchFamily="2" charset="0"/>
              </a:rPr>
              <a:t>কিছু শব্দ। দু’টি স্লাইড দেখে নিশ্চই বুঝতে পারছো আজকে আমরা কোন পাঠ নিয়ে আলোচনা করবো</a:t>
            </a:r>
            <a:r>
              <a:rPr lang="en-US" sz="5400" dirty="0" smtClean="0">
                <a:solidFill>
                  <a:schemeClr val="tx1"/>
                </a:solidFill>
                <a:latin typeface="NikoshBAN" pitchFamily="2" charset="0"/>
                <a:cs typeface="NikoshBAN" pitchFamily="2" charset="0"/>
              </a:rPr>
              <a:t>!!!!!!!</a:t>
            </a:r>
            <a:endParaRPr lang="en-US" sz="5400" dirty="0">
              <a:solidFill>
                <a:schemeClr val="tx1"/>
              </a:solidFill>
              <a:latin typeface="NikoshBAN" pitchFamily="2" charset="0"/>
              <a:cs typeface="NikoshBAN" pitchFamily="2" charset="0"/>
            </a:endParaRPr>
          </a:p>
        </p:txBody>
      </p:sp>
      <p:pic>
        <p:nvPicPr>
          <p:cNvPr id="5" name="Picture 4" descr="images (5).jpg"/>
          <p:cNvPicPr>
            <a:picLocks noChangeAspect="1"/>
          </p:cNvPicPr>
          <p:nvPr/>
        </p:nvPicPr>
        <p:blipFill>
          <a:blip r:embed="rId2"/>
          <a:srcRect l="19303" t="74889" r="50363" b="12074"/>
          <a:stretch>
            <a:fillRect/>
          </a:stretch>
        </p:blipFill>
        <p:spPr>
          <a:xfrm>
            <a:off x="3505200" y="2667000"/>
            <a:ext cx="1295400" cy="762000"/>
          </a:xfrm>
          <a:prstGeom prst="rect">
            <a:avLst/>
          </a:prstGeom>
        </p:spPr>
      </p:pic>
      <p:pic>
        <p:nvPicPr>
          <p:cNvPr id="6" name="Picture 5" descr="4ea2fdcdf_35270.jpg"/>
          <p:cNvPicPr>
            <a:picLocks noChangeAspect="1"/>
          </p:cNvPicPr>
          <p:nvPr/>
        </p:nvPicPr>
        <p:blipFill>
          <a:blip r:embed="rId3"/>
          <a:srcRect l="34615" t="62903" r="31539" b="22043"/>
          <a:stretch>
            <a:fillRect/>
          </a:stretch>
        </p:blipFill>
        <p:spPr>
          <a:xfrm>
            <a:off x="2057400" y="1752600"/>
            <a:ext cx="1371600" cy="762000"/>
          </a:xfrm>
          <a:prstGeom prst="rect">
            <a:avLst/>
          </a:prstGeom>
        </p:spPr>
      </p:pic>
      <p:pic>
        <p:nvPicPr>
          <p:cNvPr id="7" name="Picture 6" descr="du-journalism-20200223185353.jpg"/>
          <p:cNvPicPr>
            <a:picLocks noChangeAspect="1"/>
          </p:cNvPicPr>
          <p:nvPr/>
        </p:nvPicPr>
        <p:blipFill>
          <a:blip r:embed="rId4"/>
          <a:srcRect l="42222" t="9402" r="37778" b="71367"/>
          <a:stretch>
            <a:fillRect/>
          </a:stretch>
        </p:blipFill>
        <p:spPr>
          <a:xfrm>
            <a:off x="4876800" y="3505200"/>
            <a:ext cx="1371600" cy="838200"/>
          </a:xfrm>
          <a:prstGeom prst="rect">
            <a:avLst/>
          </a:prstGeom>
        </p:spPr>
      </p:pic>
      <p:pic>
        <p:nvPicPr>
          <p:cNvPr id="8" name="Picture 7" descr="download (7).jpg"/>
          <p:cNvPicPr>
            <a:picLocks noChangeAspect="1"/>
          </p:cNvPicPr>
          <p:nvPr/>
        </p:nvPicPr>
        <p:blipFill>
          <a:blip r:embed="rId5"/>
          <a:srcRect l="18182" t="18559" r="20000" b="63974"/>
          <a:stretch>
            <a:fillRect/>
          </a:stretch>
        </p:blipFill>
        <p:spPr>
          <a:xfrm>
            <a:off x="6400800" y="4495800"/>
            <a:ext cx="1295400" cy="762000"/>
          </a:xfrm>
          <a:prstGeom prst="rect">
            <a:avLst/>
          </a:prstGeom>
        </p:spPr>
      </p:pic>
      <p:sp>
        <p:nvSpPr>
          <p:cNvPr id="9" name="Rectangle 8"/>
          <p:cNvSpPr/>
          <p:nvPr/>
        </p:nvSpPr>
        <p:spPr>
          <a:xfrm>
            <a:off x="838200" y="838200"/>
            <a:ext cx="76962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NikoshBAN" pitchFamily="2" charset="0"/>
                <a:cs typeface="NikoshBAN" pitchFamily="2" charset="0"/>
              </a:rPr>
              <a:t>এই স্লাইডটিতে আমরা কি দেখতে পাচ্ছি বলতো দেখি শিক্ষার্থীরা</a:t>
            </a:r>
            <a:endParaRPr lang="en-US" sz="2800" b="1" dirty="0">
              <a:solidFill>
                <a:schemeClr val="tx1"/>
              </a:solidFill>
              <a:latin typeface="NikoshBAN" pitchFamily="2" charset="0"/>
              <a:cs typeface="NikoshBAN" pitchFamily="2" charset="0"/>
            </a:endParaRPr>
          </a:p>
        </p:txBody>
      </p:sp>
      <p:pic>
        <p:nvPicPr>
          <p:cNvPr id="11" name="Picture 10" descr="unnamed.jpg"/>
          <p:cNvPicPr>
            <a:picLocks noChangeAspect="1"/>
          </p:cNvPicPr>
          <p:nvPr/>
        </p:nvPicPr>
        <p:blipFill>
          <a:blip r:embed="rId6" cstate="print"/>
          <a:stretch>
            <a:fillRect/>
          </a:stretch>
        </p:blipFill>
        <p:spPr>
          <a:xfrm>
            <a:off x="4800600" y="2590800"/>
            <a:ext cx="1397909" cy="838200"/>
          </a:xfrm>
          <a:prstGeom prst="ellipse">
            <a:avLst/>
          </a:prstGeom>
          <a:ln>
            <a:noFill/>
          </a:ln>
          <a:effectLst>
            <a:softEdge rad="112500"/>
          </a:effectLst>
        </p:spPr>
      </p:pic>
      <p:pic>
        <p:nvPicPr>
          <p:cNvPr id="12" name="Picture 11" descr="images (7).jpg"/>
          <p:cNvPicPr>
            <a:picLocks noChangeAspect="1"/>
          </p:cNvPicPr>
          <p:nvPr/>
        </p:nvPicPr>
        <p:blipFill>
          <a:blip r:embed="rId7"/>
          <a:stretch>
            <a:fillRect/>
          </a:stretch>
        </p:blipFill>
        <p:spPr>
          <a:xfrm>
            <a:off x="3429000" y="1676400"/>
            <a:ext cx="1374098" cy="914400"/>
          </a:xfrm>
          <a:prstGeom prst="ellipse">
            <a:avLst/>
          </a:prstGeom>
          <a:ln>
            <a:noFill/>
          </a:ln>
          <a:effectLst>
            <a:softEdge rad="112500"/>
          </a:effectLst>
        </p:spPr>
      </p:pic>
      <p:pic>
        <p:nvPicPr>
          <p:cNvPr id="13" name="Picture 12" descr="eid-roaming-during-corona-250520-11.jpg"/>
          <p:cNvPicPr>
            <a:picLocks noChangeAspect="1"/>
          </p:cNvPicPr>
          <p:nvPr/>
        </p:nvPicPr>
        <p:blipFill>
          <a:blip r:embed="rId8" cstate="print"/>
          <a:stretch>
            <a:fillRect/>
          </a:stretch>
        </p:blipFill>
        <p:spPr>
          <a:xfrm>
            <a:off x="6248400" y="3505200"/>
            <a:ext cx="1341120" cy="838200"/>
          </a:xfrm>
          <a:prstGeom prst="ellipse">
            <a:avLst/>
          </a:prstGeom>
          <a:ln>
            <a:noFill/>
          </a:ln>
          <a:effectLst>
            <a:softEdge rad="112500"/>
          </a:effectLst>
        </p:spPr>
      </p:pic>
      <p:pic>
        <p:nvPicPr>
          <p:cNvPr id="14" name="Picture 13" descr="iconz-02-2.png"/>
          <p:cNvPicPr>
            <a:picLocks noChangeAspect="1"/>
          </p:cNvPicPr>
          <p:nvPr/>
        </p:nvPicPr>
        <p:blipFill>
          <a:blip r:embed="rId9" cstate="print"/>
          <a:stretch>
            <a:fillRect/>
          </a:stretch>
        </p:blipFill>
        <p:spPr>
          <a:xfrm>
            <a:off x="7772400" y="4563586"/>
            <a:ext cx="914400" cy="694214"/>
          </a:xfrm>
          <a:prstGeom prst="ellipse">
            <a:avLst/>
          </a:prstGeom>
          <a:ln>
            <a:noFill/>
          </a:ln>
          <a:effectLst>
            <a:softEdge rad="112500"/>
          </a:effectLst>
        </p:spPr>
      </p:pic>
      <p:pic>
        <p:nvPicPr>
          <p:cNvPr id="15" name="Picture 14" descr="Screenshot_20200112_162335.jpg"/>
          <p:cNvPicPr>
            <a:picLocks noChangeAspect="1"/>
          </p:cNvPicPr>
          <p:nvPr/>
        </p:nvPicPr>
        <p:blipFill>
          <a:blip r:embed="rId10" cstate="print"/>
          <a:stretch>
            <a:fillRect/>
          </a:stretch>
        </p:blipFill>
        <p:spPr>
          <a:xfrm>
            <a:off x="76200" y="76200"/>
            <a:ext cx="609600" cy="751498"/>
          </a:xfrm>
          <a:prstGeom prst="rect">
            <a:avLst/>
          </a:prstGeom>
          <a:solidFill>
            <a:srgbClr val="FFFFFF">
              <a:shade val="85000"/>
            </a:srgbClr>
          </a:solidFill>
          <a:ln w="190500" cap="sq">
            <a:solidFill>
              <a:srgbClr val="FFFFFF"/>
            </a:solidFill>
            <a:miter lim="800000"/>
          </a:ln>
          <a:effectLst/>
          <a:scene3d>
            <a:camera prst="orthographicFront">
              <a:rot lat="0" lon="0" rev="360000"/>
            </a:camera>
            <a:lightRig rig="twoPt" dir="t">
              <a:rot lat="0" lon="0" rev="7200000"/>
            </a:lightRig>
          </a:scene3d>
          <a:sp3d contourW="12700">
            <a:bevelT w="25400" h="19050"/>
            <a:contourClr>
              <a:srgbClr val="969696"/>
            </a:contourClr>
          </a:sp3d>
        </p:spPr>
      </p:pic>
      <p:pic>
        <p:nvPicPr>
          <p:cNvPr id="16" name="Picture 15" descr="Screenshot_20200112_162335.jpg"/>
          <p:cNvPicPr>
            <a:picLocks noChangeAspect="1"/>
          </p:cNvPicPr>
          <p:nvPr/>
        </p:nvPicPr>
        <p:blipFill>
          <a:blip r:embed="rId11" cstate="print"/>
          <a:stretch>
            <a:fillRect/>
          </a:stretch>
        </p:blipFill>
        <p:spPr>
          <a:xfrm>
            <a:off x="8458201" y="5936364"/>
            <a:ext cx="685800" cy="845436"/>
          </a:xfrm>
          <a:prstGeom prst="rect">
            <a:avLst/>
          </a:prstGeom>
          <a:solidFill>
            <a:srgbClr val="FFFFFF">
              <a:shade val="85000"/>
            </a:srgbClr>
          </a:solidFill>
          <a:ln w="190500" cap="sq">
            <a:solidFill>
              <a:srgbClr val="FFFFFF"/>
            </a:solidFill>
            <a:miter lim="800000"/>
          </a:ln>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1000"/>
                                        <p:tgtEl>
                                          <p:spTgt spid="3"/>
                                        </p:tgtEl>
                                      </p:cBhvr>
                                    </p:animEffect>
                                    <p:anim calcmode="lin" valueType="num">
                                      <p:cBhvr>
                                        <p:cTn id="50" dur="1000" fill="hold"/>
                                        <p:tgtEl>
                                          <p:spTgt spid="3"/>
                                        </p:tgtEl>
                                        <p:attrNameLst>
                                          <p:attrName>ppt_x</p:attrName>
                                        </p:attrNameLst>
                                      </p:cBhvr>
                                      <p:tavLst>
                                        <p:tav tm="0">
                                          <p:val>
                                            <p:strVal val="#ppt_x"/>
                                          </p:val>
                                        </p:tav>
                                        <p:tav tm="100000">
                                          <p:val>
                                            <p:strVal val="#ppt_x"/>
                                          </p:val>
                                        </p:tav>
                                      </p:tavLst>
                                    </p:anim>
                                    <p:anim calcmode="lin" valueType="num">
                                      <p:cBhvr>
                                        <p:cTn id="5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2590800"/>
            <a:ext cx="8382000" cy="13716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NikoshBAN" pitchFamily="2" charset="0"/>
                <a:cs typeface="NikoshBAN" pitchFamily="2" charset="0"/>
              </a:rPr>
              <a:t>হ্যাঁ শিক্ষার্থীরা আজকে আমরা আলোচনা করবো</a:t>
            </a:r>
          </a:p>
          <a:p>
            <a:pPr algn="ctr"/>
            <a:r>
              <a:rPr lang="en-US" sz="4400" b="1" u="sng" dirty="0" smtClean="0">
                <a:solidFill>
                  <a:schemeClr val="tx1"/>
                </a:solidFill>
                <a:latin typeface="NikoshBAN" pitchFamily="2" charset="0"/>
                <a:cs typeface="NikoshBAN" pitchFamily="2" charset="0"/>
              </a:rPr>
              <a:t>পাঠ-৩.১-৩.২: শব্দ ও শব্দের গঠন</a:t>
            </a:r>
            <a:endParaRPr lang="en-US" sz="4400" b="1" u="sng" dirty="0">
              <a:solidFill>
                <a:schemeClr val="tx1"/>
              </a:solidFill>
              <a:latin typeface="NikoshBAN" pitchFamily="2" charset="0"/>
              <a:cs typeface="NikoshBAN" pitchFamily="2" charset="0"/>
            </a:endParaRPr>
          </a:p>
        </p:txBody>
      </p:sp>
      <p:pic>
        <p:nvPicPr>
          <p:cNvPr id="4" name="Picture 3" descr="Screenshot_20200112_162335.jpg"/>
          <p:cNvPicPr>
            <a:picLocks noChangeAspect="1"/>
          </p:cNvPicPr>
          <p:nvPr/>
        </p:nvPicPr>
        <p:blipFill>
          <a:blip r:embed="rId2" cstate="print"/>
          <a:stretch>
            <a:fillRect/>
          </a:stretch>
        </p:blipFill>
        <p:spPr>
          <a:xfrm>
            <a:off x="76200" y="0"/>
            <a:ext cx="1600200" cy="1972683"/>
          </a:xfrm>
          <a:prstGeom prst="rect">
            <a:avLst/>
          </a:prstGeom>
          <a:solidFill>
            <a:srgbClr val="FFFFFF">
              <a:shade val="85000"/>
            </a:srgbClr>
          </a:solidFill>
          <a:ln w="190500" cap="sq">
            <a:solidFill>
              <a:srgbClr val="FFFFFF"/>
            </a:solidFill>
            <a:miter lim="800000"/>
          </a:ln>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4" descr="Screenshot_20200112_162335.jpg"/>
          <p:cNvPicPr>
            <a:picLocks noChangeAspect="1"/>
          </p:cNvPicPr>
          <p:nvPr/>
        </p:nvPicPr>
        <p:blipFill>
          <a:blip r:embed="rId2" cstate="print"/>
          <a:stretch>
            <a:fillRect/>
          </a:stretch>
        </p:blipFill>
        <p:spPr>
          <a:xfrm>
            <a:off x="7543801" y="4885317"/>
            <a:ext cx="1600200" cy="1972683"/>
          </a:xfrm>
          <a:prstGeom prst="rect">
            <a:avLst/>
          </a:prstGeom>
          <a:solidFill>
            <a:srgbClr val="FFFFFF">
              <a:shade val="85000"/>
            </a:srgbClr>
          </a:solidFill>
          <a:ln w="190500" cap="sq">
            <a:solidFill>
              <a:srgbClr val="FFFFFF"/>
            </a:solidFill>
            <a:miter lim="800000"/>
          </a:ln>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600200"/>
            <a:ext cx="8077200" cy="3581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3200" dirty="0" smtClean="0">
              <a:solidFill>
                <a:schemeClr val="tx1"/>
              </a:solidFill>
              <a:latin typeface="NikoshBAN" pitchFamily="2" charset="0"/>
              <a:cs typeface="NikoshBAN" pitchFamily="2" charset="0"/>
            </a:endParaRPr>
          </a:p>
          <a:p>
            <a:pPr algn="just"/>
            <a:r>
              <a:rPr lang="en-US" sz="4800" b="1" dirty="0" smtClean="0">
                <a:solidFill>
                  <a:schemeClr val="tx1"/>
                </a:solidFill>
                <a:latin typeface="NikoshBAN" pitchFamily="2" charset="0"/>
                <a:cs typeface="NikoshBAN" pitchFamily="2" charset="0"/>
              </a:rPr>
              <a:t>শিখনফলঃ</a:t>
            </a:r>
          </a:p>
          <a:p>
            <a:pPr algn="just"/>
            <a:r>
              <a:rPr lang="en-US" sz="3200" dirty="0" smtClean="0">
                <a:solidFill>
                  <a:schemeClr val="tx1"/>
                </a:solidFill>
                <a:latin typeface="NikoshBAN" pitchFamily="2" charset="0"/>
                <a:cs typeface="NikoshBAN" pitchFamily="2" charset="0"/>
              </a:rPr>
              <a:t>এই পাঠ শেষে শিক্ষার্থীরা-</a:t>
            </a:r>
          </a:p>
          <a:p>
            <a:pPr algn="just"/>
            <a:r>
              <a:rPr lang="en-US" sz="3200" dirty="0" smtClean="0">
                <a:solidFill>
                  <a:schemeClr val="tx1"/>
                </a:solidFill>
                <a:latin typeface="NikoshBAN" pitchFamily="2" charset="0"/>
                <a:cs typeface="NikoshBAN" pitchFamily="2" charset="0"/>
              </a:rPr>
              <a:t>১। রূপতত্ত্ব কি বলতে পারবে।</a:t>
            </a:r>
          </a:p>
          <a:p>
            <a:pPr algn="just"/>
            <a:r>
              <a:rPr lang="en-US" sz="3200" dirty="0" smtClean="0">
                <a:solidFill>
                  <a:schemeClr val="tx1"/>
                </a:solidFill>
                <a:latin typeface="NikoshBAN" pitchFamily="2" charset="0"/>
                <a:cs typeface="NikoshBAN" pitchFamily="2" charset="0"/>
              </a:rPr>
              <a:t>২। শব্দ কি বলতে পারবে।</a:t>
            </a:r>
          </a:p>
          <a:p>
            <a:pPr algn="just"/>
            <a:r>
              <a:rPr lang="en-US" sz="3200" dirty="0" smtClean="0">
                <a:solidFill>
                  <a:schemeClr val="tx1"/>
                </a:solidFill>
                <a:latin typeface="NikoshBAN" pitchFamily="2" charset="0"/>
                <a:cs typeface="NikoshBAN" pitchFamily="2" charset="0"/>
              </a:rPr>
              <a:t>৩। শব্দের গঠন বর্ণনা করতে পারবে।</a:t>
            </a:r>
          </a:p>
          <a:p>
            <a:pPr algn="just"/>
            <a:r>
              <a:rPr lang="en-US" sz="3200" dirty="0" smtClean="0">
                <a:solidFill>
                  <a:schemeClr val="tx1"/>
                </a:solidFill>
                <a:latin typeface="NikoshBAN" pitchFamily="2" charset="0"/>
                <a:cs typeface="NikoshBAN" pitchFamily="2" charset="0"/>
              </a:rPr>
              <a:t>৪। বিভিন্ন ভাষিক উপাদান দ্বারা শব্দ গঠন করতে পারবে।</a:t>
            </a:r>
          </a:p>
          <a:p>
            <a:pPr algn="just"/>
            <a:endParaRPr lang="en-US" sz="3200" dirty="0">
              <a:solidFill>
                <a:schemeClr val="tx1"/>
              </a:solidFill>
              <a:latin typeface="NikoshBAN" pitchFamily="2" charset="0"/>
              <a:cs typeface="NikoshBAN" pitchFamily="2" charset="0"/>
            </a:endParaRPr>
          </a:p>
        </p:txBody>
      </p:sp>
      <p:pic>
        <p:nvPicPr>
          <p:cNvPr id="3" name="Picture 2" descr="Screenshot_20200112_162335.jpg"/>
          <p:cNvPicPr>
            <a:picLocks noChangeAspect="1"/>
          </p:cNvPicPr>
          <p:nvPr/>
        </p:nvPicPr>
        <p:blipFill>
          <a:blip r:embed="rId2" cstate="print"/>
          <a:stretch>
            <a:fillRect/>
          </a:stretch>
        </p:blipFill>
        <p:spPr>
          <a:xfrm>
            <a:off x="76200" y="76200"/>
            <a:ext cx="838200" cy="1033310"/>
          </a:xfrm>
          <a:prstGeom prst="rect">
            <a:avLst/>
          </a:prstGeom>
          <a:solidFill>
            <a:srgbClr val="FFFFFF">
              <a:shade val="85000"/>
            </a:srgbClr>
          </a:solidFill>
          <a:ln w="190500" cap="sq">
            <a:solidFill>
              <a:srgbClr val="FFFFFF"/>
            </a:solidFill>
            <a:miter lim="800000"/>
          </a:ln>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Picture 3" descr="Screenshot_20200112_162335.jpg"/>
          <p:cNvPicPr>
            <a:picLocks noChangeAspect="1"/>
          </p:cNvPicPr>
          <p:nvPr/>
        </p:nvPicPr>
        <p:blipFill>
          <a:blip r:embed="rId2" cstate="print"/>
          <a:stretch>
            <a:fillRect/>
          </a:stretch>
        </p:blipFill>
        <p:spPr>
          <a:xfrm>
            <a:off x="8305801" y="5748490"/>
            <a:ext cx="838200" cy="1033310"/>
          </a:xfrm>
          <a:prstGeom prst="rect">
            <a:avLst/>
          </a:prstGeom>
          <a:solidFill>
            <a:srgbClr val="FFFFFF">
              <a:shade val="85000"/>
            </a:srgbClr>
          </a:solidFill>
          <a:ln w="190500" cap="sq">
            <a:solidFill>
              <a:srgbClr val="FFFFFF"/>
            </a:solidFill>
            <a:miter lim="800000"/>
          </a:ln>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0"/>
            <a:ext cx="8382000" cy="1200329"/>
          </a:xfrm>
          <a:prstGeom prst="rect">
            <a:avLst/>
          </a:prstGeom>
        </p:spPr>
        <p:txBody>
          <a:bodyPr wrap="square">
            <a:spAutoFit/>
          </a:bodyPr>
          <a:lstStyle/>
          <a:p>
            <a:pPr algn="just"/>
            <a:r>
              <a:rPr lang="en-US" sz="3600" dirty="0" smtClean="0">
                <a:latin typeface="NikoshBAN" pitchFamily="2" charset="0"/>
                <a:cs typeface="NikoshBAN" pitchFamily="2" charset="0"/>
              </a:rPr>
              <a:t>শব্দের গঠন এবং একটি শব্দের সাথে অন্য শব্দের আলোচনাকেই বলে রূপতত্ত্ব। একে শব্দতত্ত্বও বলা হয়।</a:t>
            </a:r>
          </a:p>
        </p:txBody>
      </p:sp>
      <p:sp>
        <p:nvSpPr>
          <p:cNvPr id="3" name="Flowchart: Terminator 2"/>
          <p:cNvSpPr/>
          <p:nvPr/>
        </p:nvSpPr>
        <p:spPr>
          <a:xfrm>
            <a:off x="2438400" y="685800"/>
            <a:ext cx="4800600" cy="1428214"/>
          </a:xfrm>
          <a:prstGeom prst="flowChartTerminator">
            <a:avLst/>
          </a:prstGeom>
          <a:solidFill>
            <a:srgbClr val="FFFF00"/>
          </a:solidFill>
          <a:ln>
            <a:solidFill>
              <a:schemeClr val="tx1"/>
            </a:solidFill>
          </a:ln>
        </p:spPr>
        <p:txBody>
          <a:bodyPr wrap="square">
            <a:spAutoFit/>
          </a:bodyPr>
          <a:lstStyle/>
          <a:p>
            <a:pPr algn="ctr"/>
            <a:r>
              <a:rPr lang="en-US" sz="6000" b="1" dirty="0" smtClean="0">
                <a:latin typeface="NikoshBAN" pitchFamily="2" charset="0"/>
                <a:cs typeface="NikoshBAN" pitchFamily="2" charset="0"/>
              </a:rPr>
              <a:t>রূপতত্ত্ব</a:t>
            </a:r>
          </a:p>
        </p:txBody>
      </p:sp>
      <p:pic>
        <p:nvPicPr>
          <p:cNvPr id="4" name="Picture 3" descr="Screenshot_20200112_162335.jpg"/>
          <p:cNvPicPr>
            <a:picLocks noChangeAspect="1"/>
          </p:cNvPicPr>
          <p:nvPr/>
        </p:nvPicPr>
        <p:blipFill>
          <a:blip r:embed="rId2" cstate="print"/>
          <a:stretch>
            <a:fillRect/>
          </a:stretch>
        </p:blipFill>
        <p:spPr>
          <a:xfrm>
            <a:off x="76200" y="0"/>
            <a:ext cx="1676400" cy="2066620"/>
          </a:xfrm>
          <a:prstGeom prst="rect">
            <a:avLst/>
          </a:prstGeom>
          <a:solidFill>
            <a:srgbClr val="FFFFFF">
              <a:shade val="85000"/>
            </a:srgbClr>
          </a:solidFill>
          <a:ln w="190500" cap="sq">
            <a:solidFill>
              <a:srgbClr val="FFFFFF"/>
            </a:solidFill>
            <a:miter lim="800000"/>
          </a:ln>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4" descr="Screenshot_20200112_162335.jpg"/>
          <p:cNvPicPr>
            <a:picLocks noChangeAspect="1"/>
          </p:cNvPicPr>
          <p:nvPr/>
        </p:nvPicPr>
        <p:blipFill>
          <a:blip r:embed="rId3" cstate="print"/>
          <a:stretch>
            <a:fillRect/>
          </a:stretch>
        </p:blipFill>
        <p:spPr>
          <a:xfrm>
            <a:off x="7467600" y="4885317"/>
            <a:ext cx="1600201" cy="1972684"/>
          </a:xfrm>
          <a:prstGeom prst="rect">
            <a:avLst/>
          </a:prstGeom>
          <a:solidFill>
            <a:srgbClr val="FFFFFF">
              <a:shade val="85000"/>
            </a:srgbClr>
          </a:solidFill>
          <a:ln w="190500" cap="sq">
            <a:solidFill>
              <a:srgbClr val="FFFFFF"/>
            </a:solidFill>
            <a:miter lim="800000"/>
          </a:ln>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295400"/>
            <a:ext cx="8305800" cy="4114800"/>
          </a:xfrm>
          <a:prstGeom prst="rect">
            <a:avLst/>
          </a:prstGeom>
        </p:spPr>
        <p:txBody>
          <a:bodyPr wrap="square">
            <a:spAutoFit/>
          </a:bodyPr>
          <a:lstStyle/>
          <a:p>
            <a:pPr algn="just"/>
            <a:endParaRPr lang="en-US" sz="2400" dirty="0" smtClean="0">
              <a:latin typeface="NikoshBAN" pitchFamily="2" charset="0"/>
              <a:cs typeface="NikoshBAN" pitchFamily="2" charset="0"/>
            </a:endParaRPr>
          </a:p>
          <a:p>
            <a:pPr algn="just"/>
            <a:r>
              <a:rPr lang="en-US" sz="2400" dirty="0" smtClean="0">
                <a:latin typeface="NikoshBAN" pitchFamily="2" charset="0"/>
                <a:cs typeface="NikoshBAN" pitchFamily="2" charset="0"/>
              </a:rPr>
              <a:t>দুই বাততোধিক ধ্বনি/ বর্ণ মিলে তৈরি হয় শব্দ।</a:t>
            </a:r>
          </a:p>
          <a:p>
            <a:pPr algn="just"/>
            <a:r>
              <a:rPr lang="en-US" sz="2400" dirty="0" smtClean="0">
                <a:latin typeface="NikoshBAN" pitchFamily="2" charset="0"/>
                <a:cs typeface="NikoshBAN" pitchFamily="2" charset="0"/>
              </a:rPr>
              <a:t>যেমন- </a:t>
            </a:r>
            <a:r>
              <a:rPr lang="en-US" sz="2400" dirty="0" smtClean="0">
                <a:solidFill>
                  <a:srgbClr val="FF0000"/>
                </a:solidFill>
                <a:latin typeface="NikoshBAN" pitchFamily="2" charset="0"/>
                <a:cs typeface="NikoshBAN" pitchFamily="2" charset="0"/>
              </a:rPr>
              <a:t>আ</a:t>
            </a:r>
            <a:r>
              <a:rPr lang="en-US" sz="2400" dirty="0" smtClean="0">
                <a:latin typeface="NikoshBAN" pitchFamily="2" charset="0"/>
                <a:cs typeface="NikoshBAN" pitchFamily="2" charset="0"/>
              </a:rPr>
              <a:t>+</a:t>
            </a:r>
            <a:r>
              <a:rPr lang="en-US" sz="2400" dirty="0" smtClean="0">
                <a:solidFill>
                  <a:srgbClr val="FF0000"/>
                </a:solidFill>
                <a:latin typeface="NikoshBAN" pitchFamily="2" charset="0"/>
                <a:cs typeface="NikoshBAN" pitchFamily="2" charset="0"/>
              </a:rPr>
              <a:t>ম্</a:t>
            </a:r>
            <a:r>
              <a:rPr lang="en-US" sz="2400" dirty="0" smtClean="0">
                <a:latin typeface="NikoshBAN" pitchFamily="2" charset="0"/>
                <a:cs typeface="NikoshBAN" pitchFamily="2" charset="0"/>
              </a:rPr>
              <a:t>+</a:t>
            </a:r>
            <a:r>
              <a:rPr lang="en-US" sz="2400" dirty="0" smtClean="0">
                <a:solidFill>
                  <a:srgbClr val="FF0000"/>
                </a:solidFill>
                <a:latin typeface="NikoshBAN" pitchFamily="2" charset="0"/>
                <a:cs typeface="NikoshBAN" pitchFamily="2" charset="0"/>
              </a:rPr>
              <a:t>আ</a:t>
            </a:r>
            <a:r>
              <a:rPr lang="en-US" sz="2400" dirty="0" smtClean="0">
                <a:latin typeface="NikoshBAN" pitchFamily="2" charset="0"/>
                <a:cs typeface="NikoshBAN" pitchFamily="2" charset="0"/>
              </a:rPr>
              <a:t>+</a:t>
            </a:r>
            <a:r>
              <a:rPr lang="en-US" sz="2400" dirty="0" smtClean="0">
                <a:solidFill>
                  <a:srgbClr val="FF0000"/>
                </a:solidFill>
                <a:latin typeface="NikoshBAN" pitchFamily="2" charset="0"/>
                <a:cs typeface="NikoshBAN" pitchFamily="2" charset="0"/>
              </a:rPr>
              <a:t>র</a:t>
            </a:r>
            <a:r>
              <a:rPr lang="en-US" sz="2400" dirty="0" smtClean="0">
                <a:latin typeface="NikoshBAN" pitchFamily="2" charset="0"/>
                <a:cs typeface="NikoshBAN" pitchFamily="2" charset="0"/>
              </a:rPr>
              <a:t> = </a:t>
            </a:r>
            <a:r>
              <a:rPr lang="en-US" sz="2400" dirty="0" smtClean="0">
                <a:solidFill>
                  <a:srgbClr val="FF0000"/>
                </a:solidFill>
                <a:latin typeface="NikoshBAN" pitchFamily="2" charset="0"/>
                <a:cs typeface="NikoshBAN" pitchFamily="2" charset="0"/>
              </a:rPr>
              <a:t>আমার</a:t>
            </a:r>
            <a:r>
              <a:rPr lang="en-US" sz="2400" dirty="0" smtClean="0">
                <a:latin typeface="NikoshBAN" pitchFamily="2" charset="0"/>
                <a:cs typeface="NikoshBAN" pitchFamily="2" charset="0"/>
              </a:rPr>
              <a:t>। এখানে ৪টি ধ্বনি যোগে শব্দ গাঠিত হয়েছে।</a:t>
            </a:r>
          </a:p>
          <a:p>
            <a:pPr algn="just"/>
            <a:r>
              <a:rPr lang="en-US" sz="2400" dirty="0" smtClean="0">
                <a:latin typeface="NikoshBAN" pitchFamily="2" charset="0"/>
                <a:cs typeface="NikoshBAN" pitchFamily="2" charset="0"/>
              </a:rPr>
              <a:t>আবার একটি মাত্র স্বরধ্বনি/ বর্ণযোগেও শব্দ গঠিত হয়।</a:t>
            </a:r>
          </a:p>
          <a:p>
            <a:pPr algn="just"/>
            <a:r>
              <a:rPr lang="en-US" sz="2400" dirty="0" smtClean="0">
                <a:latin typeface="NikoshBAN" pitchFamily="2" charset="0"/>
                <a:cs typeface="NikoshBAN" pitchFamily="2" charset="0"/>
              </a:rPr>
              <a:t>যেমন- </a:t>
            </a:r>
            <a:r>
              <a:rPr lang="en-US" sz="2400" dirty="0" smtClean="0">
                <a:solidFill>
                  <a:srgbClr val="FF0000"/>
                </a:solidFill>
                <a:latin typeface="NikoshBAN" pitchFamily="2" charset="0"/>
                <a:cs typeface="NikoshBAN" pitchFamily="2" charset="0"/>
              </a:rPr>
              <a:t>আ</a:t>
            </a:r>
            <a:r>
              <a:rPr lang="en-US" sz="2400" dirty="0" smtClean="0">
                <a:latin typeface="NikoshBAN" pitchFamily="2" charset="0"/>
                <a:cs typeface="NikoshBAN" pitchFamily="2" charset="0"/>
              </a:rPr>
              <a:t>, </a:t>
            </a:r>
            <a:r>
              <a:rPr lang="en-US" sz="2400" dirty="0" smtClean="0">
                <a:solidFill>
                  <a:srgbClr val="FF0000"/>
                </a:solidFill>
                <a:latin typeface="NikoshBAN" pitchFamily="2" charset="0"/>
                <a:cs typeface="NikoshBAN" pitchFamily="2" charset="0"/>
              </a:rPr>
              <a:t>ই</a:t>
            </a:r>
            <a:r>
              <a:rPr lang="en-US" sz="2400" dirty="0" smtClean="0">
                <a:latin typeface="NikoshBAN" pitchFamily="2" charset="0"/>
                <a:cs typeface="NikoshBAN" pitchFamily="2" charset="0"/>
              </a:rPr>
              <a:t>, </a:t>
            </a:r>
            <a:r>
              <a:rPr lang="en-US" sz="2400" dirty="0" smtClean="0">
                <a:solidFill>
                  <a:srgbClr val="FF0000"/>
                </a:solidFill>
                <a:latin typeface="NikoshBAN" pitchFamily="2" charset="0"/>
                <a:cs typeface="NikoshBAN" pitchFamily="2" charset="0"/>
              </a:rPr>
              <a:t>উ</a:t>
            </a:r>
            <a:r>
              <a:rPr lang="en-US" sz="2400" dirty="0" smtClean="0">
                <a:latin typeface="NikoshBAN" pitchFamily="2" charset="0"/>
                <a:cs typeface="NikoshBAN" pitchFamily="2" charset="0"/>
              </a:rPr>
              <a:t> ইত্যাদি।</a:t>
            </a:r>
          </a:p>
          <a:p>
            <a:pPr algn="just"/>
            <a:r>
              <a:rPr lang="en-US" sz="2400" dirty="0" smtClean="0">
                <a:latin typeface="NikoshBAN" pitchFamily="2" charset="0"/>
                <a:cs typeface="NikoshBAN" pitchFamily="2" charset="0"/>
              </a:rPr>
              <a:t>তবে এ শব্দগুলো শুধু খুশি, বেদনা, ক্ষোভ, দুঃখ, ইত্যাদি প্রকাশে ব্যবহুত হয়। এদের কোনো নির্দিষ্ট অর্থ থাকে না কেবলমাত্র ভাব প্রকাশে ব্যবহুত হয়ে থাকে।</a:t>
            </a:r>
          </a:p>
          <a:p>
            <a:pPr algn="just"/>
            <a:r>
              <a:rPr lang="en-US" sz="2400" dirty="0" smtClean="0">
                <a:latin typeface="NikoshBAN" pitchFamily="2" charset="0"/>
                <a:cs typeface="NikoshBAN" pitchFamily="2" charset="0"/>
              </a:rPr>
              <a:t>একটি মাত্র ব্যাঞ্জনধ্বনি/ বর্ণ দিয়ে শব্দ হয় না। কারণ একক ব্যাঞ্জনবর্ণের কোনো নির্দিষ্ট অর্থ হয় না।</a:t>
            </a:r>
          </a:p>
          <a:p>
            <a:pPr algn="just"/>
            <a:r>
              <a:rPr lang="en-US" sz="2400" dirty="0" smtClean="0">
                <a:latin typeface="NikoshBAN" pitchFamily="2" charset="0"/>
                <a:cs typeface="NikoshBAN" pitchFamily="2" charset="0"/>
              </a:rPr>
              <a:t>যেমন- ক এটি দ্বারা কোনো শব্দ বুঝায় না কারণ ক বর্ণ/ ধ্বনিটির কোনো নির্দিষ্ট অর্থ হয় না। তবে একাধিক ব্যাঞ্জনধ্বনি দিয়ে শব্দ গঠন করা যায়।</a:t>
            </a:r>
          </a:p>
        </p:txBody>
      </p:sp>
      <p:pic>
        <p:nvPicPr>
          <p:cNvPr id="3" name="Picture 2" descr="Screenshot_20200112_162335.jpg"/>
          <p:cNvPicPr>
            <a:picLocks noChangeAspect="1"/>
          </p:cNvPicPr>
          <p:nvPr/>
        </p:nvPicPr>
        <p:blipFill>
          <a:blip r:embed="rId2" cstate="print"/>
          <a:stretch>
            <a:fillRect/>
          </a:stretch>
        </p:blipFill>
        <p:spPr>
          <a:xfrm>
            <a:off x="76200" y="76200"/>
            <a:ext cx="927178" cy="1143000"/>
          </a:xfrm>
          <a:prstGeom prst="rect">
            <a:avLst/>
          </a:prstGeom>
          <a:solidFill>
            <a:srgbClr val="FFFFFF">
              <a:shade val="85000"/>
            </a:srgbClr>
          </a:solidFill>
          <a:ln w="190500" cap="sq">
            <a:solidFill>
              <a:srgbClr val="FFFFFF"/>
            </a:solidFill>
            <a:miter lim="800000"/>
          </a:ln>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Picture 3" descr="Screenshot_20200112_162335.jpg"/>
          <p:cNvPicPr>
            <a:picLocks noChangeAspect="1"/>
          </p:cNvPicPr>
          <p:nvPr/>
        </p:nvPicPr>
        <p:blipFill>
          <a:blip r:embed="rId3" cstate="print"/>
          <a:stretch>
            <a:fillRect/>
          </a:stretch>
        </p:blipFill>
        <p:spPr>
          <a:xfrm>
            <a:off x="8153400" y="5560613"/>
            <a:ext cx="990601" cy="1221187"/>
          </a:xfrm>
          <a:prstGeom prst="rect">
            <a:avLst/>
          </a:prstGeom>
          <a:solidFill>
            <a:srgbClr val="FFFFFF">
              <a:shade val="85000"/>
            </a:srgbClr>
          </a:solidFill>
          <a:ln w="190500" cap="sq">
            <a:solidFill>
              <a:srgbClr val="FFFFFF"/>
            </a:solidFill>
            <a:miter lim="800000"/>
          </a:ln>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Oval 5"/>
          <p:cNvSpPr/>
          <p:nvPr/>
        </p:nvSpPr>
        <p:spPr>
          <a:xfrm>
            <a:off x="1752600" y="304800"/>
            <a:ext cx="3581400" cy="914400"/>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tx1"/>
                </a:solidFill>
                <a:latin typeface="NikoshBAN" pitchFamily="2" charset="0"/>
                <a:cs typeface="NikoshBAN" pitchFamily="2" charset="0"/>
              </a:rPr>
              <a:t>শব্দ কি? </a:t>
            </a:r>
            <a:endParaRPr lang="en-US" sz="4800" b="1" dirty="0" smtClean="0">
              <a:solidFill>
                <a:schemeClr val="tx1"/>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_20200112_162335.jpg"/>
          <p:cNvPicPr>
            <a:picLocks noChangeAspect="1"/>
          </p:cNvPicPr>
          <p:nvPr/>
        </p:nvPicPr>
        <p:blipFill>
          <a:blip r:embed="rId2" cstate="print"/>
          <a:stretch>
            <a:fillRect/>
          </a:stretch>
        </p:blipFill>
        <p:spPr>
          <a:xfrm>
            <a:off x="76200" y="0"/>
            <a:ext cx="1066800" cy="1315122"/>
          </a:xfrm>
          <a:prstGeom prst="rect">
            <a:avLst/>
          </a:prstGeom>
          <a:solidFill>
            <a:srgbClr val="FFFFFF">
              <a:shade val="85000"/>
            </a:srgbClr>
          </a:solidFill>
          <a:ln w="190500" cap="sq">
            <a:solidFill>
              <a:srgbClr val="FFFFFF"/>
            </a:solidFill>
            <a:miter lim="800000"/>
          </a:ln>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4" descr="Screenshot_20200112_162335.jpg"/>
          <p:cNvPicPr>
            <a:picLocks noChangeAspect="1"/>
          </p:cNvPicPr>
          <p:nvPr/>
        </p:nvPicPr>
        <p:blipFill>
          <a:blip r:embed="rId2" cstate="print"/>
          <a:stretch>
            <a:fillRect/>
          </a:stretch>
        </p:blipFill>
        <p:spPr>
          <a:xfrm>
            <a:off x="8077200" y="5542878"/>
            <a:ext cx="1066800" cy="1315122"/>
          </a:xfrm>
          <a:prstGeom prst="rect">
            <a:avLst/>
          </a:prstGeom>
          <a:solidFill>
            <a:srgbClr val="FFFFFF">
              <a:shade val="85000"/>
            </a:srgbClr>
          </a:solidFill>
          <a:ln w="190500" cap="sq">
            <a:solidFill>
              <a:srgbClr val="FFFFFF"/>
            </a:solidFill>
            <a:miter lim="800000"/>
          </a:ln>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5" descr="download (10).jpg"/>
          <p:cNvPicPr>
            <a:picLocks noChangeAspect="1"/>
          </p:cNvPicPr>
          <p:nvPr/>
        </p:nvPicPr>
        <p:blipFill>
          <a:blip r:embed="rId3">
            <a:lum bright="70000" contrast="-70000"/>
          </a:blip>
          <a:srcRect l="44839"/>
          <a:stretch>
            <a:fillRect/>
          </a:stretch>
        </p:blipFill>
        <p:spPr>
          <a:xfrm>
            <a:off x="1371600" y="1433513"/>
            <a:ext cx="6477000" cy="4052887"/>
          </a:xfrm>
          <a:prstGeom prst="rect">
            <a:avLst/>
          </a:prstGeom>
        </p:spPr>
      </p:pic>
      <p:sp>
        <p:nvSpPr>
          <p:cNvPr id="8" name="TextBox 7"/>
          <p:cNvSpPr txBox="1"/>
          <p:nvPr/>
        </p:nvSpPr>
        <p:spPr>
          <a:xfrm>
            <a:off x="1981200" y="4267200"/>
            <a:ext cx="5486400" cy="584775"/>
          </a:xfrm>
          <a:prstGeom prst="rect">
            <a:avLst/>
          </a:prstGeom>
          <a:noFill/>
        </p:spPr>
        <p:txBody>
          <a:bodyPr wrap="square" rtlCol="0">
            <a:spAutoFit/>
          </a:bodyPr>
          <a:lstStyle/>
          <a:p>
            <a:pPr algn="ctr"/>
            <a:r>
              <a:rPr lang="en-US" sz="3200" b="1" dirty="0" smtClean="0">
                <a:latin typeface="NikoshBAN" pitchFamily="2" charset="0"/>
                <a:cs typeface="NikoshBAN" pitchFamily="2" charset="0"/>
              </a:rPr>
              <a:t>শব্দের ধারণা ব্যাখ্যা কর।</a:t>
            </a:r>
            <a:endParaRPr lang="en-US" sz="3200" b="1" dirty="0">
              <a:latin typeface="NikoshBAN" pitchFamily="2" charset="0"/>
              <a:cs typeface="NikoshBAN" pitchFamily="2" charset="0"/>
            </a:endParaRPr>
          </a:p>
        </p:txBody>
      </p:sp>
      <p:sp>
        <p:nvSpPr>
          <p:cNvPr id="9" name="Rounded Rectangle 8"/>
          <p:cNvSpPr/>
          <p:nvPr/>
        </p:nvSpPr>
        <p:spPr>
          <a:xfrm>
            <a:off x="2286000" y="1981200"/>
            <a:ext cx="4191000" cy="5334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tx1"/>
                </a:solidFill>
                <a:latin typeface="NikoshBAN" pitchFamily="2" charset="0"/>
                <a:cs typeface="NikoshBAN" pitchFamily="2" charset="0"/>
              </a:rPr>
              <a:t>একক কাজ</a:t>
            </a:r>
            <a:endParaRPr lang="en-US" sz="4800" b="1" dirty="0">
              <a:solidFill>
                <a:schemeClr val="tx1"/>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lide(fromBottom)">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960</TotalTime>
  <Words>1328</Words>
  <Application>Microsoft Office PowerPoint</Application>
  <PresentationFormat>On-screen Show (4:3)</PresentationFormat>
  <Paragraphs>184</Paragraphs>
  <Slides>20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Urban</vt:lpstr>
      <vt:lpstr>Packager Shell Object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Admin</cp:lastModifiedBy>
  <cp:revision>107</cp:revision>
  <dcterms:created xsi:type="dcterms:W3CDTF">2020-10-22T17:35:30Z</dcterms:created>
  <dcterms:modified xsi:type="dcterms:W3CDTF">2020-11-26T10:34:21Z</dcterms:modified>
</cp:coreProperties>
</file>