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50" r:id="rId4"/>
    <p:sldId id="352" r:id="rId5"/>
    <p:sldId id="360" r:id="rId6"/>
    <p:sldId id="258" r:id="rId7"/>
    <p:sldId id="349" r:id="rId8"/>
    <p:sldId id="361" r:id="rId9"/>
    <p:sldId id="353" r:id="rId10"/>
    <p:sldId id="362" r:id="rId11"/>
    <p:sldId id="364" r:id="rId12"/>
    <p:sldId id="366" r:id="rId13"/>
    <p:sldId id="358" r:id="rId14"/>
    <p:sldId id="359" r:id="rId1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AL-kB0bjm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gif"/><Relationship Id="rId15" Type="http://schemas.openxmlformats.org/officeDocument/2006/relationships/image" Target="../media/image31.jpeg"/><Relationship Id="rId10" Type="http://schemas.openxmlformats.org/officeDocument/2006/relationships/image" Target="../media/image26.gif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3965496" y="0"/>
            <a:ext cx="448918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34DEDE-54B8-4B2F-9C6A-C77FF0E8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1215942"/>
            <a:ext cx="8748214" cy="49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223" y="311222"/>
            <a:ext cx="3890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</a:rPr>
              <a:t>কম্পিউটারের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</a:rPr>
              <a:t>কাজ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effectLst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76374"/>
            <a:ext cx="8084456" cy="1333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4783" y="3896245"/>
            <a:ext cx="3086101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ডাটা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গ্রহণ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করা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4436" y="3902665"/>
            <a:ext cx="2452916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প্রক্রিয়াকরণ</a:t>
            </a:r>
            <a:endParaRPr lang="en-US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904" y="3939787"/>
            <a:ext cx="305083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ফলাফল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প্রদান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27547" y="2810060"/>
            <a:ext cx="580571" cy="1108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366420" y="2810060"/>
            <a:ext cx="580571" cy="1108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259379" y="2810060"/>
            <a:ext cx="580571" cy="1108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8" y="167622"/>
            <a:ext cx="2444949" cy="2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395645" y="1464832"/>
            <a:ext cx="11448803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১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5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2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2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2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2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250" b="1" dirty="0" smtClean="0">
                <a:latin typeface="NikoshBAN" pitchFamily="2" charset="0"/>
                <a:cs typeface="NikoshBAN" pitchFamily="2" charset="0"/>
              </a:rPr>
              <a:t>??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736359" y="1923171"/>
            <a:ext cx="2222502" cy="380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87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 </a:t>
            </a:r>
            <a:r>
              <a:rPr lang="en-US" sz="1875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18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073280" y="1855857"/>
            <a:ext cx="2960815" cy="380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187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 </a:t>
            </a:r>
            <a:r>
              <a:rPr lang="en-US" sz="1875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187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8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736359" y="2366083"/>
            <a:ext cx="2130183" cy="380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7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 </a:t>
            </a:r>
            <a:r>
              <a:rPr lang="en-US" sz="1875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18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082984" y="2286998"/>
            <a:ext cx="2898361" cy="380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8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1875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en-US" sz="1875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18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1978269" y="2815463"/>
            <a:ext cx="9900703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…………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647023" y="3326785"/>
            <a:ext cx="2127200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460687" y="3321652"/>
            <a:ext cx="2929502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647024" y="3804424"/>
            <a:ext cx="2667926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210445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7227930" y="765727"/>
            <a:ext cx="2582258" cy="43858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6" y="323643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053337" y="4326359"/>
            <a:ext cx="75610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2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571765" y="4798854"/>
            <a:ext cx="3864219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685161" y="4757272"/>
            <a:ext cx="4274465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637707" y="5382792"/>
            <a:ext cx="3464606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685161" y="5177525"/>
            <a:ext cx="3417214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 </a:t>
            </a:r>
            <a:r>
              <a:rPr lang="en-US" sz="225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563044" y="3806916"/>
            <a:ext cx="3170041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endParaRPr lang="bn-BD" sz="22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244927" y="159658"/>
            <a:ext cx="1484165" cy="6545338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8" name="Notched Right Arrow 47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39" y="2809549"/>
            <a:ext cx="1127499" cy="38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245588" y="2081221"/>
            <a:ext cx="10071589" cy="32470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৫.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6. 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64638" y="130630"/>
            <a:ext cx="1540322" cy="6553198"/>
            <a:chOff x="1350499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Notched Right Arrow 11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50499" y="2868863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58" y="3003088"/>
            <a:ext cx="1799772" cy="36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501787" y="310690"/>
            <a:ext cx="24264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42" y="1402442"/>
            <a:ext cx="4221843" cy="260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0480" y="4005442"/>
            <a:ext cx="803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কম্পিউটারের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মৌলিক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সমূহ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লিখ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।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13" y="-1424213"/>
            <a:ext cx="12438742" cy="98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7527DB-A0CB-4C05-8880-419C5E897130}"/>
              </a:ext>
            </a:extLst>
          </p:cNvPr>
          <p:cNvSpPr txBox="1"/>
          <p:nvPr/>
        </p:nvSpPr>
        <p:spPr>
          <a:xfrm>
            <a:off x="2119086" y="921434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55" y="2376714"/>
            <a:ext cx="4348162" cy="43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2" y="176265"/>
            <a:ext cx="1729693" cy="1768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42092" y="3269398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905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442124" y="2674799"/>
            <a:ext cx="4505727" cy="3008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বিএম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এপ্লিকেশন-1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3200" b="1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11/28/2020</a:t>
            </a:fld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263770" y="559341"/>
            <a:ext cx="2374453" cy="2400384"/>
            <a:chOff x="4304714" y="1406769"/>
            <a:chExt cx="3629464" cy="3305906"/>
          </a:xfrm>
          <a:blipFill dpi="0" rotWithShape="0">
            <a:blip r:embed="rId3"/>
            <a:srcRect/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51" y="1257353"/>
            <a:ext cx="1042415" cy="52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4DE215-F443-459C-A8CD-FA3DBF908621}"/>
              </a:ext>
            </a:extLst>
          </p:cNvPr>
          <p:cNvSpPr txBox="1"/>
          <p:nvPr/>
        </p:nvSpPr>
        <p:spPr>
          <a:xfrm>
            <a:off x="3887182" y="317620"/>
            <a:ext cx="355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42" y="1073133"/>
            <a:ext cx="8502555" cy="4717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3194" y="5899679"/>
            <a:ext cx="30454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https://youtu.be/eAL-kB0bjms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C63A21-F9DB-4ABD-A38A-55E61A561BB6}"/>
              </a:ext>
            </a:extLst>
          </p:cNvPr>
          <p:cNvSpPr/>
          <p:nvPr/>
        </p:nvSpPr>
        <p:spPr>
          <a:xfrm>
            <a:off x="2452999" y="1427558"/>
            <a:ext cx="5950633" cy="3235571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3761509" y="1866654"/>
            <a:ext cx="390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BC790-02B6-4B82-A676-7B06142F293D}"/>
              </a:ext>
            </a:extLst>
          </p:cNvPr>
          <p:cNvGrpSpPr/>
          <p:nvPr/>
        </p:nvGrpSpPr>
        <p:grpSpPr>
          <a:xfrm>
            <a:off x="4081975" y="2905724"/>
            <a:ext cx="1633025" cy="1549332"/>
            <a:chOff x="2920265" y="1590707"/>
            <a:chExt cx="1633025" cy="154933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FA2A336-9B23-43C4-A63A-23201B38F9FD}"/>
                </a:ext>
              </a:extLst>
            </p:cNvPr>
            <p:cNvSpPr/>
            <p:nvPr/>
          </p:nvSpPr>
          <p:spPr>
            <a:xfrm>
              <a:off x="3399239" y="1730327"/>
              <a:ext cx="211016" cy="4077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B3A50E1-8337-433A-BFF5-61AC2146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497" l="1375" r="98375">
                          <a14:backgroundMark x1="33750" y1="20949" x2="33750" y2="20949"/>
                          <a14:backgroundMark x1="38875" y1="22134" x2="38875" y2="22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65" y="1590707"/>
              <a:ext cx="1633025" cy="154933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22278" y="5096426"/>
            <a:ext cx="9785444" cy="1077218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কম্পিউটার </a:t>
            </a:r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(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Computer) 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হল এমন একটি </a:t>
            </a:r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যন্ত্র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যা 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</a:rPr>
              <a:t>সুনির্দিষ্ট নির্দেশ অনুসরণ করে গাণিতিক গণনা সংক্রান্ত কাজ খুব দ্রুত করতে পারে।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666" y="377623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পারি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16875 L -0.04611 -0.15486 L -0.05069 -0.11527 L -0.04791 -0.08426 L -0.04194 -0.07476 L -0.02569 -0.15972 L -0.03111 -0.12176 L -0.02389 -0.12176 L -0.02569 -0.09814 L -0.03291 -0.0956 L -0.03944 -0.1449 L -0.02041 -0.16412 L -0.00764 -0.1618 L -0.00625 -0.16412 L -0.00625 -0.11527 L -0.00583 -0.07476 L -0.00166 -0.1618 L 0.01097 -0.16412 L 0.01097 -0.1287 L 0.01695 -0.12407 L 0.01945 -0.13588 L 0.02 -0.10069 L 0.01639 -0.0824 L 0.00917 -0.09143 L 0.00556 -0.11527 L 0.00306 -0.14351 L 0.02542 -0.17013 L 0.03097 -0.1449 L 0.03153 -0.10301 L 0.03097 -0.07476 L 0.03153 -0.16666 L 0.03917 -0.16412 L 0.04695 -0.13865 L 0.04403 -0.11713 L 0.05 -0.09814 L 0.05417 -0.07222 L 0.05417 -0.11527 L 0.05542 -0.14351 L 0.05139 -0.1618 L 0.05667 -0.16412 L 0.07709 -0.17013 L 0.0807 -0.15023 L 0.0832 -0.1287 L 0.07764 -0.10301 L 0.07347 -0.11713 L 0.08667 -0.14097 L 0.09097 -0.11713 L 0.09209 -0.07222 L 0.09139 -0.14351 L 0.09097 -0.16666 L 0.09764 -0.15972 L 0.10111 -0.17013 L 0.10056 -0.11898 L 0.10056 -0.07708 L 0.10417 -0.16875 L 0.11986 -0.16412 L 0.11542 -0.14097 L 0.11542 -0.11273 L 0.12403 -0.12176 L 0.12459 -0.09814 L 0.12042 -0.09143 L 0.11431 -0.0956 L 0.11014 -0.12662 L 0.10764 -0.15023 L 0.12764 -0.16412 L 0.13667 -0.15972 L 0.13667 -0.15902 L 0.14139 -0.10578 L 0.13972 -0.07222 L 0.14209 -0.16875 L 0.1607 -0.16412 L 0.15278 -0.1449 L 0.15222 -0.0824 L 0.15889 -0.07222 L 0.1625 -0.16412 L 0.17445 -0.1618 L 0.18125 -0.16875 L 0.17931 -0.14351 L 0.1782 -0.10995 L 0.17931 -0.07708 L 0.1757 -0.10833 L 0.17042 -0.12662 L 0.1625 -0.11273 L 0.16611 -0.10069 L 0.18653 -0.15972 L 0.18778 -0.17013 L 0.18778 -0.12407 L 0.18778 -0.10069 L 0.18778 -0.06689 L 0.1907 -0.15972 L 0.20417 -0.16412 " pathEditMode="relative" rAng="0" ptsTypes="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26174" y="4150616"/>
            <a:ext cx="8066333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31918" y="1529078"/>
            <a:ext cx="836059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428565" y="1651854"/>
            <a:ext cx="4053069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767305" y="1535554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624505" y="2912873"/>
            <a:ext cx="7768003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903174" y="503113"/>
            <a:ext cx="2412840" cy="1044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188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4851" y="1254814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318" y="5634667"/>
            <a:ext cx="10981786" cy="10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4DE0E6-20D3-4D6F-96EE-DE00CF3D4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6" y="1674055"/>
            <a:ext cx="1603718" cy="1069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452945-C8EA-42FB-B395-D99AB7F1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2" y="362587"/>
            <a:ext cx="1556890" cy="155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2EC1C-9CF2-4FA7-A690-2464EBB12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43" y="4340474"/>
            <a:ext cx="2354734" cy="1235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60D35A-CE55-4204-A667-77850016D6AD}"/>
              </a:ext>
            </a:extLst>
          </p:cNvPr>
          <p:cNvSpPr txBox="1"/>
          <p:nvPr/>
        </p:nvSpPr>
        <p:spPr>
          <a:xfrm>
            <a:off x="4768560" y="297397"/>
            <a:ext cx="32704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E6C37BC-15DD-4949-9BFB-BC3A46FE9538}"/>
              </a:ext>
            </a:extLst>
          </p:cNvPr>
          <p:cNvGrpSpPr/>
          <p:nvPr/>
        </p:nvGrpSpPr>
        <p:grpSpPr>
          <a:xfrm>
            <a:off x="3086926" y="2988959"/>
            <a:ext cx="5841263" cy="769441"/>
            <a:chOff x="2389489" y="4086239"/>
            <a:chExt cx="5841263" cy="7694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0F785480-F083-477E-83A7-4FF8EA03F052}"/>
                </a:ext>
              </a:extLst>
            </p:cNvPr>
            <p:cNvSpPr/>
            <p:nvPr/>
          </p:nvSpPr>
          <p:spPr>
            <a:xfrm>
              <a:off x="2389489" y="4086239"/>
              <a:ext cx="5841263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403076C-6AF4-4F32-9796-14FE4AC4FCDC}"/>
                </a:ext>
              </a:extLst>
            </p:cNvPr>
            <p:cNvSpPr txBox="1"/>
            <p:nvPr/>
          </p:nvSpPr>
          <p:spPr>
            <a:xfrm>
              <a:off x="2481568" y="4086239"/>
              <a:ext cx="574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বুঝায়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5576187"/>
            <a:ext cx="11176000" cy="10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3.33333E-6 L 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1 0.10718 L 0.575 0.093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5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0.51065 L 0.63556 0.5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0493" y="919163"/>
            <a:ext cx="797489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কম্পিটারের</a:t>
            </a:r>
            <a:r>
              <a:rPr lang="en-US" sz="54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প্রকারভেদ</a:t>
            </a:r>
            <a:endParaRPr lang="en-US" sz="5400" b="1" dirty="0">
              <a:ln w="0">
                <a:solidFill>
                  <a:srgbClr val="002060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325" y="2040519"/>
            <a:ext cx="9949218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১)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কাজের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ধরন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ও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ব্যবহারের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ক্ষেত্র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অনুসারে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কম্পিউটার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দুই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প্রকার</a:t>
            </a:r>
            <a:endParaRPr lang="en-US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281" y="2920537"/>
            <a:ext cx="8734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ক)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কম্পিউটারটি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বিশেষ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কাজের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জন্য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ব্যবহার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।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</a:b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খ)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কম্পিউটার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টি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সাধারণ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কাজে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ব্যবহারের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জন্য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4811" y="2026005"/>
            <a:ext cx="9949218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2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)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গঠনও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কাজের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ধরণ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বা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প্রযুক্তি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অনুসারে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>
                <a:ln>
                  <a:solidFill>
                    <a:schemeClr val="tx1"/>
                  </a:solidFill>
                </a:ln>
              </a:rPr>
              <a:t>তিন</a:t>
            </a:r>
            <a:r>
              <a:rPr lang="en-US" sz="3600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u="sng" dirty="0" err="1" smtClean="0">
                <a:ln>
                  <a:solidFill>
                    <a:schemeClr val="tx1"/>
                  </a:solidFill>
                </a:ln>
              </a:rPr>
              <a:t>প্রকার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711" y="2935050"/>
            <a:ext cx="8734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ক)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অ্যানালগ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খ)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ডিজিটাল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গ)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হাইব্রিড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9325" y="2069547"/>
            <a:ext cx="9949218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3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)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আকার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,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আয়তন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ও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কার্যকারিতা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অনুসারে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চার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 smtClean="0">
                <a:ln>
                  <a:solidFill>
                    <a:schemeClr val="tx1"/>
                  </a:solidFill>
                </a:ln>
              </a:rPr>
              <a:t>প্রকার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4197" y="2949573"/>
            <a:ext cx="873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ক)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সুপার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</a:endParaRP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খ)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মেইনফ্রেম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গ)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মিনি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ঘ)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মাইক্রো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9325" y="2084061"/>
            <a:ext cx="9949218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4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ea typeface="Calibri" panose="020F0502020204030204" pitchFamily="34" charset="0"/>
              </a:rPr>
              <a:t>)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মাইক্রো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পাচ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প্রকার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0655" y="2935059"/>
            <a:ext cx="8734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ক)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ডেক্সটপ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খ)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ল্যাপটপ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গ)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পামটপ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ঘ)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নোটবুক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br>
              <a:rPr lang="en-US" sz="3600" b="1" dirty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ঙ)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পকেট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</a:rPr>
              <a:t>কম্পিউটার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56" y="45431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70" y="4078515"/>
            <a:ext cx="1123481" cy="264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089094"/>
            <a:ext cx="1208344" cy="2631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8687" y="238652"/>
            <a:ext cx="57621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ছবি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দেখি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1309" y="1162821"/>
            <a:ext cx="5667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এনালগ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01196"/>
            <a:ext cx="6945746" cy="39069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5242" y="1161980"/>
            <a:ext cx="8477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ডিজিটাল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01196"/>
            <a:ext cx="6945746" cy="3906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6898" y="1045868"/>
            <a:ext cx="8477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হাইব্রিড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12630"/>
            <a:ext cx="6945746" cy="38955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86898" y="1045868"/>
            <a:ext cx="8477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সুপার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12631"/>
            <a:ext cx="6945746" cy="38955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07807" y="1045868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মেইনফ্রেম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01196"/>
            <a:ext cx="6945746" cy="39875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07807" y="1045868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9" y="2401196"/>
            <a:ext cx="7108701" cy="39875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07807" y="1045868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মাইক্রো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9" y="2401196"/>
            <a:ext cx="6771216" cy="39069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76306" y="973296"/>
            <a:ext cx="6504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ডেক্সটপ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8" y="2412629"/>
            <a:ext cx="6771217" cy="38955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76306" y="973296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ল্যাপটপ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20686"/>
            <a:ext cx="7445829" cy="416808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11427" y="1153805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পামটপ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38" y="2219845"/>
            <a:ext cx="6987463" cy="38955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276306" y="973296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নোটবুক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2" y="2393021"/>
            <a:ext cx="7070894" cy="385606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311427" y="972455"/>
            <a:ext cx="6374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পকেট</a:t>
            </a:r>
            <a:r>
              <a:rPr lang="en-US" sz="5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কম্পিউটার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7" y="2555758"/>
            <a:ext cx="5950857" cy="34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3979812" y="573898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3EF860A-AE48-4753-9655-27C37E434D8B}"/>
              </a:ext>
            </a:extLst>
          </p:cNvPr>
          <p:cNvGrpSpPr/>
          <p:nvPr/>
        </p:nvGrpSpPr>
        <p:grpSpPr>
          <a:xfrm>
            <a:off x="1264376" y="5139961"/>
            <a:ext cx="10393325" cy="769441"/>
            <a:chOff x="2705373" y="4468815"/>
            <a:chExt cx="6464087" cy="76944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2B5CC1A-267A-4C99-9059-C40F092D0F0E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86B9E32-072C-4898-841B-8511AFCD73D5}"/>
                </a:ext>
              </a:extLst>
            </p:cNvPr>
            <p:cNvSpPr txBox="1"/>
            <p:nvPr/>
          </p:nvSpPr>
          <p:spPr>
            <a:xfrm>
              <a:off x="3516018" y="4468815"/>
              <a:ext cx="5653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351315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73"/>
            <a:ext cx="1781054" cy="170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3" y="4951944"/>
            <a:ext cx="1781054" cy="170625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2844801" y="1628511"/>
            <a:ext cx="5138057" cy="33234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0" y="-159592"/>
            <a:ext cx="3099823" cy="2954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967" y="-33208"/>
            <a:ext cx="3099823" cy="30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</TotalTime>
  <Words>336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154</cp:revision>
  <dcterms:created xsi:type="dcterms:W3CDTF">2020-11-12T06:07:31Z</dcterms:created>
  <dcterms:modified xsi:type="dcterms:W3CDTF">2020-11-28T17:50:26Z</dcterms:modified>
</cp:coreProperties>
</file>