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22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B688-5DA3-4FB4-A1A0-76AD77149C8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C180-BEC2-4B3D-8295-69193BF12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2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B688-5DA3-4FB4-A1A0-76AD77149C8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C180-BEC2-4B3D-8295-69193BF12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40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B688-5DA3-4FB4-A1A0-76AD77149C8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C180-BEC2-4B3D-8295-69193BF1218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758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B688-5DA3-4FB4-A1A0-76AD77149C8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C180-BEC2-4B3D-8295-69193BF12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30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B688-5DA3-4FB4-A1A0-76AD77149C8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C180-BEC2-4B3D-8295-69193BF1218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5425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B688-5DA3-4FB4-A1A0-76AD77149C8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C180-BEC2-4B3D-8295-69193BF12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03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B688-5DA3-4FB4-A1A0-76AD77149C8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C180-BEC2-4B3D-8295-69193BF12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29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B688-5DA3-4FB4-A1A0-76AD77149C8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C180-BEC2-4B3D-8295-69193BF12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B688-5DA3-4FB4-A1A0-76AD77149C8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C180-BEC2-4B3D-8295-69193BF12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94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B688-5DA3-4FB4-A1A0-76AD77149C8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C180-BEC2-4B3D-8295-69193BF12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7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B688-5DA3-4FB4-A1A0-76AD77149C8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C180-BEC2-4B3D-8295-69193BF12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1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B688-5DA3-4FB4-A1A0-76AD77149C8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C180-BEC2-4B3D-8295-69193BF12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0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B688-5DA3-4FB4-A1A0-76AD77149C8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C180-BEC2-4B3D-8295-69193BF12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9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B688-5DA3-4FB4-A1A0-76AD77149C8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C180-BEC2-4B3D-8295-69193BF12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7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B688-5DA3-4FB4-A1A0-76AD77149C8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C180-BEC2-4B3D-8295-69193BF12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74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1C180-BEC2-4B3D-8295-69193BF1218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B688-5DA3-4FB4-A1A0-76AD77149C8E}" type="datetimeFigureOut">
              <a:rPr lang="en-US" smtClean="0"/>
              <a:t>11/28/2020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2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DB688-5DA3-4FB4-A1A0-76AD77149C8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AA1C180-BEC2-4B3D-8295-69193BF12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35CF25D-48DB-4E9F-8798-89E8248082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C5E9BC7-2415-4077-A58F-E127B31798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388" y="391036"/>
            <a:ext cx="6625883" cy="335096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44FBD99-8C5A-450D-BFC1-AD9BAEAC7C16}"/>
              </a:ext>
            </a:extLst>
          </p:cNvPr>
          <p:cNvSpPr txBox="1"/>
          <p:nvPr/>
        </p:nvSpPr>
        <p:spPr>
          <a:xfrm>
            <a:off x="2053883" y="4121834"/>
            <a:ext cx="170663" cy="158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3D2254-5F69-4ECF-9362-C3E498A1D409}"/>
              </a:ext>
            </a:extLst>
          </p:cNvPr>
          <p:cNvSpPr txBox="1"/>
          <p:nvPr/>
        </p:nvSpPr>
        <p:spPr>
          <a:xfrm>
            <a:off x="1927274" y="4133041"/>
            <a:ext cx="727299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600" dirty="0">
                <a:latin typeface="NikoshBAN" panose="02000000000000000000" pitchFamily="2" charset="0"/>
                <a:cs typeface="NikoshBAN" panose="02000000000000000000" pitchFamily="2" charset="0"/>
              </a:rPr>
              <a:t>সুস্বাগতম</a:t>
            </a:r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676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E29E02-84FF-431B-A5FB-20D97F8738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90" y="167492"/>
            <a:ext cx="5804705" cy="37855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595001D-02EE-4340-90F2-243CCC6F36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7492"/>
            <a:ext cx="5435843" cy="37855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4C9091D-1499-442A-93DC-3A617F5AFA48}"/>
              </a:ext>
            </a:extLst>
          </p:cNvPr>
          <p:cNvSpPr/>
          <p:nvPr/>
        </p:nvSpPr>
        <p:spPr>
          <a:xfrm>
            <a:off x="1695984" y="4220309"/>
            <a:ext cx="8525022" cy="2470199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টীকা ও স্বাস্থ্যসেবা প্রদানের মাধ্যমে মানুষের কর্মক্ষমতা বৃদ্ধি পায়।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049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4A2ABCC-DC87-4078-BAB0-DCA58F5849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97765"/>
            <a:ext cx="5780606" cy="40772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9292C1B-59D5-4E67-8238-4E7EE544CB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79" y="297764"/>
            <a:ext cx="5365798" cy="40772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EFB462A-8E9F-4537-B451-933A9B3ED5E6}"/>
              </a:ext>
            </a:extLst>
          </p:cNvPr>
          <p:cNvSpPr/>
          <p:nvPr/>
        </p:nvSpPr>
        <p:spPr>
          <a:xfrm>
            <a:off x="1526344" y="4536830"/>
            <a:ext cx="8201465" cy="2222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 মান বৃদ্ধি করে স্বাক্ষরতার হার নিশ্চিত করা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44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Rounded 1">
            <a:extLst>
              <a:ext uri="{FF2B5EF4-FFF2-40B4-BE49-F238E27FC236}">
                <a16:creationId xmlns:a16="http://schemas.microsoft.com/office/drawing/2014/main" id="{3D18BB62-325D-4A70-896F-021B68314500}"/>
              </a:ext>
            </a:extLst>
          </p:cNvPr>
          <p:cNvSpPr/>
          <p:nvPr/>
        </p:nvSpPr>
        <p:spPr>
          <a:xfrm>
            <a:off x="2166425" y="4670474"/>
            <a:ext cx="7042347" cy="2025748"/>
          </a:xfrm>
          <a:prstGeom prst="round2Diag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দক্ষ জনশক্তি</a:t>
            </a:r>
            <a:endParaRPr lang="en-US" sz="115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1B8277-99E3-46CC-AA45-A9BF8A3312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40" y="308463"/>
            <a:ext cx="3245392" cy="37570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B92A943-0FF9-43CC-B605-A0AD7A39DC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192" y="308463"/>
            <a:ext cx="3449074" cy="37571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9187A94-68BE-478E-968A-3DA30DE719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927" y="308463"/>
            <a:ext cx="3687933" cy="37570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695394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26BAC5E-380D-45D0-8DA3-1524B2996B69}"/>
              </a:ext>
            </a:extLst>
          </p:cNvPr>
          <p:cNvSpPr/>
          <p:nvPr/>
        </p:nvSpPr>
        <p:spPr>
          <a:xfrm>
            <a:off x="1627897" y="4811151"/>
            <a:ext cx="2532185" cy="1463040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আমদানি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DBCB9C8-9050-4AB4-9C18-AA72D6A712F8}"/>
              </a:ext>
            </a:extLst>
          </p:cNvPr>
          <p:cNvSpPr/>
          <p:nvPr/>
        </p:nvSpPr>
        <p:spPr>
          <a:xfrm>
            <a:off x="7905308" y="4811151"/>
            <a:ext cx="2532185" cy="1463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রপ্তানি</a:t>
            </a:r>
            <a:endParaRPr lang="en-US" sz="8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B8C9F7-9645-4382-8450-160AFC8EE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00" y="110293"/>
            <a:ext cx="5491381" cy="44476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AA3DFE-9494-4D28-8498-5D69BA465F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711" y="192453"/>
            <a:ext cx="5491381" cy="43654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23547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10F14C6-B682-47D9-BDEB-6A2486C8EA86}"/>
              </a:ext>
            </a:extLst>
          </p:cNvPr>
          <p:cNvSpPr/>
          <p:nvPr/>
        </p:nvSpPr>
        <p:spPr>
          <a:xfrm>
            <a:off x="3127717" y="267286"/>
            <a:ext cx="5683348" cy="984738"/>
          </a:xfrm>
          <a:prstGeom prst="round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জনসংখ্যা সমস্যার সমাধান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ABACD9-5FDE-407E-8626-AF0FA3C42268}"/>
              </a:ext>
            </a:extLst>
          </p:cNvPr>
          <p:cNvSpPr/>
          <p:nvPr/>
        </p:nvSpPr>
        <p:spPr>
          <a:xfrm>
            <a:off x="141265" y="1556210"/>
            <a:ext cx="12168716" cy="56323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খাদ্যের উৎপাদন বাড়াতে হবে।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 গৃহ নির্মাণে সরকারি ও বেসরকারি পর্যায়ে বিনিয়োগ বাড়াতে হবে।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৩। পরিবেশ দূষণ রোধ করতে হবে,যাতে মানুষের জীবনযাপনের মান বৃদ্ধি পায়।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৪। রোগ প্রতিরোধে বিভিন্ন টিকা এবং স্বাস্থ্যসেবা প্রদানে সরকারি সহায়তা বাড়াতে হবে।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  এতে মানুষের কর্মক্ষমতা বৃদ্ধি পাবে।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৫। শতভাগ সাক্ষরতার হার নিশ্চিত করতে হবে। 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  শিক্ষার মান বৃদ্ধির জন্য প্রয়োজনীয় পদক্ষেপ গ্রহণ করতে হবে।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৬। দক্ষ জনশক্তি গড়ে তোলার জন্য কারিগরি শিক্ষার উন্নয়ন করতে হবে।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৭। আমদানির তুলনায় রপ্তানির পরিমাণ বৃদ্ধি করতে হবে।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898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9D8D13-177C-4FDF-8EE2-090155E927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898" y="1662991"/>
            <a:ext cx="7709096" cy="2402572"/>
          </a:xfrm>
          <a:prstGeom prst="rect">
            <a:avLst/>
          </a:prstGeom>
        </p:spPr>
      </p:pic>
      <p:sp>
        <p:nvSpPr>
          <p:cNvPr id="5" name="Ribbon: Tilted Down 4">
            <a:extLst>
              <a:ext uri="{FF2B5EF4-FFF2-40B4-BE49-F238E27FC236}">
                <a16:creationId xmlns:a16="http://schemas.microsoft.com/office/drawing/2014/main" id="{F3720D36-2B21-4B2D-BDE5-79EAB3B7BF28}"/>
              </a:ext>
            </a:extLst>
          </p:cNvPr>
          <p:cNvSpPr/>
          <p:nvPr/>
        </p:nvSpPr>
        <p:spPr>
          <a:xfrm>
            <a:off x="2264898" y="126610"/>
            <a:ext cx="7709096" cy="1378634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সংযোগ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44D358A-99D8-4789-9BE5-3253FE20728C}"/>
              </a:ext>
            </a:extLst>
          </p:cNvPr>
          <p:cNvSpPr/>
          <p:nvPr/>
        </p:nvSpPr>
        <p:spPr>
          <a:xfrm>
            <a:off x="407962" y="4223310"/>
            <a:ext cx="10663311" cy="231413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 বাংলাদেশ ও বিশ্বপরিচয় বই এর ৪৬ নং পৃষ্ঠা খোল এবং মনযোগ দিয়ে পড়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388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28E6DD8-639A-4623-A1D8-75E2E59CE6D7}"/>
              </a:ext>
            </a:extLst>
          </p:cNvPr>
          <p:cNvSpPr/>
          <p:nvPr/>
        </p:nvSpPr>
        <p:spPr>
          <a:xfrm>
            <a:off x="3587262" y="281354"/>
            <a:ext cx="4445390" cy="68931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Diagonal Corners Rounded 2">
            <a:extLst>
              <a:ext uri="{FF2B5EF4-FFF2-40B4-BE49-F238E27FC236}">
                <a16:creationId xmlns:a16="http://schemas.microsoft.com/office/drawing/2014/main" id="{D889B675-E3C8-42C7-9211-D7397FBC7EE6}"/>
              </a:ext>
            </a:extLst>
          </p:cNvPr>
          <p:cNvSpPr/>
          <p:nvPr/>
        </p:nvSpPr>
        <p:spPr>
          <a:xfrm>
            <a:off x="661181" y="1463626"/>
            <a:ext cx="9650437" cy="1228579"/>
          </a:xfrm>
          <a:prstGeom prst="round2Diag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দল- ১  কিভাবে খাদ্য উৎপাদন করা যায়?</a:t>
            </a:r>
          </a:p>
        </p:txBody>
      </p:sp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39A09A05-2868-450C-9FF2-3FC866415C3E}"/>
              </a:ext>
            </a:extLst>
          </p:cNvPr>
          <p:cNvSpPr/>
          <p:nvPr/>
        </p:nvSpPr>
        <p:spPr>
          <a:xfrm>
            <a:off x="661181" y="3358662"/>
            <a:ext cx="9802835" cy="1228579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দল- ২  শিক্ষার মান উন্নয়নে কি করণীয় ?</a:t>
            </a:r>
          </a:p>
        </p:txBody>
      </p:sp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715823AD-D5B2-4C77-8B60-8685C4563FFE}"/>
              </a:ext>
            </a:extLst>
          </p:cNvPr>
          <p:cNvSpPr/>
          <p:nvPr/>
        </p:nvSpPr>
        <p:spPr>
          <a:xfrm>
            <a:off x="661181" y="5258971"/>
            <a:ext cx="9650437" cy="1228579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দল- ৩  কিভাবে দক্ষ জনশক্তি গড়ে তোলা যায়?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971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>
            <a:extLst>
              <a:ext uri="{FF2B5EF4-FFF2-40B4-BE49-F238E27FC236}">
                <a16:creationId xmlns:a16="http://schemas.microsoft.com/office/drawing/2014/main" id="{179C9552-68E2-4E03-961B-23836D767697}"/>
              </a:ext>
            </a:extLst>
          </p:cNvPr>
          <p:cNvSpPr/>
          <p:nvPr/>
        </p:nvSpPr>
        <p:spPr>
          <a:xfrm>
            <a:off x="3826412" y="225083"/>
            <a:ext cx="4135902" cy="10972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Terminator 2">
            <a:extLst>
              <a:ext uri="{FF2B5EF4-FFF2-40B4-BE49-F238E27FC236}">
                <a16:creationId xmlns:a16="http://schemas.microsoft.com/office/drawing/2014/main" id="{C82427C5-5B1F-4E24-B1FA-5D901345B23F}"/>
              </a:ext>
            </a:extLst>
          </p:cNvPr>
          <p:cNvSpPr/>
          <p:nvPr/>
        </p:nvSpPr>
        <p:spPr>
          <a:xfrm>
            <a:off x="520505" y="2335237"/>
            <a:ext cx="10747717" cy="1195754"/>
          </a:xfrm>
          <a:prstGeom prst="flowChartTermina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জনসংখ্যা সমস্যা সমাধানে করণীয় কি কি?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ADD58691-639E-4576-8256-D3CE06C7830A}"/>
              </a:ext>
            </a:extLst>
          </p:cNvPr>
          <p:cNvSpPr/>
          <p:nvPr/>
        </p:nvSpPr>
        <p:spPr>
          <a:xfrm>
            <a:off x="520505" y="3894406"/>
            <a:ext cx="10747717" cy="1195754"/>
          </a:xfrm>
          <a:prstGeom prst="flowChartTerminato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দক্ষ জনশক্তি গড়ে তোলায় করণীয় কি কি?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297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5595E9F-A2E5-45B5-A19F-2F043D178B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829" y="620004"/>
            <a:ext cx="2466975" cy="1847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33A5DB81-937A-4E22-901A-ACFD7E89FD84}"/>
              </a:ext>
            </a:extLst>
          </p:cNvPr>
          <p:cNvSpPr/>
          <p:nvPr/>
        </p:nvSpPr>
        <p:spPr>
          <a:xfrm>
            <a:off x="4346917" y="787791"/>
            <a:ext cx="5570806" cy="18478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ouble Wave 4">
            <a:extLst>
              <a:ext uri="{FF2B5EF4-FFF2-40B4-BE49-F238E27FC236}">
                <a16:creationId xmlns:a16="http://schemas.microsoft.com/office/drawing/2014/main" id="{5EABB399-EF96-4C0A-BE85-ED486EB10ACE}"/>
              </a:ext>
            </a:extLst>
          </p:cNvPr>
          <p:cNvSpPr/>
          <p:nvPr/>
        </p:nvSpPr>
        <p:spPr>
          <a:xfrm>
            <a:off x="534572" y="3052689"/>
            <a:ext cx="10213145" cy="2888859"/>
          </a:xfrm>
          <a:prstGeom prst="doubleWav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জনসংখ্যা সমস্যার সমাধানে কি কি কৌশল অবলম্বন করা যায়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062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CC438C-75BA-49BC-B845-903747575F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039" y="307730"/>
            <a:ext cx="6697496" cy="403918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3432FBA-AEFF-46EE-A7A6-E9F08030180F}"/>
              </a:ext>
            </a:extLst>
          </p:cNvPr>
          <p:cNvSpPr txBox="1"/>
          <p:nvPr/>
        </p:nvSpPr>
        <p:spPr>
          <a:xfrm>
            <a:off x="2222695" y="4346917"/>
            <a:ext cx="710418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8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937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17A34510-AD99-4193-BB13-30B390BE2015}"/>
              </a:ext>
            </a:extLst>
          </p:cNvPr>
          <p:cNvSpPr/>
          <p:nvPr/>
        </p:nvSpPr>
        <p:spPr>
          <a:xfrm>
            <a:off x="196948" y="239150"/>
            <a:ext cx="3559126" cy="284167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776436-634D-49BD-862A-6633029F2D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698" y="239150"/>
            <a:ext cx="3395137" cy="298531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3E08B42-3BCD-4821-A703-39F33A3B6993}"/>
              </a:ext>
            </a:extLst>
          </p:cNvPr>
          <p:cNvSpPr/>
          <p:nvPr/>
        </p:nvSpPr>
        <p:spPr>
          <a:xfrm>
            <a:off x="0" y="3633537"/>
            <a:ext cx="8032652" cy="3224463"/>
          </a:xfrm>
          <a:prstGeom prst="roundRect">
            <a:avLst/>
          </a:prstGeom>
          <a:solidFill>
            <a:schemeClr val="accent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কৃষ্ণপদ বর্মন</a:t>
            </a:r>
          </a:p>
          <a:p>
            <a:pPr algn="ctr"/>
            <a:r>
              <a:rPr lang="bn-BD" sz="3600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</a:p>
          <a:p>
            <a:pPr algn="ctr"/>
            <a:r>
              <a:rPr lang="bn-BD" sz="3600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বাদামতলা ডি.এন.সরকারি প্রাথমিক বিদ্যালয়।</a:t>
            </a:r>
          </a:p>
          <a:p>
            <a:pPr algn="ctr"/>
            <a:r>
              <a:rPr lang="bn-BD" sz="3600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দাকোপ,খুলনা।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FF2F008-30EF-43BA-9066-155CE870787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7" t="7229" r="24535" b="20072"/>
          <a:stretch/>
        </p:blipFill>
        <p:spPr>
          <a:xfrm>
            <a:off x="8370276" y="112542"/>
            <a:ext cx="3559126" cy="6745458"/>
          </a:xfrm>
          <a:prstGeom prst="ellipse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70744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C012425B-5200-4686-9407-DEEC5243D70D}"/>
              </a:ext>
            </a:extLst>
          </p:cNvPr>
          <p:cNvSpPr/>
          <p:nvPr/>
        </p:nvSpPr>
        <p:spPr>
          <a:xfrm>
            <a:off x="3277773" y="337625"/>
            <a:ext cx="4445391" cy="998806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827E20-611B-4608-B8B0-15C5A30E557E}"/>
              </a:ext>
            </a:extLst>
          </p:cNvPr>
          <p:cNvSpPr/>
          <p:nvPr/>
        </p:nvSpPr>
        <p:spPr>
          <a:xfrm>
            <a:off x="893298" y="1983544"/>
            <a:ext cx="8904849" cy="4698609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শ্রেণি-৫ম</a:t>
            </a:r>
          </a:p>
          <a:p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 বাংলাদেশ ও বিশ্বপরিচয়</a:t>
            </a:r>
          </a:p>
          <a:p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অধ্যায়- ৫ ( জনসংখ্যা )</a:t>
            </a:r>
          </a:p>
          <a:p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বিষয়বস্তু- জনসংখ্যা সমস্যার সমাধান</a:t>
            </a:r>
          </a:p>
          <a:p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 ৩০ মিনিট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383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>
            <a:extLst>
              <a:ext uri="{FF2B5EF4-FFF2-40B4-BE49-F238E27FC236}">
                <a16:creationId xmlns:a16="http://schemas.microsoft.com/office/drawing/2014/main" id="{11732056-B7A1-42C7-BAE1-819426BD2419}"/>
              </a:ext>
            </a:extLst>
          </p:cNvPr>
          <p:cNvSpPr/>
          <p:nvPr/>
        </p:nvSpPr>
        <p:spPr>
          <a:xfrm>
            <a:off x="1941342" y="492369"/>
            <a:ext cx="7765366" cy="1716259"/>
          </a:xfrm>
          <a:prstGeom prst="flowChartDecision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শিক্ষণফল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45B05D-EFEF-4833-9ADC-B2ED51AEE45B}"/>
              </a:ext>
            </a:extLst>
          </p:cNvPr>
          <p:cNvSpPr txBox="1"/>
          <p:nvPr/>
        </p:nvSpPr>
        <p:spPr>
          <a:xfrm>
            <a:off x="98474" y="2813538"/>
            <a:ext cx="120935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১২.২.১ জীবনযাত্রার মানের উপর অধিক জনসংখ্যার</a:t>
            </a: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          প্রভাব ব্যাখ্যা করতে পারবে।</a:t>
            </a: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১২.৩.২ দেশের জন্য জনসম্পদের গুরুত্ব ব্যাখ্যা করতে পারবে।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190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C884530-B54D-47FF-B6DD-AB1EC4EC1F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279595"/>
            <a:ext cx="5435366" cy="26447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2F40C32-EC59-4217-A67B-B848F86561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95" y="279595"/>
            <a:ext cx="5056327" cy="26447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A38D92B-D5B0-4191-81AC-1D383ACAAC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130059"/>
            <a:ext cx="5435367" cy="28451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C3F637A-C04B-46AB-859B-C6E8B92A5B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95" y="3130059"/>
            <a:ext cx="5056328" cy="284519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AC2B82F-A850-42B6-A733-42A007433058}"/>
              </a:ext>
            </a:extLst>
          </p:cNvPr>
          <p:cNvSpPr/>
          <p:nvPr/>
        </p:nvSpPr>
        <p:spPr>
          <a:xfrm>
            <a:off x="325095" y="6180987"/>
            <a:ext cx="11206272" cy="5293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খাদ্য,বাসস্থান,পরিবেশ,চিকিৎসা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075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0049F223-1D34-41F4-ABA5-5F28629D0563}"/>
              </a:ext>
            </a:extLst>
          </p:cNvPr>
          <p:cNvSpPr/>
          <p:nvPr/>
        </p:nvSpPr>
        <p:spPr>
          <a:xfrm>
            <a:off x="1270783" y="379828"/>
            <a:ext cx="5767754" cy="184286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as-IN" sz="8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8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ঘোষণা</a:t>
            </a:r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9FE1B8-8D29-4F8C-AECE-A41FA57E6E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7802879" y="379828"/>
            <a:ext cx="3118338" cy="2983595"/>
          </a:xfrm>
          <a:prstGeom prst="rect">
            <a:avLst/>
          </a:prstGeom>
        </p:spPr>
      </p:pic>
      <p:sp>
        <p:nvSpPr>
          <p:cNvPr id="5" name="Star: 7 Points 4">
            <a:extLst>
              <a:ext uri="{FF2B5EF4-FFF2-40B4-BE49-F238E27FC236}">
                <a16:creationId xmlns:a16="http://schemas.microsoft.com/office/drawing/2014/main" id="{5E04C8BF-06CB-4B4D-878C-F6FBE637B5CB}"/>
              </a:ext>
            </a:extLst>
          </p:cNvPr>
          <p:cNvSpPr/>
          <p:nvPr/>
        </p:nvSpPr>
        <p:spPr>
          <a:xfrm>
            <a:off x="309489" y="2222695"/>
            <a:ext cx="8285871" cy="4255477"/>
          </a:xfrm>
          <a:prstGeom prst="star7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000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</a:p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জনসংখ্যা সমস্যার সমাধান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818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5989534-9990-4691-8F82-B12C4F0C7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36" y="546880"/>
            <a:ext cx="5542524" cy="301224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7E0FF21-2623-43A2-8976-FA760E1339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139" y="546880"/>
            <a:ext cx="5254992" cy="301224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75B42318-F0D8-45F2-9200-C36138DE5775}"/>
              </a:ext>
            </a:extLst>
          </p:cNvPr>
          <p:cNvSpPr/>
          <p:nvPr/>
        </p:nvSpPr>
        <p:spPr>
          <a:xfrm>
            <a:off x="1463040" y="4332849"/>
            <a:ext cx="8370277" cy="1978271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 উৎপাদন</a:t>
            </a:r>
            <a:endParaRPr lang="en-US" sz="9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758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E57C9E-F022-4DF1-A0F9-77F76108D1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94" y="386934"/>
            <a:ext cx="5432475" cy="410066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A5AF14-E290-4216-804C-005B14D761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597" y="386934"/>
            <a:ext cx="5036233" cy="410066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1F4ED19D-12CA-45C5-8ABE-5520191195E4}"/>
              </a:ext>
            </a:extLst>
          </p:cNvPr>
          <p:cNvSpPr/>
          <p:nvPr/>
        </p:nvSpPr>
        <p:spPr>
          <a:xfrm>
            <a:off x="1392702" y="4979963"/>
            <a:ext cx="8848578" cy="116761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গৃহ নির্মাণে সরকারি ও বে-সরকারি অর্থ বিনিয়োগ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818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A8AE9B0-FC91-4920-BEEF-9B218483C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687" y="448406"/>
            <a:ext cx="5160916" cy="34061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97C15DA-2862-48AE-A7EC-D600185A3B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68" y="448406"/>
            <a:ext cx="5304748" cy="34061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865E1E8-11CF-497A-BCFD-453605542A91}"/>
              </a:ext>
            </a:extLst>
          </p:cNvPr>
          <p:cNvSpPr/>
          <p:nvPr/>
        </p:nvSpPr>
        <p:spPr>
          <a:xfrm>
            <a:off x="984738" y="4111282"/>
            <a:ext cx="9186203" cy="2583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 দূষণ রোধ করলে মানুষের জীবনমান বৃদ্ধি পায়। </a:t>
            </a:r>
            <a:endParaRPr lang="en-US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616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217</TotalTime>
  <Words>292</Words>
  <Application>Microsoft Office PowerPoint</Application>
  <PresentationFormat>Widescreen</PresentationFormat>
  <Paragraphs>51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136</cp:revision>
  <dcterms:created xsi:type="dcterms:W3CDTF">2020-11-27T16:06:39Z</dcterms:created>
  <dcterms:modified xsi:type="dcterms:W3CDTF">2020-11-28T03:03:55Z</dcterms:modified>
</cp:coreProperties>
</file>