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3" r:id="rId3"/>
    <p:sldId id="258" r:id="rId4"/>
    <p:sldId id="269" r:id="rId5"/>
    <p:sldId id="274" r:id="rId6"/>
    <p:sldId id="259" r:id="rId7"/>
    <p:sldId id="262" r:id="rId8"/>
    <p:sldId id="260" r:id="rId9"/>
    <p:sldId id="263" r:id="rId10"/>
    <p:sldId id="264" r:id="rId11"/>
    <p:sldId id="265" r:id="rId12"/>
    <p:sldId id="272" r:id="rId13"/>
    <p:sldId id="266" r:id="rId14"/>
    <p:sldId id="275" r:id="rId15"/>
    <p:sldId id="267" r:id="rId16"/>
    <p:sldId id="26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ED037D-4C42-48F0-B798-08473BD3D1E1}" type="doc">
      <dgm:prSet loTypeId="urn:microsoft.com/office/officeart/2005/8/layout/arrow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D542407-A4D6-4413-B90E-0DC82EFB0E49}">
      <dgm:prSet phldrT="[Text]" custT="1"/>
      <dgm:spPr>
        <a:solidFill>
          <a:srgbClr val="00B0F0"/>
        </a:solidFill>
      </dgm:spPr>
      <dgm:t>
        <a:bodyPr/>
        <a:lstStyle/>
        <a:p>
          <a:r>
            <a:rPr lang="bn-IN" sz="4800" dirty="0" smtClean="0">
              <a:latin typeface="NikoshBAN" panose="02000000000000000000" pitchFamily="2" charset="0"/>
              <a:cs typeface="NikoshBAN" panose="02000000000000000000" pitchFamily="2" charset="0"/>
            </a:rPr>
            <a:t>বেলন</a:t>
          </a:r>
          <a:r>
            <a:rPr lang="bn-IN" sz="4800" dirty="0" smtClean="0"/>
            <a:t> </a:t>
          </a:r>
          <a:endParaRPr lang="en-US" sz="4800" dirty="0"/>
        </a:p>
      </dgm:t>
    </dgm:pt>
    <dgm:pt modelId="{0D6421F8-CB02-458D-B665-B1A105DF6FBF}" type="parTrans" cxnId="{A22EEBF5-F78A-4AE9-A4A5-F2F0EC4E90D2}">
      <dgm:prSet/>
      <dgm:spPr/>
      <dgm:t>
        <a:bodyPr/>
        <a:lstStyle/>
        <a:p>
          <a:endParaRPr lang="en-US"/>
        </a:p>
      </dgm:t>
    </dgm:pt>
    <dgm:pt modelId="{BD8A374F-AE1F-486D-A481-8021342AF585}" type="sibTrans" cxnId="{A22EEBF5-F78A-4AE9-A4A5-F2F0EC4E90D2}">
      <dgm:prSet/>
      <dgm:spPr/>
      <dgm:t>
        <a:bodyPr/>
        <a:lstStyle/>
        <a:p>
          <a:endParaRPr lang="en-US"/>
        </a:p>
      </dgm:t>
    </dgm:pt>
    <dgm:pt modelId="{A67B289E-F512-4AA7-BAEF-D1F24B397F76}">
      <dgm:prSet phldrT="[Text]" custT="1"/>
      <dgm:spPr/>
      <dgm:t>
        <a:bodyPr/>
        <a:lstStyle/>
        <a:p>
          <a:r>
            <a:rPr lang="bn-IN" sz="48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সিলন্ডার</a:t>
          </a:r>
          <a:endParaRPr lang="en-US" sz="4800" dirty="0">
            <a:solidFill>
              <a:srgbClr val="7030A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407F493-DE5E-4863-986F-96EFF6001F55}" type="parTrans" cxnId="{56E78D27-E73C-4FA4-B76F-8FFC13E6BA4C}">
      <dgm:prSet/>
      <dgm:spPr/>
      <dgm:t>
        <a:bodyPr/>
        <a:lstStyle/>
        <a:p>
          <a:endParaRPr lang="en-US"/>
        </a:p>
      </dgm:t>
    </dgm:pt>
    <dgm:pt modelId="{525DCE8F-17C6-41F0-9F7E-4320321B8FAA}" type="sibTrans" cxnId="{56E78D27-E73C-4FA4-B76F-8FFC13E6BA4C}">
      <dgm:prSet/>
      <dgm:spPr/>
      <dgm:t>
        <a:bodyPr/>
        <a:lstStyle/>
        <a:p>
          <a:endParaRPr lang="en-US"/>
        </a:p>
      </dgm:t>
    </dgm:pt>
    <dgm:pt modelId="{2CB4B78F-07DD-4298-B152-CB705C5EACC9}" type="pres">
      <dgm:prSet presAssocID="{BAED037D-4C42-48F0-B798-08473BD3D1E1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E99C13-01E6-48B5-8548-DC62A627D262}" type="pres">
      <dgm:prSet presAssocID="{BAED037D-4C42-48F0-B798-08473BD3D1E1}" presName="ribbon" presStyleLbl="node1" presStyleIdx="0" presStyleCnt="1" custLinFactNeighborX="-32" custLinFactNeighborY="-972"/>
      <dgm:spPr/>
    </dgm:pt>
    <dgm:pt modelId="{E046D458-1A45-4372-B86D-FF3D8C98DEC0}" type="pres">
      <dgm:prSet presAssocID="{BAED037D-4C42-48F0-B798-08473BD3D1E1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F91A3-A524-400F-A838-C82D07BD30F3}" type="pres">
      <dgm:prSet presAssocID="{BAED037D-4C42-48F0-B798-08473BD3D1E1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44BEA32-3A6D-4403-8826-E9E140B4B12F}" type="presOf" srcId="{A67B289E-F512-4AA7-BAEF-D1F24B397F76}" destId="{5A0F91A3-A524-400F-A838-C82D07BD30F3}" srcOrd="0" destOrd="0" presId="urn:microsoft.com/office/officeart/2005/8/layout/arrow6"/>
    <dgm:cxn modelId="{07BBA3AB-78E2-4AB6-87A1-D8C19C18B7C3}" type="presOf" srcId="{BAED037D-4C42-48F0-B798-08473BD3D1E1}" destId="{2CB4B78F-07DD-4298-B152-CB705C5EACC9}" srcOrd="0" destOrd="0" presId="urn:microsoft.com/office/officeart/2005/8/layout/arrow6"/>
    <dgm:cxn modelId="{56E78D27-E73C-4FA4-B76F-8FFC13E6BA4C}" srcId="{BAED037D-4C42-48F0-B798-08473BD3D1E1}" destId="{A67B289E-F512-4AA7-BAEF-D1F24B397F76}" srcOrd="1" destOrd="0" parTransId="{A407F493-DE5E-4863-986F-96EFF6001F55}" sibTransId="{525DCE8F-17C6-41F0-9F7E-4320321B8FAA}"/>
    <dgm:cxn modelId="{A22EEBF5-F78A-4AE9-A4A5-F2F0EC4E90D2}" srcId="{BAED037D-4C42-48F0-B798-08473BD3D1E1}" destId="{7D542407-A4D6-4413-B90E-0DC82EFB0E49}" srcOrd="0" destOrd="0" parTransId="{0D6421F8-CB02-458D-B665-B1A105DF6FBF}" sibTransId="{BD8A374F-AE1F-486D-A481-8021342AF585}"/>
    <dgm:cxn modelId="{A005E623-27E5-4937-8A7A-5CCA1113C8FB}" type="presOf" srcId="{7D542407-A4D6-4413-B90E-0DC82EFB0E49}" destId="{E046D458-1A45-4372-B86D-FF3D8C98DEC0}" srcOrd="0" destOrd="0" presId="urn:microsoft.com/office/officeart/2005/8/layout/arrow6"/>
    <dgm:cxn modelId="{8CB3C250-E55E-4AB8-A146-5F772E63500D}" type="presParOf" srcId="{2CB4B78F-07DD-4298-B152-CB705C5EACC9}" destId="{45E99C13-01E6-48B5-8548-DC62A627D262}" srcOrd="0" destOrd="0" presId="urn:microsoft.com/office/officeart/2005/8/layout/arrow6"/>
    <dgm:cxn modelId="{A81AB859-185A-4843-8EDD-75BB04ADB4AA}" type="presParOf" srcId="{2CB4B78F-07DD-4298-B152-CB705C5EACC9}" destId="{E046D458-1A45-4372-B86D-FF3D8C98DEC0}" srcOrd="1" destOrd="0" presId="urn:microsoft.com/office/officeart/2005/8/layout/arrow6"/>
    <dgm:cxn modelId="{201C74E2-1EB7-4A21-A2C5-EF2E6692EDB1}" type="presParOf" srcId="{2CB4B78F-07DD-4298-B152-CB705C5EACC9}" destId="{5A0F91A3-A524-400F-A838-C82D07BD30F3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E99C13-01E6-48B5-8548-DC62A627D262}">
      <dsp:nvSpPr>
        <dsp:cNvPr id="0" name=""/>
        <dsp:cNvSpPr/>
      </dsp:nvSpPr>
      <dsp:spPr>
        <a:xfrm>
          <a:off x="25013" y="0"/>
          <a:ext cx="4911147" cy="1964459"/>
        </a:xfrm>
        <a:prstGeom prst="leftRightRibb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46D458-1A45-4372-B86D-FF3D8C98DEC0}">
      <dsp:nvSpPr>
        <dsp:cNvPr id="0" name=""/>
        <dsp:cNvSpPr/>
      </dsp:nvSpPr>
      <dsp:spPr>
        <a:xfrm>
          <a:off x="615922" y="343780"/>
          <a:ext cx="1620678" cy="962584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70688" rIns="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4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বেলন</a:t>
          </a:r>
          <a:r>
            <a:rPr lang="bn-IN" sz="4800" kern="1200" dirty="0" smtClean="0"/>
            <a:t> </a:t>
          </a:r>
          <a:endParaRPr lang="en-US" sz="4800" kern="1200" dirty="0"/>
        </a:p>
      </dsp:txBody>
      <dsp:txXfrm>
        <a:off x="615922" y="343780"/>
        <a:ext cx="1620678" cy="962584"/>
      </dsp:txXfrm>
    </dsp:sp>
    <dsp:sp modelId="{5A0F91A3-A524-400F-A838-C82D07BD30F3}">
      <dsp:nvSpPr>
        <dsp:cNvPr id="0" name=""/>
        <dsp:cNvSpPr/>
      </dsp:nvSpPr>
      <dsp:spPr>
        <a:xfrm>
          <a:off x="2482158" y="658093"/>
          <a:ext cx="1915347" cy="962584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70688" rIns="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4800" kern="12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সিলন্ডার</a:t>
          </a:r>
          <a:endParaRPr lang="en-US" sz="4800" kern="1200" dirty="0">
            <a:solidFill>
              <a:srgbClr val="7030A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482158" y="658093"/>
        <a:ext cx="1915347" cy="9625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7926B-D0D2-4886-A545-D26446E9CEA6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671A2-EB4E-40C8-AB72-25181D850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184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7926B-D0D2-4886-A545-D26446E9CEA6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671A2-EB4E-40C8-AB72-25181D850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768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7926B-D0D2-4886-A545-D26446E9CEA6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671A2-EB4E-40C8-AB72-25181D850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185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7926B-D0D2-4886-A545-D26446E9CEA6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671A2-EB4E-40C8-AB72-25181D850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899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7926B-D0D2-4886-A545-D26446E9CEA6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671A2-EB4E-40C8-AB72-25181D850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006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7926B-D0D2-4886-A545-D26446E9CEA6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671A2-EB4E-40C8-AB72-25181D850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697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7926B-D0D2-4886-A545-D26446E9CEA6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671A2-EB4E-40C8-AB72-25181D850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424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7926B-D0D2-4886-A545-D26446E9CEA6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671A2-EB4E-40C8-AB72-25181D850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196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7926B-D0D2-4886-A545-D26446E9CEA6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671A2-EB4E-40C8-AB72-25181D850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184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7926B-D0D2-4886-A545-D26446E9CEA6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671A2-EB4E-40C8-AB72-25181D850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904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7926B-D0D2-4886-A545-D26446E9CEA6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671A2-EB4E-40C8-AB72-25181D850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49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7926B-D0D2-4886-A545-D26446E9CEA6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671A2-EB4E-40C8-AB72-25181D850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328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2.jp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3.jpg"/><Relationship Id="rId9" Type="http://schemas.microsoft.com/office/2007/relationships/diagramDrawing" Target="../diagrams/drawin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Delay 3"/>
          <p:cNvSpPr/>
          <p:nvPr/>
        </p:nvSpPr>
        <p:spPr>
          <a:xfrm>
            <a:off x="0" y="917618"/>
            <a:ext cx="9684912" cy="5212725"/>
          </a:xfrm>
          <a:prstGeom prst="flowChartDela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9900" dirty="0" smtClean="0">
                <a:solidFill>
                  <a:schemeClr val="bg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9900" dirty="0">
              <a:solidFill>
                <a:schemeClr val="bg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702345" y="0"/>
            <a:ext cx="1489656" cy="6858000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73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8888" y="439911"/>
            <a:ext cx="5917475" cy="64633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বেলনের সমগ্র তলের ক্ষেত্রফল নির্ণয়ঃ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an 2"/>
          <p:cNvSpPr/>
          <p:nvPr/>
        </p:nvSpPr>
        <p:spPr>
          <a:xfrm>
            <a:off x="9746879" y="1260094"/>
            <a:ext cx="1606731" cy="2886891"/>
          </a:xfrm>
          <a:prstGeom prst="can">
            <a:avLst/>
          </a:prstGeom>
          <a:solidFill>
            <a:srgbClr val="7030A0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Oval 3"/>
              <p:cNvSpPr/>
              <p:nvPr/>
            </p:nvSpPr>
            <p:spPr>
              <a:xfrm>
                <a:off x="9746878" y="1105233"/>
                <a:ext cx="1606731" cy="574766"/>
              </a:xfrm>
              <a:prstGeom prst="ellipse">
                <a:avLst/>
              </a:prstGeom>
              <a:solidFill>
                <a:schemeClr val="bg2"/>
              </a:solidFill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0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n-US" sz="40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40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4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" name="Oval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46878" y="1105233"/>
                <a:ext cx="1606731" cy="574766"/>
              </a:xfrm>
              <a:prstGeom prst="ellipse">
                <a:avLst/>
              </a:prstGeom>
              <a:blipFill rotWithShape="0">
                <a:blip r:embed="rId2"/>
                <a:stretch>
                  <a:fillRect/>
                </a:stretch>
              </a:blipFill>
              <a:ln w="57150"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Oval 4"/>
              <p:cNvSpPr/>
              <p:nvPr/>
            </p:nvSpPr>
            <p:spPr>
              <a:xfrm>
                <a:off x="9746877" y="3572219"/>
                <a:ext cx="1606731" cy="574766"/>
              </a:xfrm>
              <a:prstGeom prst="ellipse">
                <a:avLst/>
              </a:prstGeom>
              <a:solidFill>
                <a:schemeClr val="bg2"/>
              </a:solidFill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0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n-US" sz="40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40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4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" name="Oval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46877" y="3572219"/>
                <a:ext cx="1606731" cy="574766"/>
              </a:xfrm>
              <a:prstGeom prst="ellipse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57150"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733814" y="2544160"/>
                <a:ext cx="1619794" cy="7078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4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4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en-US" sz="4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US" sz="4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33814" y="2544160"/>
                <a:ext cx="1619794" cy="70788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15618" y="2898103"/>
                <a:ext cx="8666922" cy="3539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বেলনের  সমগ্র তলের ক্ষেত্রফল  </a:t>
                </a:r>
              </a:p>
              <a:p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=  </a:t>
                </a:r>
                <a:r>
                  <a:rPr lang="bn-IN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ভূমির ক্ষেত্রফল  + বক্রপৃষ্ঠের ক্ষেত্রফল  +  ভূমির ক্ষেত্রফল</a:t>
                </a:r>
              </a:p>
              <a:p>
                <a:r>
                  <a:rPr lang="bn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     </a:t>
                </a:r>
              </a:p>
              <a:p>
                <a:r>
                  <a:rPr lang="bn-IN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=                +              +         </a:t>
                </a:r>
              </a:p>
              <a:p>
                <a:r>
                  <a:rPr lang="bn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                </a:t>
                </a:r>
              </a:p>
              <a:p>
                <a:r>
                  <a:rPr lang="bn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32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en-US" sz="32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32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+ </a:t>
                </a:r>
                <a14:m>
                  <m:oMath xmlns:m="http://schemas.openxmlformats.org/officeDocument/2006/math">
                    <m:r>
                      <a:rPr lang="en-US" sz="320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320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320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  <m:r>
                      <a:rPr lang="en-US" sz="320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</m:t>
                    </m:r>
                  </m:oMath>
                </a14:m>
                <a:endParaRPr lang="bn-IN" sz="32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bn-IN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sz="32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32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32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  <m:r>
                      <a:rPr lang="en-US" sz="32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 </m:t>
                    </m:r>
                    <m:r>
                      <a:rPr lang="en-US" sz="32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  <m:r>
                      <a:rPr lang="en-US" sz="32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32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</m:t>
                    </m:r>
                    <m:r>
                      <a:rPr lang="en-US" sz="32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)</m:t>
                    </m:r>
                  </m:oMath>
                </a14:m>
                <a:endParaRPr lang="en-US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618" y="2898103"/>
                <a:ext cx="8666922" cy="3539430"/>
              </a:xfrm>
              <a:prstGeom prst="rect">
                <a:avLst/>
              </a:prstGeom>
              <a:blipFill rotWithShape="0">
                <a:blip r:embed="rId5"/>
                <a:stretch>
                  <a:fillRect l="-1758" t="-2238" b="-48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6534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7.40741E-7 L -0.67682 0.48542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841" y="24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2.22222E-6 L -0.55234 0.25787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617" y="128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2.96296E-6 L -0.3832 0.12755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67" y="6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2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3473" y="256706"/>
            <a:ext cx="4354288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বেলনের আয়তন  নির্ণয়ঃ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an 2"/>
          <p:cNvSpPr/>
          <p:nvPr/>
        </p:nvSpPr>
        <p:spPr>
          <a:xfrm>
            <a:off x="8353696" y="1280160"/>
            <a:ext cx="1658983" cy="270401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Oval 4"/>
              <p:cNvSpPr/>
              <p:nvPr/>
            </p:nvSpPr>
            <p:spPr>
              <a:xfrm>
                <a:off x="8392884" y="1194780"/>
                <a:ext cx="1632858" cy="574766"/>
              </a:xfrm>
              <a:prstGeom prst="ellipse">
                <a:avLst/>
              </a:prstGeom>
              <a:solidFill>
                <a:schemeClr val="bg2"/>
              </a:solidFill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n-US" sz="36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36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36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" name="Oval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2884" y="1194780"/>
                <a:ext cx="1632858" cy="574766"/>
              </a:xfrm>
              <a:prstGeom prst="ellipse">
                <a:avLst/>
              </a:prstGeom>
              <a:blipFill rotWithShape="0">
                <a:blip r:embed="rId2"/>
                <a:stretch>
                  <a:fillRect/>
                </a:stretch>
              </a:blipFill>
              <a:ln w="57150"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 flipH="1">
            <a:off x="10270435" y="1482163"/>
            <a:ext cx="14009" cy="2431780"/>
          </a:xfrm>
          <a:prstGeom prst="straightConnector1">
            <a:avLst/>
          </a:prstGeom>
          <a:ln w="571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5400000">
            <a:off x="10368039" y="2430523"/>
            <a:ext cx="800219" cy="96740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h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27544" y="2632166"/>
                <a:ext cx="7368396" cy="31700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বেলনের আয়তন  = ভূমির ক্ষেত্রফল </a:t>
                </a:r>
                <a14:m>
                  <m:oMath xmlns:m="http://schemas.openxmlformats.org/officeDocument/2006/math">
                    <m:r>
                      <a:rPr lang="bn-IN" sz="4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×</m:t>
                    </m:r>
                  </m:oMath>
                </a14:m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উচ্চতা </a:t>
                </a:r>
              </a:p>
              <a:p>
                <a:r>
                  <a:rPr lang="bn-IN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  </a:t>
                </a:r>
                <a:endPara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  </a:t>
                </a:r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=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          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 </m:t>
                    </m:r>
                    <m:r>
                      <a:rPr lang="bn-IN" sz="4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×</m:t>
                    </m:r>
                  </m:oMath>
                </a14:m>
                <a:endPara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  </a:t>
                </a:r>
              </a:p>
              <a:p>
                <a:r>
                  <a:rPr lang="en-US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  = </a:t>
                </a:r>
                <a:r>
                  <a:rPr lang="bn-IN" sz="40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0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h</a:t>
                </a:r>
                <a:endParaRPr lang="en-US" sz="40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544" y="2632166"/>
                <a:ext cx="7368396" cy="3170099"/>
              </a:xfrm>
              <a:prstGeom prst="rect">
                <a:avLst/>
              </a:prstGeom>
              <a:blipFill rotWithShape="0">
                <a:blip r:embed="rId3"/>
                <a:stretch>
                  <a:fillRect l="-2895" t="-3077" r="-2399"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9904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4.81481E-6 L -0.33073 0.412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36" y="20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4.44444E-6 L -0.33593 0.18449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797" y="92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27274" y="281354"/>
            <a:ext cx="7680960" cy="239151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110154" y="520505"/>
            <a:ext cx="7315200" cy="745588"/>
          </a:xfrm>
          <a:prstGeom prst="rect">
            <a:avLst/>
          </a:prstGeom>
          <a:solidFill>
            <a:srgbClr val="FFFF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 নজরে বেলনের সূত্রঃ</a:t>
            </a:r>
            <a:endParaRPr lang="en-US" sz="44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561513" y="2447778"/>
                <a:ext cx="9523828" cy="28007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rabicParenR"/>
                </a:pPr>
                <a:r>
                  <a:rPr lang="bn-IN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বেলনের বক্রপৃষ্ঠের </a:t>
                </a:r>
                <a:r>
                  <a:rPr lang="bn-IN" sz="4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ক্ষেত্রফল </a:t>
                </a:r>
                <a:r>
                  <a:rPr lang="bn-IN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sz="44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4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4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h</a:t>
                </a:r>
                <a:endParaRPr lang="bn-IN" sz="44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342900" indent="-342900">
                  <a:buAutoNum type="arabicParenR"/>
                </a:pPr>
                <a:r>
                  <a:rPr lang="bn-IN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4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বেলনের  সমগ্র তলের </a:t>
                </a:r>
                <a:r>
                  <a:rPr lang="bn-IN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ক্ষেত্রফল = </a:t>
                </a:r>
                <a14:m>
                  <m:oMath xmlns:m="http://schemas.openxmlformats.org/officeDocument/2006/math">
                    <m:r>
                      <a:rPr lang="en-US" sz="44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4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4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  <m:d>
                      <m:dPr>
                        <m:ctrlPr>
                          <a:rPr lang="en-US" sz="4400" i="1">
                            <a:solidFill>
                              <a:schemeClr val="tx1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4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  <m:r>
                          <a:rPr lang="en-US" sz="4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sz="4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  <m:r>
                          <a:rPr lang="en-US" sz="4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e>
                    </m:d>
                  </m:oMath>
                </a14:m>
                <a:endParaRPr lang="bn-IN" sz="4400" dirty="0" smtClean="0">
                  <a:solidFill>
                    <a:srgbClr val="7030A0"/>
                  </a:solidFill>
                  <a:latin typeface="NikoshBAN" panose="02000000000000000000" pitchFamily="2" charset="0"/>
                  <a:ea typeface="Cambria Math" panose="02040503050406030204" pitchFamily="18" charset="0"/>
                </a:endParaRPr>
              </a:p>
              <a:p>
                <a:pPr marL="342900" indent="-342900">
                  <a:buAutoNum type="arabicParenR"/>
                </a:pPr>
                <a:r>
                  <a:rPr lang="bn-IN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বেলনের </a:t>
                </a:r>
                <a:r>
                  <a:rPr lang="bn-IN" sz="4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আয়তন  </a:t>
                </a:r>
                <a:r>
                  <a:rPr lang="bn-IN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= </a:t>
                </a:r>
                <a:r>
                  <a:rPr lang="bn-IN" sz="4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4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en-US" sz="4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h</a:t>
                </a:r>
                <a:endParaRPr lang="bn-IN" sz="44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endParaRPr lang="en-US" sz="4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1513" y="2447778"/>
                <a:ext cx="9523828" cy="2800767"/>
              </a:xfrm>
              <a:prstGeom prst="rect">
                <a:avLst/>
              </a:prstGeom>
              <a:blipFill rotWithShape="0">
                <a:blip r:embed="rId2"/>
                <a:stretch>
                  <a:fillRect l="-2497" t="-41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ight Triangle 4"/>
          <p:cNvSpPr/>
          <p:nvPr/>
        </p:nvSpPr>
        <p:spPr>
          <a:xfrm rot="16200000">
            <a:off x="10369355" y="5020899"/>
            <a:ext cx="1730631" cy="1914659"/>
          </a:xfrm>
          <a:prstGeom prst="rt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/>
          <p:cNvSpPr/>
          <p:nvPr/>
        </p:nvSpPr>
        <p:spPr>
          <a:xfrm>
            <a:off x="0" y="4928885"/>
            <a:ext cx="1730631" cy="1914659"/>
          </a:xfrm>
          <a:prstGeom prst="rtTriangl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589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8205" y="947919"/>
            <a:ext cx="11296969" cy="120032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গাণিতিক সমস্যাঃ একটি সমবৃত্তভূমিক বেলনের উচ্চতা 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এবং ভূমির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ব্যাসার্ধ 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হলে বেলনের আয়তন নির্ণয় করো ।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09006" y="2882536"/>
                <a:ext cx="7707085" cy="3539430"/>
              </a:xfrm>
              <a:prstGeom prst="rect">
                <a:avLst/>
              </a:prstGeom>
              <a:blipFill>
                <a:blip r:embed="rId3"/>
                <a:tile tx="0" ty="0" sx="100000" sy="100000" flip="none" algn="tl"/>
              </a:blipFill>
              <a:ln w="38100"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bn-IN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সমাধানঃ ধরি , বেলনের উচ্চতা 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h = 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সে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.</a:t>
                </a:r>
                <a:r>
                  <a:rPr lang="bn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মি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.</a:t>
                </a:r>
              </a:p>
              <a:p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</a:t>
                </a:r>
                <a:r>
                  <a:rPr lang="bn-IN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ভূমির বাসার্ধ 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r </a:t>
                </a:r>
                <a:r>
                  <a:rPr lang="bn-IN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= 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 </a:t>
                </a:r>
                <a:r>
                  <a:rPr lang="bn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সে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.</a:t>
                </a:r>
                <a:r>
                  <a:rPr lang="bn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মি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.</a:t>
                </a:r>
                <a:endParaRPr lang="bn-IN" sz="32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bn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আমরা জানি , </a:t>
                </a:r>
                <a:endPara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বেলনের আয়তন = </a:t>
                </a:r>
                <a:r>
                  <a:rPr lang="bn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h</a:t>
                </a:r>
                <a:endParaRPr lang="bn-IN" sz="32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bn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 =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3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.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1416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×</m:t>
                    </m:r>
                  </m:oMath>
                </a14:m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 smtClean="0">
                            <a:latin typeface="Cambria Math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7</m:t>
                        </m:r>
                      </m:e>
                      <m:sup>
                        <m:r>
                          <a:rPr lang="en-US" sz="3200" b="0" i="1" dirty="0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IN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×</m:t>
                    </m:r>
                    <m:r>
                      <m:rPr>
                        <m:nor/>
                      </m:rPr>
                      <a: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10</m:t>
                    </m:r>
                  </m:oMath>
                </a14:m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ঘন </a:t>
                </a:r>
                <a:r>
                  <a:rPr lang="bn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সে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.</a:t>
                </a:r>
                <a:r>
                  <a:rPr lang="bn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মি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.</a:t>
                </a:r>
                <a:r>
                  <a:rPr lang="bn-IN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</a:p>
              <a:p>
                <a:r>
                  <a:rPr lang="bn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= 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1539.38</a:t>
                </a:r>
                <a:r>
                  <a:rPr lang="bn-IN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bn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ঘন সে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.</a:t>
                </a:r>
                <a:r>
                  <a:rPr lang="bn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মি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.</a:t>
                </a:r>
                <a:r>
                  <a:rPr lang="bn-IN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( প্রায় )</a:t>
                </a:r>
                <a:endParaRPr lang="en-US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endParaRPr lang="en-US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006" y="2882536"/>
                <a:ext cx="7707085" cy="3539430"/>
              </a:xfrm>
              <a:prstGeom prst="rect">
                <a:avLst/>
              </a:prstGeom>
              <a:blipFill rotWithShape="0">
                <a:blip r:embed="rId4"/>
                <a:stretch>
                  <a:fillRect l="-1731" t="-2560"/>
                </a:stretch>
              </a:blipFill>
              <a:ln w="38100"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1" name="Group 20"/>
          <p:cNvGrpSpPr/>
          <p:nvPr/>
        </p:nvGrpSpPr>
        <p:grpSpPr>
          <a:xfrm>
            <a:off x="8757529" y="2496071"/>
            <a:ext cx="2690891" cy="3619920"/>
            <a:chOff x="8757529" y="2496071"/>
            <a:chExt cx="2690891" cy="3619920"/>
          </a:xfrm>
        </p:grpSpPr>
        <p:grpSp>
          <p:nvGrpSpPr>
            <p:cNvPr id="5" name="Group 4"/>
            <p:cNvGrpSpPr/>
            <p:nvPr/>
          </p:nvGrpSpPr>
          <p:grpSpPr>
            <a:xfrm>
              <a:off x="10633164" y="2499823"/>
              <a:ext cx="815256" cy="2560320"/>
              <a:chOff x="2677886" y="1423851"/>
              <a:chExt cx="815256" cy="2560320"/>
            </a:xfrm>
          </p:grpSpPr>
          <p:cxnSp>
            <p:nvCxnSpPr>
              <p:cNvPr id="6" name="Straight Arrow Connector 5"/>
              <p:cNvCxnSpPr/>
              <p:nvPr/>
            </p:nvCxnSpPr>
            <p:spPr>
              <a:xfrm>
                <a:off x="2677886" y="1593669"/>
                <a:ext cx="0" cy="2390502"/>
              </a:xfrm>
              <a:prstGeom prst="straightConnector1">
                <a:avLst/>
              </a:prstGeom>
              <a:ln w="57150">
                <a:solidFill>
                  <a:srgbClr val="FF0000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TextBox 6"/>
              <p:cNvSpPr txBox="1"/>
              <p:nvPr/>
            </p:nvSpPr>
            <p:spPr>
              <a:xfrm>
                <a:off x="2939144" y="1423851"/>
                <a:ext cx="553998" cy="1789611"/>
              </a:xfrm>
              <a:prstGeom prst="rect">
                <a:avLst/>
              </a:prstGeom>
              <a:noFill/>
            </p:spPr>
            <p:txBody>
              <a:bodyPr vert="vert270" wrap="square" rtlCol="0">
                <a:spAutoFit/>
              </a:bodyPr>
              <a:lstStyle/>
              <a:p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h =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</a:t>
                </a:r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সে</a:t>
                </a:r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.</a:t>
                </a:r>
                <a:r>
                  <a:rPr lang="bn-IN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মি</a:t>
                </a:r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.</a:t>
                </a:r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en-US" sz="2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cxnSp>
          <p:nvCxnSpPr>
            <p:cNvPr id="9" name="Straight Connector 8"/>
            <p:cNvCxnSpPr/>
            <p:nvPr/>
          </p:nvCxnSpPr>
          <p:spPr>
            <a:xfrm>
              <a:off x="8948056" y="4355558"/>
              <a:ext cx="1084217" cy="0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Group 11"/>
            <p:cNvGrpSpPr/>
            <p:nvPr/>
          </p:nvGrpSpPr>
          <p:grpSpPr>
            <a:xfrm>
              <a:off x="8757529" y="2496071"/>
              <a:ext cx="1685108" cy="2864518"/>
              <a:chOff x="8347165" y="1791486"/>
              <a:chExt cx="1685108" cy="2864518"/>
            </a:xfrm>
          </p:grpSpPr>
          <p:sp>
            <p:nvSpPr>
              <p:cNvPr id="4" name="Can 3"/>
              <p:cNvSpPr/>
              <p:nvPr/>
            </p:nvSpPr>
            <p:spPr>
              <a:xfrm>
                <a:off x="8347165" y="1791486"/>
                <a:ext cx="1685108" cy="2860765"/>
              </a:xfrm>
              <a:prstGeom prst="can">
                <a:avLst/>
              </a:prstGeom>
              <a:solidFill>
                <a:schemeClr val="bg2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8347165" y="4055113"/>
                <a:ext cx="1685108" cy="600891"/>
              </a:xfrm>
              <a:prstGeom prst="ellipse">
                <a:avLst/>
              </a:prstGeom>
              <a:noFill/>
              <a:ln w="571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9066516" y="5592771"/>
              <a:ext cx="204774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r = 7</a:t>
              </a:r>
              <a:r>
                <a:rPr lang="bn-IN" sz="2800" dirty="0" smtClean="0"/>
                <a:t> </a:t>
              </a:r>
              <a:r>
                <a:rPr lang="bn-IN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সে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.</a:t>
              </a:r>
              <a:r>
                <a:rPr lang="bn-IN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মি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.</a:t>
              </a:r>
              <a:endParaRPr lang="en-US" sz="2800" dirty="0"/>
            </a:p>
          </p:txBody>
        </p:sp>
        <p:cxnSp>
          <p:nvCxnSpPr>
            <p:cNvPr id="14" name="Straight Connector 13"/>
            <p:cNvCxnSpPr/>
            <p:nvPr/>
          </p:nvCxnSpPr>
          <p:spPr>
            <a:xfrm flipV="1">
              <a:off x="9600083" y="5027946"/>
              <a:ext cx="842554" cy="3219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9564718" y="2719893"/>
              <a:ext cx="842554" cy="3219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9600083" y="2742650"/>
              <a:ext cx="0" cy="231749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/>
          <p:cNvSpPr txBox="1"/>
          <p:nvPr/>
        </p:nvSpPr>
        <p:spPr>
          <a:xfrm>
            <a:off x="4894859" y="0"/>
            <a:ext cx="6042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কাজঃ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737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59460" y="407963"/>
            <a:ext cx="25462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56936" y="2658794"/>
            <a:ext cx="883451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০১। বেলন কাকে বলে ?</a:t>
            </a: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০২। বেলনের আয়তন নির্ণয়ের সূত্রটি লিখ ।</a:t>
            </a: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০৩। বেলনের বক্রতলের ক্ষেত্রফল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নির্ণয়ের সূত্রটি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লিখ 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59460" y="1258385"/>
            <a:ext cx="5416061" cy="14581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5638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97680" y="679269"/>
            <a:ext cx="58260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কাজঃ</a:t>
            </a:r>
            <a:endParaRPr lang="en-US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01931" y="2033451"/>
            <a:ext cx="1018031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গাণিতিক সমস্যাঃ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একটি সমবৃত্তভূমিক বেলনের উচ্চতা </a:t>
            </a:r>
            <a:r>
              <a:rPr lang="en-US" sz="4000" dirty="0" smtClean="0">
                <a:latin typeface="Times New Roman" panose="02020603050405020304" pitchFamily="18" charset="0"/>
                <a:cs typeface="NikoshBAN" panose="02000000000000000000" pitchFamily="2" charset="0"/>
              </a:rPr>
              <a:t>6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মি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এবং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ভূমির ব্যাসার্ধ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মি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হলে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বেলনের  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সমগ্র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তলের ক্ষেত্রফল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করো 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loud 3"/>
          <p:cNvSpPr/>
          <p:nvPr/>
        </p:nvSpPr>
        <p:spPr>
          <a:xfrm>
            <a:off x="0" y="5782615"/>
            <a:ext cx="3164035" cy="971665"/>
          </a:xfrm>
          <a:prstGeom prst="cloud">
            <a:avLst/>
          </a:prstGeom>
          <a:gradFill>
            <a:gsLst>
              <a:gs pos="0">
                <a:srgbClr val="FFC00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4297680" y="1510266"/>
            <a:ext cx="3494038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297680" y="669828"/>
            <a:ext cx="3494038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742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ordArt 2"/>
          <p:cNvSpPr>
            <a:spLocks noChangeArrowheads="1" noChangeShapeType="1" noTextEdit="1"/>
          </p:cNvSpPr>
          <p:nvPr/>
        </p:nvSpPr>
        <p:spPr bwMode="auto">
          <a:xfrm>
            <a:off x="1941698" y="1990871"/>
            <a:ext cx="8233263" cy="3028657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 rtl="0">
              <a:buNone/>
            </a:pPr>
            <a:r>
              <a:rPr lang="as-IN" sz="3600" kern="10" spc="-360" dirty="0" smtClean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3600" kern="10" spc="-360" dirty="0">
              <a:ln w="1270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0" y="492369"/>
            <a:ext cx="1135715" cy="6031984"/>
            <a:chOff x="0" y="492369"/>
            <a:chExt cx="1135715" cy="6031984"/>
          </a:xfrm>
        </p:grpSpPr>
        <p:sp>
          <p:nvSpPr>
            <p:cNvPr id="5" name="Rectangle 4"/>
            <p:cNvSpPr/>
            <p:nvPr/>
          </p:nvSpPr>
          <p:spPr>
            <a:xfrm>
              <a:off x="0" y="492369"/>
              <a:ext cx="436098" cy="558487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30128" y="602566"/>
              <a:ext cx="436098" cy="558487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458833" y="712763"/>
              <a:ext cx="436098" cy="5584874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699617" y="939479"/>
              <a:ext cx="436098" cy="5584874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 rot="10800000">
            <a:off x="10980944" y="515522"/>
            <a:ext cx="1135715" cy="6031984"/>
            <a:chOff x="0" y="492369"/>
            <a:chExt cx="1135715" cy="6031984"/>
          </a:xfrm>
        </p:grpSpPr>
        <p:sp>
          <p:nvSpPr>
            <p:cNvPr id="11" name="Rectangle 10"/>
            <p:cNvSpPr/>
            <p:nvPr/>
          </p:nvSpPr>
          <p:spPr>
            <a:xfrm>
              <a:off x="0" y="492369"/>
              <a:ext cx="436098" cy="558487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30128" y="602566"/>
              <a:ext cx="436098" cy="558487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58833" y="712763"/>
              <a:ext cx="436098" cy="5584874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99617" y="939479"/>
              <a:ext cx="436098" cy="5584874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59116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5418" y="1827091"/>
            <a:ext cx="584700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36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পরিচিতিঃ</a:t>
            </a:r>
            <a:endParaRPr lang="en-US" sz="3600" b="1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মোঃ মাছুম বিল্লাহ </a:t>
            </a:r>
          </a:p>
          <a:p>
            <a:pPr algn="ctr"/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( গণিত )</a:t>
            </a:r>
          </a:p>
          <a:p>
            <a:pPr algn="ctr"/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সরকারি দৌলতপুর মুহসিন মাধ্যমিক </a:t>
            </a:r>
            <a:endParaRPr lang="en-US" sz="3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বিদ্যালয়,</a:t>
            </a:r>
          </a:p>
          <a:p>
            <a:pPr algn="ctr"/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দৌলতপুর , খুলনা ।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904963" y="566671"/>
            <a:ext cx="193183" cy="59371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718219" y="1931830"/>
            <a:ext cx="584700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6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পরিচিতিঃ</a:t>
            </a:r>
            <a:endParaRPr lang="bn-IN" sz="3600" b="1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6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 দশম</a:t>
            </a:r>
          </a:p>
          <a:p>
            <a:pPr algn="ctr"/>
            <a:r>
              <a:rPr lang="bn-IN" sz="36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গণিত</a:t>
            </a:r>
          </a:p>
          <a:p>
            <a:pPr algn="ctr"/>
            <a:r>
              <a:rPr lang="bn-IN" sz="36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 ষোল</a:t>
            </a:r>
          </a:p>
          <a:p>
            <a:pPr algn="ctr"/>
            <a:r>
              <a:rPr lang="bn-IN" sz="36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নামঃ পরিমিতি</a:t>
            </a:r>
          </a:p>
          <a:p>
            <a:pPr algn="ctr"/>
            <a:r>
              <a:rPr lang="bn-IN" sz="36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বিষয়বস্তুঃ বেলনের আয়তন নির্ণয়।</a:t>
            </a:r>
          </a:p>
          <a:p>
            <a:pPr algn="ctr"/>
            <a:r>
              <a:rPr lang="bn-IN" sz="36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৪৫ মিনিট</a:t>
            </a:r>
            <a:endParaRPr lang="en-US" sz="3600" b="1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774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451" y="334850"/>
            <a:ext cx="11993549" cy="144655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IN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এস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ো 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1623" y="3071775"/>
            <a:ext cx="3840665" cy="352881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451" y="2087794"/>
            <a:ext cx="3684232" cy="376721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25787" y="1836230"/>
            <a:ext cx="7264248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তোমরা বলতে পার এগুলো কীসের ছবি 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021213352"/>
              </p:ext>
            </p:extLst>
          </p:nvPr>
        </p:nvGraphicFramePr>
        <p:xfrm>
          <a:off x="3279351" y="2890809"/>
          <a:ext cx="4964317" cy="19644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242439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Graphic spid="7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22091" y="1112569"/>
            <a:ext cx="5784794" cy="2308324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bn-IN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পাঠঃ </a:t>
            </a:r>
          </a:p>
          <a:p>
            <a:r>
              <a:rPr lang="bn-IN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বেলন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5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40159" y="2082677"/>
            <a:ext cx="10586434" cy="347787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এ পাঠ শেষে শিক্ষার্থীরা –</a:t>
            </a:r>
          </a:p>
          <a:p>
            <a:r>
              <a:rPr lang="bn-IN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বেলনের ভূমির ক্ষেত্রফল নির্ণয় করতে পারবে ।</a:t>
            </a:r>
          </a:p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বেলনের বক্রতলের ক্ষেত্রফল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নির্ণয় করতে পারবে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bn-IN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বেলনের সমগ্রতলের ক্ষেত্রফল </a:t>
            </a:r>
            <a:r>
              <a:rPr lang="bn-IN" sz="4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নির্ণয় করতে পারবে </a:t>
            </a:r>
            <a:r>
              <a:rPr lang="bn-IN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bn-IN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বেলনের আয়তন </a:t>
            </a:r>
            <a:r>
              <a:rPr lang="bn-IN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নির্ণয় করতে পারবে ।</a:t>
            </a:r>
            <a:endParaRPr lang="en-US" sz="44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06498" y="831216"/>
            <a:ext cx="4726546" cy="769441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শিখনফলঃ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276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90193" y="3743538"/>
            <a:ext cx="6819506" cy="2062103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bn-IN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বেলনঃ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কোনো আয়তক্ষেত্রের যে কোনো বাহুকে অক্ষ</a:t>
            </a:r>
          </a:p>
          <a:p>
            <a:pPr algn="just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ধরে আয়তক্ষেত্রটিকে ঐ বাহুর চারিদিকে ঘোরালে যে</a:t>
            </a:r>
          </a:p>
          <a:p>
            <a:pPr algn="just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ঘনবস্তুর সৃষ্টির হয় তাকে সমবৃত্তভূমিক বেলন বা</a:t>
            </a:r>
          </a:p>
          <a:p>
            <a:pPr algn="just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সিলিন্ডার বলে 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30045" y="489223"/>
            <a:ext cx="1339402" cy="2936383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090643" y="489224"/>
            <a:ext cx="1339402" cy="2936383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090641" y="190064"/>
            <a:ext cx="2678805" cy="627017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090641" y="3106209"/>
            <a:ext cx="2678805" cy="627017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 rot="18414585">
            <a:off x="2145857" y="1231834"/>
            <a:ext cx="271669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আয়তক্ষেত্র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 rot="16200000">
            <a:off x="2108466" y="1087886"/>
            <a:ext cx="109272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অক্ষ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49920" y="4770375"/>
            <a:ext cx="5022574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চিত্রঃ বেলন/সিলিন্ডার</a:t>
            </a:r>
            <a:endParaRPr lang="en-US" sz="4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532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412991" y="1560551"/>
            <a:ext cx="2678806" cy="3543162"/>
            <a:chOff x="4295103" y="789106"/>
            <a:chExt cx="2678806" cy="3543162"/>
          </a:xfrm>
        </p:grpSpPr>
        <p:sp>
          <p:nvSpPr>
            <p:cNvPr id="3" name="Rectangle 2"/>
            <p:cNvSpPr/>
            <p:nvPr/>
          </p:nvSpPr>
          <p:spPr>
            <a:xfrm>
              <a:off x="5634507" y="1088265"/>
              <a:ext cx="1339402" cy="2936383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4295105" y="1088266"/>
              <a:ext cx="1339402" cy="2936383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4295103" y="789106"/>
              <a:ext cx="2678805" cy="627017"/>
            </a:xfrm>
            <a:prstGeom prst="ellipse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4295103" y="3705251"/>
              <a:ext cx="2678805" cy="627017"/>
            </a:xfrm>
            <a:prstGeom prst="ellipse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4295103" y="789106"/>
              <a:ext cx="2678805" cy="627017"/>
            </a:xfrm>
            <a:prstGeom prst="ellipse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903339" y="163550"/>
            <a:ext cx="52986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বেলনের</a:t>
            </a:r>
            <a:r>
              <a:rPr lang="bn-IN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 অংশঃ 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2412989" y="1560551"/>
            <a:ext cx="2678806" cy="635478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412989" y="4509370"/>
            <a:ext cx="2678806" cy="635478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208394" y="1004499"/>
            <a:ext cx="29836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বৃত্তাকার তল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912180" y="3470409"/>
            <a:ext cx="32576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বেলনের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বক্রপৃষ্ঠ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208394" y="5520820"/>
            <a:ext cx="20734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বৃত্তাকার তল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3752394" y="1935140"/>
            <a:ext cx="0" cy="287953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96480" y="2107096"/>
            <a:ext cx="861774" cy="240199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চ্চতা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2431386" y="1859710"/>
            <a:ext cx="2660410" cy="2969058"/>
            <a:chOff x="5804451" y="1859710"/>
            <a:chExt cx="2438401" cy="2994702"/>
          </a:xfrm>
        </p:grpSpPr>
        <p:sp>
          <p:nvSpPr>
            <p:cNvPr id="25" name="Rectangle 24"/>
            <p:cNvSpPr/>
            <p:nvPr/>
          </p:nvSpPr>
          <p:spPr>
            <a:xfrm>
              <a:off x="5804451" y="1859710"/>
              <a:ext cx="2438401" cy="2994702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Connector 26"/>
            <p:cNvCxnSpPr>
              <a:stCxn id="25" idx="0"/>
              <a:endCxn id="25" idx="2"/>
            </p:cNvCxnSpPr>
            <p:nvPr/>
          </p:nvCxnSpPr>
          <p:spPr>
            <a:xfrm>
              <a:off x="7023652" y="1859710"/>
              <a:ext cx="0" cy="299470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40131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7037E-7 L -0.20455 -0.0236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34" y="-11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2.59259E-6 L 0.36953 -0.06504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477" y="-3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4.81481E-6 L 0.40313 0.14375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56" y="7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0 L 0.37409 0.06898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98" y="34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0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4460" y="179297"/>
            <a:ext cx="53262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বৃত্তাকার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ভূমির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843560" y="2100875"/>
            <a:ext cx="2678805" cy="3244003"/>
            <a:chOff x="843565" y="2118575"/>
            <a:chExt cx="2678805" cy="3244003"/>
          </a:xfrm>
        </p:grpSpPr>
        <p:sp>
          <p:nvSpPr>
            <p:cNvPr id="6" name="Rectangle 5"/>
            <p:cNvSpPr/>
            <p:nvPr/>
          </p:nvSpPr>
          <p:spPr>
            <a:xfrm>
              <a:off x="2182963" y="2118575"/>
              <a:ext cx="1339402" cy="2936383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843567" y="2118576"/>
              <a:ext cx="1339402" cy="2936383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843565" y="4735561"/>
              <a:ext cx="2678805" cy="627017"/>
            </a:xfrm>
            <a:prstGeom prst="ellipse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Oval 7"/>
          <p:cNvSpPr/>
          <p:nvPr/>
        </p:nvSpPr>
        <p:spPr>
          <a:xfrm>
            <a:off x="843561" y="1810955"/>
            <a:ext cx="2678805" cy="627017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975797" y="867846"/>
                <a:ext cx="5900472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বৃত্তাকার </a:t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ভূমির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ক্ষেত্রফল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3600" i="1" smtClean="0">
                            <a:latin typeface="Cambria Math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bn-IN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𝜋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𝑟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</m:oMath>
                </a14:m>
                <a:endParaRPr lang="bn-IN" sz="36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bn-IN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ভূমির পরিধি= </a:t>
                </a:r>
                <a14:m>
                  <m:oMath xmlns:m="http://schemas.openxmlformats.org/officeDocument/2006/math">
                    <m:r>
                      <a:rPr lang="en-US" sz="36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36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36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</m:oMath>
                </a14:m>
                <a:endParaRPr lang="en-US" sz="36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5797" y="867846"/>
                <a:ext cx="5900472" cy="1200329"/>
              </a:xfrm>
              <a:prstGeom prst="rect">
                <a:avLst/>
              </a:prstGeom>
              <a:blipFill rotWithShape="1">
                <a:blip r:embed="rId2"/>
                <a:stretch>
                  <a:fillRect l="-3099" t="-10660" b="-192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843560" y="5698435"/>
            <a:ext cx="51322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বৃত্তাকার ভূমির ব্যাসার্ধ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AB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r ,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843560" y="4534974"/>
            <a:ext cx="2678805" cy="792204"/>
            <a:chOff x="6283765" y="4866182"/>
            <a:chExt cx="2678805" cy="792204"/>
          </a:xfrm>
        </p:grpSpPr>
        <p:grpSp>
          <p:nvGrpSpPr>
            <p:cNvPr id="15" name="Group 14"/>
            <p:cNvGrpSpPr/>
            <p:nvPr/>
          </p:nvGrpSpPr>
          <p:grpSpPr>
            <a:xfrm>
              <a:off x="6283765" y="5031369"/>
              <a:ext cx="2678805" cy="627017"/>
              <a:chOff x="10901960" y="1515656"/>
              <a:chExt cx="2678805" cy="627017"/>
            </a:xfrm>
          </p:grpSpPr>
          <p:sp>
            <p:nvSpPr>
              <p:cNvPr id="16" name="Oval 15"/>
              <p:cNvSpPr/>
              <p:nvPr/>
            </p:nvSpPr>
            <p:spPr>
              <a:xfrm>
                <a:off x="10901960" y="1515656"/>
                <a:ext cx="2678805" cy="627017"/>
              </a:xfrm>
              <a:prstGeom prst="ellipse">
                <a:avLst/>
              </a:prstGeom>
              <a:noFill/>
              <a:ln w="381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 flipV="1">
                <a:off x="12241362" y="1835605"/>
                <a:ext cx="1339403" cy="25757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TextBox 22"/>
            <p:cNvSpPr txBox="1"/>
            <p:nvPr/>
          </p:nvSpPr>
          <p:spPr>
            <a:xfrm>
              <a:off x="7762781" y="4866182"/>
              <a:ext cx="5300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r</a:t>
              </a:r>
              <a:endParaRPr lang="en-US" sz="3600" dirty="0"/>
            </a:p>
          </p:txBody>
        </p:sp>
      </p:grpSp>
      <p:cxnSp>
        <p:nvCxnSpPr>
          <p:cNvPr id="25" name="Straight Connector 24"/>
          <p:cNvCxnSpPr/>
          <p:nvPr/>
        </p:nvCxnSpPr>
        <p:spPr>
          <a:xfrm flipV="1">
            <a:off x="2182958" y="4998623"/>
            <a:ext cx="1339403" cy="2575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949992" y="4941100"/>
            <a:ext cx="465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27" name="TextBox 26"/>
          <p:cNvSpPr txBox="1"/>
          <p:nvPr/>
        </p:nvSpPr>
        <p:spPr>
          <a:xfrm>
            <a:off x="3550391" y="4821658"/>
            <a:ext cx="3674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226917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1.48148E-6 L 0.57643 -0.04838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815" y="-2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57554" y="193182"/>
            <a:ext cx="56344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বেলনের পৃষ্ঠের ক্ষেত্রফল নির্ণয়ঃ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an 3"/>
          <p:cNvSpPr/>
          <p:nvPr/>
        </p:nvSpPr>
        <p:spPr>
          <a:xfrm>
            <a:off x="504363" y="1511795"/>
            <a:ext cx="1790164" cy="2962140"/>
          </a:xfrm>
          <a:prstGeom prst="ca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04363" y="4001808"/>
            <a:ext cx="1790164" cy="4765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04363" y="1516186"/>
            <a:ext cx="1790164" cy="4765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236350" y="1203254"/>
            <a:ext cx="3563154" cy="241662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8656320" y="3891293"/>
                <a:ext cx="3048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ভূমির পরিধি =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</m:oMath>
                </a14:m>
                <a:endParaRPr lang="en-US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56320" y="3891293"/>
                <a:ext cx="3048000" cy="584775"/>
              </a:xfrm>
              <a:prstGeom prst="rect">
                <a:avLst/>
              </a:prstGeom>
              <a:blipFill rotWithShape="0">
                <a:blip r:embed="rId2"/>
                <a:stretch>
                  <a:fillRect l="-5000" t="-12500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0" name="Group 29"/>
          <p:cNvGrpSpPr/>
          <p:nvPr/>
        </p:nvGrpSpPr>
        <p:grpSpPr>
          <a:xfrm>
            <a:off x="7433442" y="1203255"/>
            <a:ext cx="738664" cy="2416628"/>
            <a:chOff x="7433442" y="1203255"/>
            <a:chExt cx="738664" cy="2416628"/>
          </a:xfrm>
        </p:grpSpPr>
        <p:sp>
          <p:nvSpPr>
            <p:cNvPr id="20" name="TextBox 19"/>
            <p:cNvSpPr txBox="1"/>
            <p:nvPr/>
          </p:nvSpPr>
          <p:spPr>
            <a:xfrm>
              <a:off x="7433442" y="1830272"/>
              <a:ext cx="738664" cy="1789611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bn-IN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উচ্চতা= </a:t>
              </a:r>
              <a:r>
                <a: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h</a:t>
              </a:r>
              <a:endParaRPr lang="en-US" sz="3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H="1">
              <a:off x="8081736" y="1203255"/>
              <a:ext cx="26126" cy="2416628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698698" y="4983083"/>
                <a:ext cx="6100806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বক্রপৃষ্ঠের ক্ষেত্রফল = ভূমির পরিধি </a:t>
                </a:r>
                <a14:m>
                  <m:oMath xmlns:m="http://schemas.openxmlformats.org/officeDocument/2006/math">
                    <m:r>
                      <a:rPr lang="bn-IN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×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</m:oMath>
                </a14:m>
                <a:r>
                  <a:rPr lang="bn-IN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উচ্চতা </a:t>
                </a:r>
              </a:p>
              <a:p>
                <a:r>
                  <a:rPr lang="bn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    =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bn-IN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IN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×</m:t>
                    </m:r>
                  </m:oMath>
                </a14:m>
                <a:r>
                  <a:rPr lang="bn-IN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h</a:t>
                </a:r>
              </a:p>
              <a:p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     =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h </a:t>
                </a:r>
                <a:endParaRPr lang="en-US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8698" y="4983083"/>
                <a:ext cx="6100806" cy="1569660"/>
              </a:xfrm>
              <a:prstGeom prst="rect">
                <a:avLst/>
              </a:prstGeom>
              <a:blipFill rotWithShape="0">
                <a:blip r:embed="rId3"/>
                <a:stretch>
                  <a:fillRect l="-2597" t="-4651" b="-120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3369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-2.59259E-6 L 0.30534 -2.59259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6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6" grpId="0" animBg="1"/>
      <p:bldP spid="2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478</Words>
  <Application>Microsoft Office PowerPoint</Application>
  <PresentationFormat>Custom</PresentationFormat>
  <Paragraphs>92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Masum</dc:creator>
  <cp:lastModifiedBy>hp</cp:lastModifiedBy>
  <cp:revision>65</cp:revision>
  <dcterms:created xsi:type="dcterms:W3CDTF">2020-10-22T11:03:01Z</dcterms:created>
  <dcterms:modified xsi:type="dcterms:W3CDTF">2020-11-28T15:43:38Z</dcterms:modified>
</cp:coreProperties>
</file>