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79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5303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19E2-0DC0-4B84-81E5-3A88CFC091F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143000"/>
            <a:ext cx="532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D153-DFD6-4A7B-91F9-A45BCD11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130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259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3389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4518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5648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6778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57907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09037" algn="l" defTabSz="70225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0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7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। </a:t>
            </a:r>
            <a:endParaRPr lang="en-US" dirty="0"/>
          </a:p>
        </p:txBody>
      </p:sp>
      <p:sp>
        <p:nvSpPr>
          <p:cNvPr id="10488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5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5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68013"/>
            <a:ext cx="6858000" cy="184652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5743"/>
            <a:ext cx="6858000" cy="1280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1902"/>
            <a:ext cx="7886700" cy="33652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82380"/>
            <a:ext cx="1971675" cy="449475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82380"/>
            <a:ext cx="5800725" cy="44947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02"/>
            <a:ext cx="78867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0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22277"/>
            <a:ext cx="7886700" cy="22062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49398"/>
            <a:ext cx="7886700" cy="1160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902"/>
            <a:ext cx="38862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902"/>
            <a:ext cx="38862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0177"/>
            <a:ext cx="3868340" cy="637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37374"/>
            <a:ext cx="3868340" cy="2849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0177"/>
            <a:ext cx="3887391" cy="637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7374"/>
            <a:ext cx="3887391" cy="2849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53589"/>
            <a:ext cx="2949178" cy="12375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63655"/>
            <a:ext cx="4629150" cy="3769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1151"/>
            <a:ext cx="2949178" cy="2947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53589"/>
            <a:ext cx="2949178" cy="12375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63655"/>
            <a:ext cx="4629150" cy="37691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1151"/>
            <a:ext cx="2949178" cy="2947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E93C80F8-6B1E-41CD-BFCB-B455B4A6983D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2DA0302-601B-4457-9752-4A67BC7E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794CFF6-C946-46CA-A68C-912E63023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ponaafroz197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7D22B-4227-480B-80A2-E84AF680F11C}"/>
              </a:ext>
            </a:extLst>
          </p:cNvPr>
          <p:cNvSpPr txBox="1"/>
          <p:nvPr/>
        </p:nvSpPr>
        <p:spPr>
          <a:xfrm>
            <a:off x="451624" y="424571"/>
            <a:ext cx="8240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ounded Rectangle 40"/>
          <p:cNvSpPr/>
          <p:nvPr/>
        </p:nvSpPr>
        <p:spPr>
          <a:xfrm>
            <a:off x="3864822" y="3339898"/>
            <a:ext cx="1355425" cy="8442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722" name="Oval 9"/>
          <p:cNvSpPr/>
          <p:nvPr/>
        </p:nvSpPr>
        <p:spPr>
          <a:xfrm>
            <a:off x="6516740" y="1597045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3" name="Oval 1"/>
          <p:cNvSpPr/>
          <p:nvPr/>
        </p:nvSpPr>
        <p:spPr>
          <a:xfrm>
            <a:off x="1340071" y="1650083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Oval 2"/>
          <p:cNvSpPr/>
          <p:nvPr/>
        </p:nvSpPr>
        <p:spPr>
          <a:xfrm>
            <a:off x="1949547" y="1621688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5" name="Oval 3"/>
          <p:cNvSpPr/>
          <p:nvPr/>
        </p:nvSpPr>
        <p:spPr>
          <a:xfrm>
            <a:off x="2627260" y="1591151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6" name="Oval 4"/>
          <p:cNvSpPr/>
          <p:nvPr/>
        </p:nvSpPr>
        <p:spPr>
          <a:xfrm>
            <a:off x="3275506" y="1597044"/>
            <a:ext cx="648247" cy="58154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3094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7" name="Oval 5"/>
          <p:cNvSpPr/>
          <p:nvPr/>
        </p:nvSpPr>
        <p:spPr>
          <a:xfrm>
            <a:off x="4572000" y="1599991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8" name="Oval 6"/>
          <p:cNvSpPr/>
          <p:nvPr/>
        </p:nvSpPr>
        <p:spPr>
          <a:xfrm>
            <a:off x="3923753" y="1599991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9" name="Oval 7"/>
          <p:cNvSpPr/>
          <p:nvPr/>
        </p:nvSpPr>
        <p:spPr>
          <a:xfrm>
            <a:off x="5220247" y="1626510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0" name="Oval 8"/>
          <p:cNvSpPr/>
          <p:nvPr/>
        </p:nvSpPr>
        <p:spPr>
          <a:xfrm>
            <a:off x="5868494" y="1626510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1" name="TextBox 10"/>
          <p:cNvSpPr txBox="1"/>
          <p:nvPr/>
        </p:nvSpPr>
        <p:spPr>
          <a:xfrm>
            <a:off x="1537294" y="4478796"/>
            <a:ext cx="6184864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১৮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75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2475" dirty="0">
                <a:latin typeface="NikoshBAN" pitchFamily="2" charset="0"/>
                <a:cs typeface="NikoshBAN" pitchFamily="2" charset="0"/>
                <a:sym typeface="Symbol"/>
              </a:rPr>
              <a:t>২ = </a:t>
            </a:r>
            <a:r>
              <a:rPr lang="bn-BD" sz="2475" dirty="0">
                <a:latin typeface="NikoshBAN" pitchFamily="2" charset="0"/>
                <a:cs typeface="NikoshBAN" pitchFamily="2" charset="0"/>
                <a:sym typeface="Symbol"/>
              </a:rPr>
              <a:t>১৯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2" name="TextBox 11"/>
          <p:cNvSpPr txBox="1"/>
          <p:nvPr/>
        </p:nvSpPr>
        <p:spPr>
          <a:xfrm>
            <a:off x="5512493" y="2298331"/>
            <a:ext cx="2172163" cy="4732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3" name="TextBox 12"/>
          <p:cNvSpPr txBox="1"/>
          <p:nvPr/>
        </p:nvSpPr>
        <p:spPr>
          <a:xfrm>
            <a:off x="1550688" y="2298330"/>
            <a:ext cx="2172163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সর্ব নিম্ন উপাত্ত =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৪ 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4" name="TextBox 13"/>
          <p:cNvSpPr txBox="1"/>
          <p:nvPr/>
        </p:nvSpPr>
        <p:spPr>
          <a:xfrm>
            <a:off x="1507560" y="2887645"/>
            <a:ext cx="6184864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5" name="Oval 14"/>
          <p:cNvSpPr/>
          <p:nvPr/>
        </p:nvSpPr>
        <p:spPr>
          <a:xfrm>
            <a:off x="7135521" y="1626510"/>
            <a:ext cx="618781" cy="5569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75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75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21"/>
          <p:cNvCxnSpPr>
            <a:cxnSpLocks/>
          </p:cNvCxnSpPr>
          <p:nvPr/>
        </p:nvCxnSpPr>
        <p:spPr>
          <a:xfrm flipV="1">
            <a:off x="1271835" y="3737733"/>
            <a:ext cx="2592987" cy="4210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26"/>
          <p:cNvCxnSpPr>
            <a:cxnSpLocks/>
          </p:cNvCxnSpPr>
          <p:nvPr/>
        </p:nvCxnSpPr>
        <p:spPr>
          <a:xfrm>
            <a:off x="5279178" y="3779840"/>
            <a:ext cx="2504590" cy="4658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6" name="Rectangle 38"/>
          <p:cNvSpPr/>
          <p:nvPr/>
        </p:nvSpPr>
        <p:spPr>
          <a:xfrm>
            <a:off x="2804055" y="530384"/>
            <a:ext cx="3193503" cy="5684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094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সংখ্যা গুলো দেখি  </a:t>
            </a:r>
            <a:endParaRPr lang="en-US" sz="3094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6319 0.329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6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-0.09375 0.3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70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8125 0.347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73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10417 0.35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77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5625 0.35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178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7292 0.356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8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7291 0.35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75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9514 0.3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76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8542 0.346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17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74306 0.344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3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 animBg="1"/>
      <p:bldP spid="1048722" grpId="0" animBg="1"/>
      <p:bldP spid="1048723" grpId="0" animBg="1"/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  <p:bldP spid="1048730" grpId="0" animBg="1"/>
      <p:bldP spid="1048731" grpId="0"/>
      <p:bldP spid="1048732" grpId="0" animBg="1"/>
      <p:bldP spid="1048733" grpId="0"/>
      <p:bldP spid="1048734" grpId="0"/>
      <p:bldP spid="10487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extBox 1"/>
          <p:cNvSpPr txBox="1"/>
          <p:nvPr/>
        </p:nvSpPr>
        <p:spPr>
          <a:xfrm>
            <a:off x="3324680" y="572036"/>
            <a:ext cx="2020241" cy="5684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BD" sz="3094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094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8" name="TextBox 3"/>
          <p:cNvSpPr txBox="1"/>
          <p:nvPr/>
        </p:nvSpPr>
        <p:spPr>
          <a:xfrm>
            <a:off x="2401664" y="1720848"/>
            <a:ext cx="312907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9" name="TextBox 4"/>
          <p:cNvSpPr txBox="1"/>
          <p:nvPr/>
        </p:nvSpPr>
        <p:spPr>
          <a:xfrm>
            <a:off x="4064428" y="1720848"/>
            <a:ext cx="303289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0" name="TextBox 5"/>
          <p:cNvSpPr txBox="1"/>
          <p:nvPr/>
        </p:nvSpPr>
        <p:spPr>
          <a:xfrm>
            <a:off x="4384453" y="1720848"/>
            <a:ext cx="420308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1" name="TextBox 6"/>
          <p:cNvSpPr txBox="1"/>
          <p:nvPr/>
        </p:nvSpPr>
        <p:spPr>
          <a:xfrm>
            <a:off x="3319514" y="1720848"/>
            <a:ext cx="423514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2" name="TextBox 9"/>
          <p:cNvSpPr txBox="1"/>
          <p:nvPr/>
        </p:nvSpPr>
        <p:spPr>
          <a:xfrm>
            <a:off x="2901166" y="1720848"/>
            <a:ext cx="423514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3" name="TextBox 10"/>
          <p:cNvSpPr txBox="1"/>
          <p:nvPr/>
        </p:nvSpPr>
        <p:spPr>
          <a:xfrm>
            <a:off x="1765900" y="2129409"/>
            <a:ext cx="420308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4" name="TextBox 11"/>
          <p:cNvSpPr txBox="1"/>
          <p:nvPr/>
        </p:nvSpPr>
        <p:spPr>
          <a:xfrm>
            <a:off x="3704915" y="1720848"/>
            <a:ext cx="425117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5" name="TextBox 12"/>
          <p:cNvSpPr txBox="1"/>
          <p:nvPr/>
        </p:nvSpPr>
        <p:spPr>
          <a:xfrm>
            <a:off x="6475727" y="1720848"/>
            <a:ext cx="439544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6" name="TextBox 13"/>
          <p:cNvSpPr txBox="1"/>
          <p:nvPr/>
        </p:nvSpPr>
        <p:spPr>
          <a:xfrm>
            <a:off x="2877034" y="2129409"/>
            <a:ext cx="439544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7" name="TextBox 14"/>
          <p:cNvSpPr txBox="1"/>
          <p:nvPr/>
        </p:nvSpPr>
        <p:spPr>
          <a:xfrm>
            <a:off x="2242271" y="2129409"/>
            <a:ext cx="444352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8" name="TextBox 15"/>
          <p:cNvSpPr txBox="1"/>
          <p:nvPr/>
        </p:nvSpPr>
        <p:spPr>
          <a:xfrm>
            <a:off x="6964012" y="1724761"/>
            <a:ext cx="405880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9" name="TextBox 16"/>
          <p:cNvSpPr txBox="1"/>
          <p:nvPr/>
        </p:nvSpPr>
        <p:spPr>
          <a:xfrm>
            <a:off x="1816957" y="1720848"/>
            <a:ext cx="458780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0" name="TextBox 17"/>
          <p:cNvSpPr txBox="1"/>
          <p:nvPr/>
        </p:nvSpPr>
        <p:spPr>
          <a:xfrm>
            <a:off x="6010026" y="1720848"/>
            <a:ext cx="437940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1" name="TextBox 18"/>
          <p:cNvSpPr txBox="1"/>
          <p:nvPr/>
        </p:nvSpPr>
        <p:spPr>
          <a:xfrm>
            <a:off x="4888288" y="1720848"/>
            <a:ext cx="410690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2" name="TextBox 19"/>
          <p:cNvSpPr txBox="1"/>
          <p:nvPr/>
        </p:nvSpPr>
        <p:spPr>
          <a:xfrm>
            <a:off x="5435944" y="1720848"/>
            <a:ext cx="425117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166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16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3" name="TextBox 20"/>
          <p:cNvSpPr txBox="1"/>
          <p:nvPr/>
        </p:nvSpPr>
        <p:spPr>
          <a:xfrm>
            <a:off x="1413881" y="3594824"/>
            <a:ext cx="6187810" cy="5684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94" dirty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3094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 animBg="1"/>
      <p:bldP spid="1048738" grpId="0"/>
      <p:bldP spid="1048739" grpId="0"/>
      <p:bldP spid="1048740" grpId="0"/>
      <p:bldP spid="1048741" grpId="0"/>
      <p:bldP spid="1048742" grpId="0"/>
      <p:bldP spid="1048743" grpId="0"/>
      <p:bldP spid="1048744" grpId="0"/>
      <p:bldP spid="1048745" grpId="0"/>
      <p:bldP spid="1048746" grpId="0"/>
      <p:bldP spid="1048747" grpId="0"/>
      <p:bldP spid="1048748" grpId="0"/>
      <p:bldP spid="1048749" grpId="0"/>
      <p:bldP spid="1048750" grpId="0"/>
      <p:bldP spid="1048751" grpId="0"/>
      <p:bldP spid="1048752" grpId="0"/>
      <p:bldP spid="10487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extBox 1"/>
          <p:cNvSpPr txBox="1"/>
          <p:nvPr/>
        </p:nvSpPr>
        <p:spPr>
          <a:xfrm>
            <a:off x="1451576" y="530384"/>
            <a:ext cx="6187810" cy="473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উওর মিলিয়ে নেই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8" name="TextBox 2"/>
          <p:cNvSpPr txBox="1"/>
          <p:nvPr/>
        </p:nvSpPr>
        <p:spPr>
          <a:xfrm>
            <a:off x="2161147" y="1064681"/>
            <a:ext cx="33214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9" name="TextBox 3"/>
          <p:cNvSpPr txBox="1"/>
          <p:nvPr/>
        </p:nvSpPr>
        <p:spPr>
          <a:xfrm>
            <a:off x="3751882" y="1060768"/>
            <a:ext cx="4189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0" name="TextBox 4"/>
          <p:cNvSpPr txBox="1"/>
          <p:nvPr/>
        </p:nvSpPr>
        <p:spPr>
          <a:xfrm>
            <a:off x="4139108" y="1064681"/>
            <a:ext cx="45397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1" name="TextBox 5"/>
          <p:cNvSpPr txBox="1"/>
          <p:nvPr/>
        </p:nvSpPr>
        <p:spPr>
          <a:xfrm>
            <a:off x="3074167" y="1064681"/>
            <a:ext cx="45717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2" name="TextBox 6"/>
          <p:cNvSpPr txBox="1"/>
          <p:nvPr/>
        </p:nvSpPr>
        <p:spPr>
          <a:xfrm>
            <a:off x="2654399" y="1064681"/>
            <a:ext cx="45878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3" name="TextBox 7"/>
          <p:cNvSpPr txBox="1"/>
          <p:nvPr/>
        </p:nvSpPr>
        <p:spPr>
          <a:xfrm>
            <a:off x="1520553" y="1473242"/>
            <a:ext cx="45397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4" name="TextBox 8"/>
          <p:cNvSpPr txBox="1"/>
          <p:nvPr/>
        </p:nvSpPr>
        <p:spPr>
          <a:xfrm>
            <a:off x="3459569" y="1064681"/>
            <a:ext cx="45878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5" name="TextBox 9"/>
          <p:cNvSpPr txBox="1"/>
          <p:nvPr/>
        </p:nvSpPr>
        <p:spPr>
          <a:xfrm>
            <a:off x="6227538" y="1064681"/>
            <a:ext cx="47641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6" name="TextBox 10"/>
          <p:cNvSpPr txBox="1"/>
          <p:nvPr/>
        </p:nvSpPr>
        <p:spPr>
          <a:xfrm>
            <a:off x="2628846" y="1473242"/>
            <a:ext cx="47641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7" name="TextBox 11"/>
          <p:cNvSpPr txBox="1"/>
          <p:nvPr/>
        </p:nvSpPr>
        <p:spPr>
          <a:xfrm>
            <a:off x="1992660" y="1473242"/>
            <a:ext cx="48282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8" name="TextBox 12"/>
          <p:cNvSpPr txBox="1"/>
          <p:nvPr/>
        </p:nvSpPr>
        <p:spPr>
          <a:xfrm>
            <a:off x="6720706" y="1068594"/>
            <a:ext cx="43794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9" name="TextBox 13"/>
          <p:cNvSpPr txBox="1"/>
          <p:nvPr/>
        </p:nvSpPr>
        <p:spPr>
          <a:xfrm>
            <a:off x="1566545" y="1064681"/>
            <a:ext cx="49885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0" name="TextBox 14"/>
          <p:cNvSpPr txBox="1"/>
          <p:nvPr/>
        </p:nvSpPr>
        <p:spPr>
          <a:xfrm>
            <a:off x="5762639" y="1064681"/>
            <a:ext cx="473206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1" name="TextBox 15"/>
          <p:cNvSpPr txBox="1"/>
          <p:nvPr/>
        </p:nvSpPr>
        <p:spPr>
          <a:xfrm>
            <a:off x="4644983" y="1064681"/>
            <a:ext cx="44275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2" name="TextBox 16"/>
          <p:cNvSpPr txBox="1"/>
          <p:nvPr/>
        </p:nvSpPr>
        <p:spPr>
          <a:xfrm>
            <a:off x="5189797" y="1064681"/>
            <a:ext cx="46038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3" name="TextBox 17"/>
          <p:cNvSpPr txBox="1"/>
          <p:nvPr/>
        </p:nvSpPr>
        <p:spPr>
          <a:xfrm>
            <a:off x="1389698" y="3948413"/>
            <a:ext cx="4382018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প্রদত্ত উপাত্তগুলোর মধ্যক= ১৫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4" name="TextBox 18"/>
          <p:cNvSpPr txBox="1"/>
          <p:nvPr/>
        </p:nvSpPr>
        <p:spPr>
          <a:xfrm>
            <a:off x="1370958" y="1905008"/>
            <a:ext cx="6184864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5" name="TextBox 19"/>
          <p:cNvSpPr txBox="1"/>
          <p:nvPr/>
        </p:nvSpPr>
        <p:spPr>
          <a:xfrm>
            <a:off x="1731324" y="2298330"/>
            <a:ext cx="33214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6" name="TextBox 21"/>
          <p:cNvSpPr txBox="1"/>
          <p:nvPr/>
        </p:nvSpPr>
        <p:spPr>
          <a:xfrm>
            <a:off x="1389697" y="2298376"/>
            <a:ext cx="41896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7" name="TextBox 22"/>
          <p:cNvSpPr txBox="1"/>
          <p:nvPr/>
        </p:nvSpPr>
        <p:spPr>
          <a:xfrm>
            <a:off x="3146488" y="2298330"/>
            <a:ext cx="45397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8" name="TextBox 23"/>
          <p:cNvSpPr txBox="1"/>
          <p:nvPr/>
        </p:nvSpPr>
        <p:spPr>
          <a:xfrm>
            <a:off x="2143050" y="2306203"/>
            <a:ext cx="45717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9" name="TextBox 24"/>
          <p:cNvSpPr txBox="1"/>
          <p:nvPr/>
        </p:nvSpPr>
        <p:spPr>
          <a:xfrm>
            <a:off x="5382863" y="2357261"/>
            <a:ext cx="45878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0" name="TextBox 25"/>
          <p:cNvSpPr txBox="1"/>
          <p:nvPr/>
        </p:nvSpPr>
        <p:spPr>
          <a:xfrm>
            <a:off x="7057713" y="2357261"/>
            <a:ext cx="45878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1" name="TextBox 26"/>
          <p:cNvSpPr txBox="1"/>
          <p:nvPr/>
        </p:nvSpPr>
        <p:spPr>
          <a:xfrm>
            <a:off x="4857360" y="2306203"/>
            <a:ext cx="47641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2" name="TextBox 27"/>
          <p:cNvSpPr txBox="1"/>
          <p:nvPr/>
        </p:nvSpPr>
        <p:spPr>
          <a:xfrm>
            <a:off x="2684291" y="2306203"/>
            <a:ext cx="43794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3" name="TextBox 28"/>
          <p:cNvSpPr txBox="1"/>
          <p:nvPr/>
        </p:nvSpPr>
        <p:spPr>
          <a:xfrm>
            <a:off x="6623295" y="2365134"/>
            <a:ext cx="49885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4" name="TextBox 29"/>
          <p:cNvSpPr txBox="1"/>
          <p:nvPr/>
        </p:nvSpPr>
        <p:spPr>
          <a:xfrm>
            <a:off x="5870629" y="2357261"/>
            <a:ext cx="473206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5" name="TextBox 30"/>
          <p:cNvSpPr txBox="1"/>
          <p:nvPr/>
        </p:nvSpPr>
        <p:spPr>
          <a:xfrm>
            <a:off x="4081385" y="2298330"/>
            <a:ext cx="442750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6" name="TextBox 31"/>
          <p:cNvSpPr txBox="1"/>
          <p:nvPr/>
        </p:nvSpPr>
        <p:spPr>
          <a:xfrm>
            <a:off x="4468972" y="2298330"/>
            <a:ext cx="46038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92" y="2306203"/>
            <a:ext cx="636220" cy="5510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87" name="TextBox 33"/>
          <p:cNvSpPr txBox="1"/>
          <p:nvPr/>
        </p:nvSpPr>
        <p:spPr>
          <a:xfrm>
            <a:off x="6249579" y="2365134"/>
            <a:ext cx="45397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8" name="Rectangle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0994" y="3226622"/>
            <a:ext cx="4062842" cy="662859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016" r="-3712" b="-9929"/>
            </a:stretch>
          </a:blipFill>
        </p:spPr>
        <p:txBody>
          <a:bodyPr/>
          <a:lstStyle/>
          <a:p>
            <a:r>
              <a:rPr lang="en-US" sz="1392">
                <a:noFill/>
              </a:rPr>
              <a:t> </a:t>
            </a:r>
          </a:p>
        </p:txBody>
      </p:sp>
      <p:sp>
        <p:nvSpPr>
          <p:cNvPr id="1048789" name="TextBox 46"/>
          <p:cNvSpPr txBox="1"/>
          <p:nvPr/>
        </p:nvSpPr>
        <p:spPr>
          <a:xfrm>
            <a:off x="7350461" y="2357261"/>
            <a:ext cx="47641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75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4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0" name="Rectangle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9459" y="2769782"/>
            <a:ext cx="3029904" cy="452253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z="1392">
                <a:noFill/>
              </a:rPr>
              <a:t> </a:t>
            </a:r>
          </a:p>
        </p:txBody>
      </p:sp>
      <p:sp>
        <p:nvSpPr>
          <p:cNvPr id="1048791" name="TextBox 48"/>
          <p:cNvSpPr txBox="1"/>
          <p:nvPr/>
        </p:nvSpPr>
        <p:spPr>
          <a:xfrm>
            <a:off x="4632774" y="2788981"/>
            <a:ext cx="243908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75" dirty="0">
                <a:latin typeface="NikoshBAN" pitchFamily="2" charset="0"/>
                <a:cs typeface="NikoshBAN" pitchFamily="2" charset="0"/>
              </a:rPr>
              <a:t>যা বিজোড় সংখ্যা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7" grpId="0" animBg="1"/>
      <p:bldP spid="1048758" grpId="0"/>
      <p:bldP spid="1048759" grpId="0"/>
      <p:bldP spid="1048760" grpId="0"/>
      <p:bldP spid="1048761" grpId="0"/>
      <p:bldP spid="1048762" grpId="0"/>
      <p:bldP spid="1048763" grpId="0"/>
      <p:bldP spid="1048764" grpId="0"/>
      <p:bldP spid="1048765" grpId="0"/>
      <p:bldP spid="1048766" grpId="0"/>
      <p:bldP spid="1048767" grpId="0"/>
      <p:bldP spid="1048768" grpId="0"/>
      <p:bldP spid="1048769" grpId="0"/>
      <p:bldP spid="1048770" grpId="0"/>
      <p:bldP spid="1048771" grpId="0"/>
      <p:bldP spid="1048772" grpId="0"/>
      <p:bldP spid="1048773" grpId="0"/>
      <p:bldP spid="1048774" grpId="0"/>
      <p:bldP spid="1048775" grpId="0"/>
      <p:bldP spid="1048776" grpId="0"/>
      <p:bldP spid="1048777" grpId="0"/>
      <p:bldP spid="1048778" grpId="0"/>
      <p:bldP spid="1048779" grpId="0"/>
      <p:bldP spid="1048780" grpId="0"/>
      <p:bldP spid="1048781" grpId="0"/>
      <p:bldP spid="1048782" grpId="0"/>
      <p:bldP spid="1048783" grpId="0"/>
      <p:bldP spid="1048784" grpId="0"/>
      <p:bldP spid="1048785" grpId="0"/>
      <p:bldP spid="1048786" grpId="0"/>
      <p:bldP spid="1048787" grpId="0"/>
      <p:bldP spid="1048788" grpId="0" animBg="1"/>
      <p:bldP spid="1048789" grpId="0"/>
      <p:bldP spid="1048790" grpId="0" animBg="1"/>
      <p:bldP spid="10487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extBox 2"/>
          <p:cNvSpPr txBox="1"/>
          <p:nvPr/>
        </p:nvSpPr>
        <p:spPr>
          <a:xfrm>
            <a:off x="1494167" y="3948413"/>
            <a:ext cx="6187810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3" name="TextBox 43"/>
          <p:cNvSpPr txBox="1"/>
          <p:nvPr/>
        </p:nvSpPr>
        <p:spPr>
          <a:xfrm>
            <a:off x="1804402" y="2672147"/>
            <a:ext cx="184731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84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4" name="TextBox 53"/>
          <p:cNvSpPr txBox="1"/>
          <p:nvPr/>
        </p:nvSpPr>
        <p:spPr>
          <a:xfrm>
            <a:off x="5867813" y="2599057"/>
            <a:ext cx="184731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84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5" name="AutoShape 2" descr="Image result for apple"/>
          <p:cNvSpPr>
            <a:spLocks noChangeAspect="1" noChangeArrowheads="1"/>
          </p:cNvSpPr>
          <p:nvPr/>
        </p:nvSpPr>
        <p:spPr bwMode="auto">
          <a:xfrm>
            <a:off x="1156427" y="-111724"/>
            <a:ext cx="235726" cy="235727"/>
          </a:xfrm>
          <a:prstGeom prst="rect">
            <a:avLst/>
          </a:prstGeom>
          <a:noFill/>
        </p:spPr>
        <p:txBody>
          <a:bodyPr vert="horz" wrap="square" lIns="70718" tIns="35359" rIns="70718" bIns="35359" numCol="1" anchor="t" anchorCtr="0" compatLnSpc="1">
            <a:prstTxWarp prst="textNoShape">
              <a:avLst/>
            </a:prstTxWarp>
          </a:bodyPr>
          <a:lstStyle/>
          <a:p>
            <a:endParaRPr lang="en-US" sz="1392"/>
          </a:p>
        </p:txBody>
      </p:sp>
      <p:sp>
        <p:nvSpPr>
          <p:cNvPr id="1048796" name="AutoShape 4" descr="Image result for apple"/>
          <p:cNvSpPr>
            <a:spLocks noChangeAspect="1" noChangeArrowheads="1"/>
          </p:cNvSpPr>
          <p:nvPr/>
        </p:nvSpPr>
        <p:spPr bwMode="auto">
          <a:xfrm>
            <a:off x="1274290" y="6139"/>
            <a:ext cx="235726" cy="235727"/>
          </a:xfrm>
          <a:prstGeom prst="rect">
            <a:avLst/>
          </a:prstGeom>
          <a:noFill/>
        </p:spPr>
        <p:txBody>
          <a:bodyPr vert="horz" wrap="square" lIns="70718" tIns="35359" rIns="70718" bIns="35359" numCol="1" anchor="t" anchorCtr="0" compatLnSpc="1">
            <a:prstTxWarp prst="textNoShape">
              <a:avLst/>
            </a:prstTxWarp>
          </a:bodyPr>
          <a:lstStyle/>
          <a:p>
            <a:endParaRPr lang="en-US" sz="1392"/>
          </a:p>
        </p:txBody>
      </p:sp>
      <p:sp>
        <p:nvSpPr>
          <p:cNvPr id="1048797" name="AutoShape 6" descr="Image result for apple"/>
          <p:cNvSpPr>
            <a:spLocks noChangeAspect="1" noChangeArrowheads="1"/>
          </p:cNvSpPr>
          <p:nvPr/>
        </p:nvSpPr>
        <p:spPr bwMode="auto">
          <a:xfrm>
            <a:off x="1392153" y="124002"/>
            <a:ext cx="235726" cy="235727"/>
          </a:xfrm>
          <a:prstGeom prst="rect">
            <a:avLst/>
          </a:prstGeom>
          <a:noFill/>
        </p:spPr>
        <p:txBody>
          <a:bodyPr vert="horz" wrap="square" lIns="70718" tIns="35359" rIns="70718" bIns="35359" numCol="1" anchor="t" anchorCtr="0" compatLnSpc="1">
            <a:prstTxWarp prst="textNoShape">
              <a:avLst/>
            </a:prstTxWarp>
          </a:bodyPr>
          <a:lstStyle/>
          <a:p>
            <a:endParaRPr lang="en-US" sz="1392"/>
          </a:p>
        </p:txBody>
      </p:sp>
      <p:pic>
        <p:nvPicPr>
          <p:cNvPr id="2097173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290" y="825014"/>
            <a:ext cx="1253523" cy="1286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98" name="AutoShape 9" descr="Image result for apple"/>
          <p:cNvSpPr>
            <a:spLocks noChangeAspect="1" noChangeArrowheads="1"/>
          </p:cNvSpPr>
          <p:nvPr/>
        </p:nvSpPr>
        <p:spPr bwMode="auto">
          <a:xfrm>
            <a:off x="1510016" y="241865"/>
            <a:ext cx="235726" cy="235727"/>
          </a:xfrm>
          <a:prstGeom prst="rect">
            <a:avLst/>
          </a:prstGeom>
          <a:noFill/>
        </p:spPr>
        <p:txBody>
          <a:bodyPr vert="horz" wrap="square" lIns="70718" tIns="35359" rIns="70718" bIns="35359" numCol="1" anchor="t" anchorCtr="0" compatLnSpc="1">
            <a:prstTxWarp prst="textNoShape">
              <a:avLst/>
            </a:prstTxWarp>
          </a:bodyPr>
          <a:lstStyle/>
          <a:p>
            <a:endParaRPr lang="en-US" sz="1392"/>
          </a:p>
        </p:txBody>
      </p:sp>
      <p:sp>
        <p:nvSpPr>
          <p:cNvPr id="1048799" name="AutoShape 11" descr="Image result for apple"/>
          <p:cNvSpPr>
            <a:spLocks noChangeAspect="1" noChangeArrowheads="1"/>
          </p:cNvSpPr>
          <p:nvPr/>
        </p:nvSpPr>
        <p:spPr bwMode="auto">
          <a:xfrm>
            <a:off x="1627879" y="359728"/>
            <a:ext cx="235726" cy="235727"/>
          </a:xfrm>
          <a:prstGeom prst="rect">
            <a:avLst/>
          </a:prstGeom>
          <a:noFill/>
        </p:spPr>
        <p:txBody>
          <a:bodyPr vert="horz" wrap="square" lIns="70718" tIns="35359" rIns="70718" bIns="35359" numCol="1" anchor="t" anchorCtr="0" compatLnSpc="1">
            <a:prstTxWarp prst="textNoShape">
              <a:avLst/>
            </a:prstTxWarp>
          </a:bodyPr>
          <a:lstStyle/>
          <a:p>
            <a:endParaRPr lang="en-US" sz="1392"/>
          </a:p>
        </p:txBody>
      </p:sp>
      <p:pic>
        <p:nvPicPr>
          <p:cNvPr id="2097174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124" y="889516"/>
            <a:ext cx="1248382" cy="1281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5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12" y="915980"/>
            <a:ext cx="1260792" cy="1293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6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764" y="2084703"/>
            <a:ext cx="1416180" cy="145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7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290" y="2124756"/>
            <a:ext cx="1153186" cy="1148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78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22" y="2170761"/>
            <a:ext cx="1416180" cy="145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9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244" y="1022700"/>
            <a:ext cx="1153186" cy="1148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80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633" y="2345602"/>
            <a:ext cx="1153186" cy="1148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959" y="2289702"/>
            <a:ext cx="1468056" cy="14229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8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5977" y="915980"/>
            <a:ext cx="1386231" cy="13436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800" name="TextBox 19"/>
          <p:cNvSpPr txBox="1"/>
          <p:nvPr/>
        </p:nvSpPr>
        <p:spPr>
          <a:xfrm>
            <a:off x="1861150" y="530384"/>
            <a:ext cx="565742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এসো আমরা চিত্রটির দিক লক্ষ্য</a:t>
            </a:r>
            <a:r>
              <a:rPr lang="en-US" sz="24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24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করি </a:t>
            </a:r>
            <a:endParaRPr lang="en-US" sz="2475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37"/>
          <a:stretch>
            <a:fillRect/>
          </a:stretch>
        </p:blipFill>
        <p:spPr bwMode="auto">
          <a:xfrm>
            <a:off x="5212082" y="2852164"/>
            <a:ext cx="2199054" cy="132159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4" name="Picture 7" descr="Image result for খেলয়ার মেয়ে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082" y="1159489"/>
            <a:ext cx="2199054" cy="132159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5" name="Picture 9" descr="Image result for ক্রিকেট মেয়ে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864" y="1139989"/>
            <a:ext cx="2199055" cy="132159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6" name="Picture 11" descr="Image result for ফুটবল খেলার ছব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864" y="2842260"/>
            <a:ext cx="2199055" cy="137632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805" name="TextBox 1"/>
          <p:cNvSpPr txBox="1"/>
          <p:nvPr/>
        </p:nvSpPr>
        <p:spPr>
          <a:xfrm>
            <a:off x="5937848" y="1600900"/>
            <a:ext cx="1042815" cy="61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403" dirty="0">
              <a:solidFill>
                <a:srgbClr val="FFFF00"/>
              </a:solidFill>
            </a:endParaRPr>
          </a:p>
        </p:txBody>
      </p:sp>
      <p:sp>
        <p:nvSpPr>
          <p:cNvPr id="1048806" name="TextBox 7"/>
          <p:cNvSpPr txBox="1"/>
          <p:nvPr/>
        </p:nvSpPr>
        <p:spPr>
          <a:xfrm>
            <a:off x="1615001" y="328117"/>
            <a:ext cx="5796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চিত্রটির দিক লক্ষ্য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1B9D-F100-4141-815B-75DDE30833B0}"/>
              </a:ext>
            </a:extLst>
          </p:cNvPr>
          <p:cNvSpPr txBox="1"/>
          <p:nvPr/>
        </p:nvSpPr>
        <p:spPr>
          <a:xfrm>
            <a:off x="1857490" y="4452501"/>
            <a:ext cx="5311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00B732-0D87-4EE5-A65A-120AB96E7673}"/>
              </a:ext>
            </a:extLst>
          </p:cNvPr>
          <p:cNvGrpSpPr/>
          <p:nvPr/>
        </p:nvGrpSpPr>
        <p:grpSpPr>
          <a:xfrm>
            <a:off x="1047722" y="1349298"/>
            <a:ext cx="7472177" cy="603858"/>
            <a:chOff x="1168849" y="1701407"/>
            <a:chExt cx="7055042" cy="603858"/>
          </a:xfrm>
        </p:grpSpPr>
        <p:sp>
          <p:nvSpPr>
            <p:cNvPr id="1048826" name="Oval 1"/>
            <p:cNvSpPr/>
            <p:nvPr/>
          </p:nvSpPr>
          <p:spPr>
            <a:xfrm>
              <a:off x="1168849" y="1712098"/>
              <a:ext cx="645301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27" name="Oval 2"/>
            <p:cNvSpPr/>
            <p:nvPr/>
          </p:nvSpPr>
          <p:spPr>
            <a:xfrm>
              <a:off x="1862869" y="1724700"/>
              <a:ext cx="619879" cy="5486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28" name="Oval 3"/>
            <p:cNvSpPr/>
            <p:nvPr/>
          </p:nvSpPr>
          <p:spPr>
            <a:xfrm>
              <a:off x="2557613" y="1748224"/>
              <a:ext cx="668872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29" name="Oval 4"/>
            <p:cNvSpPr/>
            <p:nvPr/>
          </p:nvSpPr>
          <p:spPr>
            <a:xfrm>
              <a:off x="3269876" y="1739285"/>
              <a:ext cx="651194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0" name="Oval 5"/>
            <p:cNvSpPr/>
            <p:nvPr/>
          </p:nvSpPr>
          <p:spPr>
            <a:xfrm>
              <a:off x="4001156" y="1721514"/>
              <a:ext cx="668872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1" name="Oval 6"/>
            <p:cNvSpPr/>
            <p:nvPr/>
          </p:nvSpPr>
          <p:spPr>
            <a:xfrm>
              <a:off x="5440280" y="1721514"/>
              <a:ext cx="668873" cy="57343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2" name="Oval 7"/>
            <p:cNvSpPr/>
            <p:nvPr/>
          </p:nvSpPr>
          <p:spPr>
            <a:xfrm>
              <a:off x="4733948" y="1701407"/>
              <a:ext cx="646846" cy="58769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3" name="Oval 8"/>
            <p:cNvSpPr/>
            <p:nvPr/>
          </p:nvSpPr>
          <p:spPr>
            <a:xfrm>
              <a:off x="6158602" y="1717571"/>
              <a:ext cx="601624" cy="58769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4" name="Oval 9"/>
            <p:cNvSpPr/>
            <p:nvPr/>
          </p:nvSpPr>
          <p:spPr>
            <a:xfrm>
              <a:off x="6839240" y="1712835"/>
              <a:ext cx="636939" cy="560349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5" name="Oval 10"/>
            <p:cNvSpPr/>
            <p:nvPr/>
          </p:nvSpPr>
          <p:spPr>
            <a:xfrm>
              <a:off x="7555192" y="1721514"/>
              <a:ext cx="668699" cy="58361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4F72A7-A1E5-4943-AA3E-219BAC4FEBB7}"/>
              </a:ext>
            </a:extLst>
          </p:cNvPr>
          <p:cNvGrpSpPr/>
          <p:nvPr/>
        </p:nvGrpSpPr>
        <p:grpSpPr>
          <a:xfrm>
            <a:off x="783082" y="3163294"/>
            <a:ext cx="7577836" cy="650961"/>
            <a:chOff x="783082" y="3252014"/>
            <a:chExt cx="7577836" cy="650961"/>
          </a:xfrm>
        </p:grpSpPr>
        <p:sp>
          <p:nvSpPr>
            <p:cNvPr id="1048841" name="Oval 16"/>
            <p:cNvSpPr/>
            <p:nvPr/>
          </p:nvSpPr>
          <p:spPr>
            <a:xfrm>
              <a:off x="2258011" y="3313633"/>
              <a:ext cx="696452" cy="58934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6" name="Oval 11"/>
            <p:cNvSpPr/>
            <p:nvPr/>
          </p:nvSpPr>
          <p:spPr>
            <a:xfrm>
              <a:off x="5307998" y="3288872"/>
              <a:ext cx="734579" cy="53038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7" name="Oval 12"/>
            <p:cNvSpPr/>
            <p:nvPr/>
          </p:nvSpPr>
          <p:spPr>
            <a:xfrm>
              <a:off x="6882221" y="3276909"/>
              <a:ext cx="717077" cy="56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8" name="Oval 13"/>
            <p:cNvSpPr/>
            <p:nvPr/>
          </p:nvSpPr>
          <p:spPr>
            <a:xfrm>
              <a:off x="6091107" y="3290228"/>
              <a:ext cx="708236" cy="571869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39" name="Oval 14"/>
            <p:cNvSpPr/>
            <p:nvPr/>
          </p:nvSpPr>
          <p:spPr>
            <a:xfrm>
              <a:off x="783082" y="3280151"/>
              <a:ext cx="696452" cy="58047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048840" name="Oval 15"/>
            <p:cNvSpPr/>
            <p:nvPr/>
          </p:nvSpPr>
          <p:spPr>
            <a:xfrm>
              <a:off x="7652682" y="3290346"/>
              <a:ext cx="708236" cy="551009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42" name="Oval 17"/>
            <p:cNvSpPr/>
            <p:nvPr/>
          </p:nvSpPr>
          <p:spPr>
            <a:xfrm>
              <a:off x="3009826" y="3276909"/>
              <a:ext cx="681718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43" name="Oval 18"/>
            <p:cNvSpPr/>
            <p:nvPr/>
          </p:nvSpPr>
          <p:spPr>
            <a:xfrm>
              <a:off x="1516657" y="3284452"/>
              <a:ext cx="696452" cy="5834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44" name="Oval 19"/>
            <p:cNvSpPr/>
            <p:nvPr/>
          </p:nvSpPr>
          <p:spPr>
            <a:xfrm>
              <a:off x="3756401" y="3290691"/>
              <a:ext cx="708236" cy="5569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845" name="Oval 20"/>
            <p:cNvSpPr/>
            <p:nvPr/>
          </p:nvSpPr>
          <p:spPr>
            <a:xfrm>
              <a:off x="4565965" y="3252014"/>
              <a:ext cx="693503" cy="58639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75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24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847" name="Rounded Rectangle 42"/>
          <p:cNvSpPr/>
          <p:nvPr/>
        </p:nvSpPr>
        <p:spPr>
          <a:xfrm>
            <a:off x="4650139" y="3133853"/>
            <a:ext cx="1267765" cy="707178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8" name="Rounded Rectangle 43"/>
          <p:cNvSpPr/>
          <p:nvPr/>
        </p:nvSpPr>
        <p:spPr>
          <a:xfrm>
            <a:off x="1621138" y="3123541"/>
            <a:ext cx="1258188" cy="707178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0" name="Rectangle 25"/>
          <p:cNvSpPr/>
          <p:nvPr/>
        </p:nvSpPr>
        <p:spPr>
          <a:xfrm>
            <a:off x="1726500" y="472609"/>
            <a:ext cx="5921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4F2765-6997-4C96-BAC3-A76519C52268}"/>
              </a:ext>
            </a:extLst>
          </p:cNvPr>
          <p:cNvSpPr txBox="1"/>
          <p:nvPr/>
        </p:nvSpPr>
        <p:spPr>
          <a:xfrm>
            <a:off x="2818678" y="4250234"/>
            <a:ext cx="3223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প্রচুরক =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২ অথবা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4694ED-3681-4152-97ED-AF0F2B90FFEC}"/>
              </a:ext>
            </a:extLst>
          </p:cNvPr>
          <p:cNvSpPr txBox="1"/>
          <p:nvPr/>
        </p:nvSpPr>
        <p:spPr>
          <a:xfrm>
            <a:off x="1195932" y="2314813"/>
            <a:ext cx="6908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7" grpId="0" animBg="1"/>
      <p:bldP spid="1048848" grpId="0" animBg="1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extBox 1"/>
          <p:cNvSpPr txBox="1"/>
          <p:nvPr/>
        </p:nvSpPr>
        <p:spPr>
          <a:xfrm>
            <a:off x="3581646" y="739063"/>
            <a:ext cx="1980707" cy="568489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94" dirty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30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2" name="TextBox 46"/>
          <p:cNvSpPr txBox="1"/>
          <p:nvPr/>
        </p:nvSpPr>
        <p:spPr>
          <a:xfrm>
            <a:off x="1566490" y="3930908"/>
            <a:ext cx="5893153" cy="473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3" name="TextBox 3"/>
          <p:cNvSpPr txBox="1"/>
          <p:nvPr/>
        </p:nvSpPr>
        <p:spPr>
          <a:xfrm>
            <a:off x="1920081" y="2292054"/>
            <a:ext cx="5657427" cy="104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94" dirty="0">
                <a:latin typeface="NikoshBAN" pitchFamily="2" charset="0"/>
                <a:cs typeface="NikoshBAN" pitchFamily="2" charset="0"/>
              </a:rPr>
              <a:t>৩২,২৭,২৫,৩৯,৩৩,৩৬,৩৫,৩৪,৩১,২৩,২১,২৫,২০,৪২,২৪,৩৫,৪০</a:t>
            </a:r>
            <a:endParaRPr lang="en-US" sz="30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4" name="Rectangle 47"/>
          <p:cNvSpPr/>
          <p:nvPr/>
        </p:nvSpPr>
        <p:spPr>
          <a:xfrm>
            <a:off x="1914447" y="1515559"/>
            <a:ext cx="5197241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94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094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094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309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1" grpId="0" animBg="1"/>
      <p:bldP spid="1048852" grpId="0" animBg="1"/>
      <p:bldP spid="1048853" grpId="0"/>
      <p:bldP spid="10488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Rectangle 15"/>
          <p:cNvSpPr/>
          <p:nvPr/>
        </p:nvSpPr>
        <p:spPr>
          <a:xfrm>
            <a:off x="3971768" y="3361776"/>
            <a:ext cx="599628" cy="4125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859" name="Rectangle 11"/>
          <p:cNvSpPr/>
          <p:nvPr/>
        </p:nvSpPr>
        <p:spPr>
          <a:xfrm>
            <a:off x="2745122" y="1965848"/>
            <a:ext cx="559850" cy="412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860" name="Rectangle 9"/>
          <p:cNvSpPr/>
          <p:nvPr/>
        </p:nvSpPr>
        <p:spPr>
          <a:xfrm>
            <a:off x="3976925" y="2654276"/>
            <a:ext cx="589315" cy="471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861" name="TextBox 1"/>
          <p:cNvSpPr txBox="1"/>
          <p:nvPr/>
        </p:nvSpPr>
        <p:spPr>
          <a:xfrm>
            <a:off x="1566492" y="417878"/>
            <a:ext cx="6031642" cy="4732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2" name="TextBox 2"/>
          <p:cNvSpPr txBox="1"/>
          <p:nvPr/>
        </p:nvSpPr>
        <p:spPr>
          <a:xfrm>
            <a:off x="1566492" y="1537423"/>
            <a:ext cx="6031643" cy="31393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১। মোট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ত্তের  সংখ্যা জোড় হলে মধ্যম মান কয়টি?</a:t>
            </a:r>
          </a:p>
          <a:p>
            <a:r>
              <a:rPr lang="bn-BD" sz="24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ক.    ১     খ.     ২     গ.     ৩     ঘ.     ৪</a:t>
            </a:r>
          </a:p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২। ৭ ,৪,১২ ৬,৯,২২,১৯ সংখ্যাগুলোর মধ্যক কোনটি?</a:t>
            </a:r>
          </a:p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ক.    ৬     খ.     ৭     গ.    ৯      ঘ.       ১২</a:t>
            </a:r>
          </a:p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৩। ৮,১২,১১,১২,১৪,১৮ সংখ্যাগুলোর প্রচুরক কোনটি?</a:t>
            </a:r>
          </a:p>
          <a:p>
            <a:r>
              <a:rPr lang="bn-BD" sz="24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  </a:t>
            </a:r>
            <a:endParaRPr lang="bn-BD" sz="2475" dirty="0">
              <a:latin typeface="NikoshBAN" pitchFamily="2" charset="0"/>
              <a:cs typeface="NikoshBAN" pitchFamily="2" charset="0"/>
            </a:endParaRPr>
          </a:p>
          <a:p>
            <a:r>
              <a:rPr lang="bn-BD" sz="2475" dirty="0">
                <a:latin typeface="NikoshBAN" pitchFamily="2" charset="0"/>
                <a:cs typeface="NikoshBAN" pitchFamily="2" charset="0"/>
              </a:rPr>
              <a:t>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extBox 1"/>
          <p:cNvSpPr txBox="1"/>
          <p:nvPr/>
        </p:nvSpPr>
        <p:spPr>
          <a:xfrm>
            <a:off x="1524398" y="412521"/>
            <a:ext cx="6128879" cy="6160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3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40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7" name="TextBox 2"/>
          <p:cNvSpPr txBox="1"/>
          <p:nvPr/>
        </p:nvSpPr>
        <p:spPr>
          <a:xfrm>
            <a:off x="1537657" y="2769782"/>
            <a:ext cx="6102360" cy="17586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7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7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উপাত্তগুলোকে মানের উর্ধ্ব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সাজাও।</a:t>
            </a:r>
          </a:p>
          <a:p>
            <a:pPr>
              <a:lnSpc>
                <a:spcPct val="150000"/>
              </a:lnSpc>
            </a:pPr>
            <a:r>
              <a:rPr lang="bn-BD" sz="2475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7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উপাত্তগুলোর মধ্যক নির্ণয় কর।</a:t>
            </a:r>
          </a:p>
          <a:p>
            <a:pPr>
              <a:lnSpc>
                <a:spcPct val="150000"/>
              </a:lnSpc>
            </a:pPr>
            <a:r>
              <a:rPr lang="bn-BD" sz="2475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7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উপাত্তগুলোর প্রচুরক নির্ণয় কর।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9697" y="1296494"/>
            <a:ext cx="6263579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 শ্রেনির ৩০ জন ছাত্রীর  উচ্চতার দেওয়া হলোঃ</a:t>
            </a:r>
          </a:p>
          <a:p>
            <a:r>
              <a:rPr lang="en-US" sz="2475" dirty="0">
                <a:latin typeface="NikoshBAN" pitchFamily="2" charset="0"/>
                <a:cs typeface="NikoshBAN" pitchFamily="2" charset="0"/>
              </a:rPr>
              <a:t>21,37,40,22,39,35,22,25,32,22,21,37,40,22,39,35,25,32,22,37,39,32,22,37,32,40,37,22,35,22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8629" y="791737"/>
            <a:ext cx="5554338" cy="317809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4"/>
          <p:cNvSpPr txBox="1"/>
          <p:nvPr/>
        </p:nvSpPr>
        <p:spPr>
          <a:xfrm>
            <a:off x="1448629" y="4408080"/>
            <a:ext cx="6011016" cy="734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17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4176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4000" fill="hold"/>
                                        <p:tgtEl>
                                          <p:spTgt spid="20971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19E5C-577A-4F82-83E9-5F296BAC59F9}"/>
              </a:ext>
            </a:extLst>
          </p:cNvPr>
          <p:cNvSpPr txBox="1"/>
          <p:nvPr/>
        </p:nvSpPr>
        <p:spPr>
          <a:xfrm>
            <a:off x="3741234" y="766973"/>
            <a:ext cx="166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3A519-41A7-4B6A-B146-A6AEF623D916}"/>
              </a:ext>
            </a:extLst>
          </p:cNvPr>
          <p:cNvSpPr txBox="1"/>
          <p:nvPr/>
        </p:nvSpPr>
        <p:spPr>
          <a:xfrm>
            <a:off x="4572000" y="2090041"/>
            <a:ext cx="4552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 ৫০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২8-১১-২০২০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32E2A-A483-47C2-A11F-088C368E8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264" y="446049"/>
            <a:ext cx="1373473" cy="1532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0E3BC-2C3F-4249-978F-7ED0F9C96D19}"/>
              </a:ext>
            </a:extLst>
          </p:cNvPr>
          <p:cNvSpPr txBox="1"/>
          <p:nvPr/>
        </p:nvSpPr>
        <p:spPr>
          <a:xfrm>
            <a:off x="772476" y="2157490"/>
            <a:ext cx="4384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arponaafroz1972@gmail.com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0CB6F4C-0B1D-4E83-A844-96AAE1CE4ADA}"/>
              </a:ext>
            </a:extLst>
          </p:cNvPr>
          <p:cNvSpPr/>
          <p:nvPr/>
        </p:nvSpPr>
        <p:spPr>
          <a:xfrm>
            <a:off x="5301291" y="2257851"/>
            <a:ext cx="101475" cy="2886757"/>
          </a:xfrm>
          <a:prstGeom prst="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A617B-695A-4F19-B51F-63BE36B0C1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048" y="446049"/>
            <a:ext cx="1041199" cy="1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"/>
          <p:cNvSpPr/>
          <p:nvPr/>
        </p:nvSpPr>
        <p:spPr>
          <a:xfrm>
            <a:off x="4159480" y="2040799"/>
            <a:ext cx="825041" cy="29683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0766" y="2984077"/>
            <a:ext cx="707178" cy="1990060"/>
          </a:xfrm>
          <a:prstGeom prst="rect">
            <a:avLst/>
          </a:prstGeom>
        </p:spPr>
      </p:pic>
      <p:pic>
        <p:nvPicPr>
          <p:cNvPr id="2097157" name="Picture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7944" y="2787777"/>
            <a:ext cx="707178" cy="2163966"/>
          </a:xfrm>
          <a:prstGeom prst="rect">
            <a:avLst/>
          </a:prstGeom>
        </p:spPr>
      </p:pic>
      <p:pic>
        <p:nvPicPr>
          <p:cNvPr id="2097158" name="Picture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5123" y="2592989"/>
            <a:ext cx="707178" cy="2384960"/>
          </a:xfrm>
          <a:prstGeom prst="rect">
            <a:avLst/>
          </a:prstGeom>
        </p:spPr>
      </p:pic>
      <p:pic>
        <p:nvPicPr>
          <p:cNvPr id="2097159" name="Picture 5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2301" y="2474004"/>
            <a:ext cx="707178" cy="2476245"/>
          </a:xfrm>
          <a:prstGeom prst="rect">
            <a:avLst/>
          </a:prstGeom>
        </p:spPr>
      </p:pic>
      <p:pic>
        <p:nvPicPr>
          <p:cNvPr id="2097160" name="Picture 6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8411" y="2267744"/>
            <a:ext cx="707178" cy="2741437"/>
          </a:xfrm>
          <a:prstGeom prst="rect">
            <a:avLst/>
          </a:prstGeom>
        </p:spPr>
      </p:pic>
      <p:pic>
        <p:nvPicPr>
          <p:cNvPr id="2097161" name="Picture 7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521" y="2040799"/>
            <a:ext cx="707178" cy="2968382"/>
          </a:xfrm>
          <a:prstGeom prst="rect">
            <a:avLst/>
          </a:prstGeom>
        </p:spPr>
      </p:pic>
      <p:pic>
        <p:nvPicPr>
          <p:cNvPr id="2097162" name="Picture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0631" y="1826877"/>
            <a:ext cx="707178" cy="3182303"/>
          </a:xfrm>
          <a:prstGeom prst="rect">
            <a:avLst/>
          </a:prstGeom>
        </p:spPr>
      </p:pic>
      <p:pic>
        <p:nvPicPr>
          <p:cNvPr id="2097163" name="Picture 9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809" y="1650083"/>
            <a:ext cx="707178" cy="3300166"/>
          </a:xfrm>
          <a:prstGeom prst="rect">
            <a:avLst/>
          </a:prstGeom>
        </p:spPr>
      </p:pic>
      <p:pic>
        <p:nvPicPr>
          <p:cNvPr id="2097164" name="Picture 10"/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BF5F5"/>
              </a:clrFrom>
              <a:clrTo>
                <a:srgbClr val="FB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987" y="1414357"/>
            <a:ext cx="707178" cy="3542083"/>
          </a:xfrm>
          <a:prstGeom prst="rect">
            <a:avLst/>
          </a:prstGeom>
        </p:spPr>
      </p:pic>
      <p:sp>
        <p:nvSpPr>
          <p:cNvPr id="1048595" name="TextBox 11"/>
          <p:cNvSpPr txBox="1"/>
          <p:nvPr/>
        </p:nvSpPr>
        <p:spPr>
          <a:xfrm>
            <a:off x="2273670" y="353589"/>
            <a:ext cx="4655591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</a:t>
            </a:r>
            <a:r>
              <a:rPr lang="en-US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27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126342" y="372651"/>
            <a:ext cx="4567193" cy="521792"/>
          </a:xfrm>
          <a:prstGeom prst="wedgeRoundRectCallout">
            <a:avLst>
              <a:gd name="adj1" fmla="val -19795"/>
              <a:gd name="adj2" fmla="val 824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grpSp>
        <p:nvGrpSpPr>
          <p:cNvPr id="4" name="Group 3"/>
          <p:cNvGrpSpPr/>
          <p:nvPr/>
        </p:nvGrpSpPr>
        <p:grpSpPr>
          <a:xfrm>
            <a:off x="2391533" y="1132975"/>
            <a:ext cx="4655591" cy="479130"/>
            <a:chOff x="1752600" y="1464965"/>
            <a:chExt cx="6324600" cy="619527"/>
          </a:xfrm>
        </p:grpSpPr>
        <p:sp>
          <p:nvSpPr>
            <p:cNvPr id="1048592" name="TextBox 13"/>
            <p:cNvSpPr txBox="1"/>
            <p:nvPr/>
          </p:nvSpPr>
          <p:spPr>
            <a:xfrm>
              <a:off x="1752600" y="1472625"/>
              <a:ext cx="6324600" cy="611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উক্ত বালকের দুই পাশের বালক সংখ্যা সমান</a:t>
              </a:r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1752600" y="1464965"/>
              <a:ext cx="6019800" cy="591709"/>
            </a:xfrm>
            <a:prstGeom prst="wedgeRoundRectCallout">
              <a:avLst>
                <a:gd name="adj1" fmla="val -6578"/>
                <a:gd name="adj2" fmla="val 24081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53159" y="1166250"/>
            <a:ext cx="4428531" cy="531443"/>
            <a:chOff x="381000" y="2245082"/>
            <a:chExt cx="5726206" cy="687169"/>
          </a:xfrm>
        </p:grpSpPr>
        <p:sp>
          <p:nvSpPr>
            <p:cNvPr id="1048594" name="TextBox 15"/>
            <p:cNvSpPr txBox="1"/>
            <p:nvPr/>
          </p:nvSpPr>
          <p:spPr>
            <a:xfrm>
              <a:off x="381000" y="2286000"/>
              <a:ext cx="5726206" cy="611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চিহ্নত </a:t>
              </a:r>
              <a:r>
                <a:rPr lang="bn-BD" sz="24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বালক</a:t>
              </a:r>
              <a:r>
                <a:rPr lang="bn-IN" sz="24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এর অবস্থান কোথায়?</a:t>
              </a:r>
              <a:endParaRPr lang="bn-BD" sz="24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381000" y="2245082"/>
              <a:ext cx="5334000" cy="687169"/>
            </a:xfrm>
            <a:prstGeom prst="wedgeRoundRectCallout">
              <a:avLst>
                <a:gd name="adj1" fmla="val -4698"/>
                <a:gd name="adj2" fmla="val 19752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1507562" y="4497995"/>
            <a:ext cx="6069947" cy="47320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নীল রঙের বল সবচেয়ে বেশি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3"/>
          <p:cNvSpPr txBox="1"/>
          <p:nvPr/>
        </p:nvSpPr>
        <p:spPr>
          <a:xfrm>
            <a:off x="1507562" y="336509"/>
            <a:ext cx="6069947" cy="56848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94" dirty="0">
                <a:latin typeface="NikoshBAN" pitchFamily="2" charset="0"/>
                <a:cs typeface="NikoshBAN" pitchFamily="2" charset="0"/>
              </a:rPr>
              <a:t>  চিত্র বলগুলো লক্ষ্য কর </a:t>
            </a:r>
            <a:endParaRPr lang="en-US" sz="30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Oval 4"/>
          <p:cNvSpPr/>
          <p:nvPr/>
        </p:nvSpPr>
        <p:spPr>
          <a:xfrm flipH="1">
            <a:off x="3260162" y="2714044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09" name="Oval 27"/>
          <p:cNvSpPr/>
          <p:nvPr/>
        </p:nvSpPr>
        <p:spPr>
          <a:xfrm flipH="1">
            <a:off x="5186129" y="933644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0" name="Oval 28"/>
          <p:cNvSpPr/>
          <p:nvPr/>
        </p:nvSpPr>
        <p:spPr>
          <a:xfrm flipH="1">
            <a:off x="2218984" y="2661316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1" name="Oval 30"/>
          <p:cNvSpPr/>
          <p:nvPr/>
        </p:nvSpPr>
        <p:spPr>
          <a:xfrm flipH="1">
            <a:off x="5233469" y="2724027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2" name="Oval 31"/>
          <p:cNvSpPr/>
          <p:nvPr/>
        </p:nvSpPr>
        <p:spPr>
          <a:xfrm flipH="1">
            <a:off x="6966480" y="914450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3" name="Oval 33"/>
          <p:cNvSpPr/>
          <p:nvPr/>
        </p:nvSpPr>
        <p:spPr>
          <a:xfrm flipH="1">
            <a:off x="6099975" y="2761200"/>
            <a:ext cx="866505" cy="78287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4" name="Oval 34"/>
          <p:cNvSpPr/>
          <p:nvPr/>
        </p:nvSpPr>
        <p:spPr>
          <a:xfrm flipH="1">
            <a:off x="2218984" y="933644"/>
            <a:ext cx="866505" cy="782878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5" name="Oval 35"/>
          <p:cNvSpPr/>
          <p:nvPr/>
        </p:nvSpPr>
        <p:spPr>
          <a:xfrm flipH="1">
            <a:off x="4168131" y="963001"/>
            <a:ext cx="866505" cy="78287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6" name="Oval 36"/>
          <p:cNvSpPr/>
          <p:nvPr/>
        </p:nvSpPr>
        <p:spPr>
          <a:xfrm flipH="1">
            <a:off x="1352479" y="1815238"/>
            <a:ext cx="866505" cy="78287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7" name="Oval 37"/>
          <p:cNvSpPr/>
          <p:nvPr/>
        </p:nvSpPr>
        <p:spPr>
          <a:xfrm flipH="1">
            <a:off x="3301626" y="1815238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8" name="Oval 38"/>
          <p:cNvSpPr/>
          <p:nvPr/>
        </p:nvSpPr>
        <p:spPr>
          <a:xfrm flipH="1">
            <a:off x="4216778" y="1815237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19" name="Oval 39"/>
          <p:cNvSpPr/>
          <p:nvPr/>
        </p:nvSpPr>
        <p:spPr>
          <a:xfrm flipH="1">
            <a:off x="5186129" y="1874078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0" name="Oval 41"/>
          <p:cNvSpPr/>
          <p:nvPr/>
        </p:nvSpPr>
        <p:spPr>
          <a:xfrm flipH="1">
            <a:off x="4240285" y="2736433"/>
            <a:ext cx="866505" cy="782878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1" name="Oval 42"/>
          <p:cNvSpPr/>
          <p:nvPr/>
        </p:nvSpPr>
        <p:spPr>
          <a:xfrm flipH="1">
            <a:off x="6099975" y="1815236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2" name="Oval 43"/>
          <p:cNvSpPr/>
          <p:nvPr/>
        </p:nvSpPr>
        <p:spPr>
          <a:xfrm flipH="1">
            <a:off x="6099975" y="914450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3" name="Oval 44"/>
          <p:cNvSpPr/>
          <p:nvPr/>
        </p:nvSpPr>
        <p:spPr>
          <a:xfrm flipH="1">
            <a:off x="6966480" y="2724026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4" name="Oval 45"/>
          <p:cNvSpPr/>
          <p:nvPr/>
        </p:nvSpPr>
        <p:spPr>
          <a:xfrm flipH="1">
            <a:off x="6966480" y="1827737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5" name="Oval 46"/>
          <p:cNvSpPr/>
          <p:nvPr/>
        </p:nvSpPr>
        <p:spPr>
          <a:xfrm flipH="1">
            <a:off x="1352479" y="904471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6" name="Oval 47"/>
          <p:cNvSpPr/>
          <p:nvPr/>
        </p:nvSpPr>
        <p:spPr>
          <a:xfrm flipH="1">
            <a:off x="3200088" y="970235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7" name="Oval 48"/>
          <p:cNvSpPr/>
          <p:nvPr/>
        </p:nvSpPr>
        <p:spPr>
          <a:xfrm flipH="1">
            <a:off x="1352479" y="2678038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8" name="Oval 49"/>
          <p:cNvSpPr/>
          <p:nvPr/>
        </p:nvSpPr>
        <p:spPr>
          <a:xfrm flipH="1">
            <a:off x="2333583" y="1748843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29" name="Oval 50"/>
          <p:cNvSpPr/>
          <p:nvPr/>
        </p:nvSpPr>
        <p:spPr>
          <a:xfrm flipH="1">
            <a:off x="5186129" y="3516116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0" name="Oval 51"/>
          <p:cNvSpPr/>
          <p:nvPr/>
        </p:nvSpPr>
        <p:spPr>
          <a:xfrm flipH="1">
            <a:off x="6966480" y="3496921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1" name="Oval 52"/>
          <p:cNvSpPr/>
          <p:nvPr/>
        </p:nvSpPr>
        <p:spPr>
          <a:xfrm flipH="1">
            <a:off x="2218984" y="3516116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2" name="Oval 53"/>
          <p:cNvSpPr/>
          <p:nvPr/>
        </p:nvSpPr>
        <p:spPr>
          <a:xfrm flipH="1">
            <a:off x="4168131" y="3545473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3" name="Oval 54"/>
          <p:cNvSpPr/>
          <p:nvPr/>
        </p:nvSpPr>
        <p:spPr>
          <a:xfrm flipH="1">
            <a:off x="6099975" y="3496921"/>
            <a:ext cx="866505" cy="782878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4" name="Oval 55"/>
          <p:cNvSpPr/>
          <p:nvPr/>
        </p:nvSpPr>
        <p:spPr>
          <a:xfrm flipH="1">
            <a:off x="1352479" y="3486943"/>
            <a:ext cx="866505" cy="78287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35" name="Oval 56"/>
          <p:cNvSpPr/>
          <p:nvPr/>
        </p:nvSpPr>
        <p:spPr>
          <a:xfrm flipH="1">
            <a:off x="3200088" y="3552706"/>
            <a:ext cx="866505" cy="78287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1"/>
          <p:cNvSpPr/>
          <p:nvPr/>
        </p:nvSpPr>
        <p:spPr>
          <a:xfrm>
            <a:off x="1526688" y="2662879"/>
            <a:ext cx="583422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মধ্যক ও প্রচুরক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TextBox 2"/>
          <p:cNvSpPr txBox="1"/>
          <p:nvPr/>
        </p:nvSpPr>
        <p:spPr>
          <a:xfrm>
            <a:off x="869205" y="806253"/>
            <a:ext cx="7405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  <p:bldP spid="1048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BCEEEE9-057C-46DA-8CC1-88E86113A67C}"/>
              </a:ext>
            </a:extLst>
          </p:cNvPr>
          <p:cNvSpPr txBox="1"/>
          <p:nvPr/>
        </p:nvSpPr>
        <p:spPr>
          <a:xfrm>
            <a:off x="1536591" y="24897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 ও প্রচুরক সংজ্ঞা বলতে 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9C812-F486-49A6-95EB-E1CF012F6FE4}"/>
              </a:ext>
            </a:extLst>
          </p:cNvPr>
          <p:cNvSpPr txBox="1"/>
          <p:nvPr/>
        </p:nvSpPr>
        <p:spPr>
          <a:xfrm>
            <a:off x="1402776" y="3066003"/>
            <a:ext cx="563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উপাত্তের মধ্যক নির্ণয় করতে 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BB5F0-02EB-4894-9C6B-25DFC1524A49}"/>
              </a:ext>
            </a:extLst>
          </p:cNvPr>
          <p:cNvSpPr txBox="1"/>
          <p:nvPr/>
        </p:nvSpPr>
        <p:spPr>
          <a:xfrm>
            <a:off x="1402776" y="3733784"/>
            <a:ext cx="563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উপাত্তের প্রচুরক নির্ণয় করতে পারবে।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5379CF-BFAB-4991-8BEA-4138857D6FF0}"/>
              </a:ext>
            </a:extLst>
          </p:cNvPr>
          <p:cNvSpPr txBox="1"/>
          <p:nvPr/>
        </p:nvSpPr>
        <p:spPr>
          <a:xfrm>
            <a:off x="1246658" y="16557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D92CB-3300-4EB4-AE3D-170AB799D40F}"/>
              </a:ext>
            </a:extLst>
          </p:cNvPr>
          <p:cNvSpPr txBox="1"/>
          <p:nvPr/>
        </p:nvSpPr>
        <p:spPr>
          <a:xfrm>
            <a:off x="3618571" y="827008"/>
            <a:ext cx="1906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6"/>
          <p:cNvSpPr/>
          <p:nvPr/>
        </p:nvSpPr>
        <p:spPr>
          <a:xfrm>
            <a:off x="1433962" y="3653755"/>
            <a:ext cx="6379272" cy="2121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52" name="TextBox 1"/>
          <p:cNvSpPr txBox="1"/>
          <p:nvPr/>
        </p:nvSpPr>
        <p:spPr>
          <a:xfrm>
            <a:off x="3982685" y="1119699"/>
            <a:ext cx="75212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75" dirty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TextBox 2"/>
          <p:cNvSpPr txBox="1"/>
          <p:nvPr/>
        </p:nvSpPr>
        <p:spPr>
          <a:xfrm>
            <a:off x="1367806" y="4146007"/>
            <a:ext cx="6327566" cy="8540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ক্রমানুসারে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সাজালে যে মান উপাত্তগুলোকে সমান দুইভাগে ভাগ করে তাকে মধ্যক বলে। </a:t>
            </a:r>
            <a:endParaRPr lang="en-US" sz="216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TextBox 23"/>
          <p:cNvSpPr txBox="1"/>
          <p:nvPr/>
        </p:nvSpPr>
        <p:spPr>
          <a:xfrm>
            <a:off x="1755267" y="395160"/>
            <a:ext cx="5725220" cy="52078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7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27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TextBox 3"/>
          <p:cNvSpPr txBox="1"/>
          <p:nvPr/>
        </p:nvSpPr>
        <p:spPr>
          <a:xfrm>
            <a:off x="1560182" y="3743211"/>
            <a:ext cx="327334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১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TextBox 21"/>
          <p:cNvSpPr txBox="1"/>
          <p:nvPr/>
        </p:nvSpPr>
        <p:spPr>
          <a:xfrm>
            <a:off x="2296385" y="3743210"/>
            <a:ext cx="344966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২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TextBox 22"/>
          <p:cNvSpPr txBox="1"/>
          <p:nvPr/>
        </p:nvSpPr>
        <p:spPr>
          <a:xfrm>
            <a:off x="3334438" y="3716423"/>
            <a:ext cx="377026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৩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TextBox 24"/>
          <p:cNvSpPr txBox="1"/>
          <p:nvPr/>
        </p:nvSpPr>
        <p:spPr>
          <a:xfrm>
            <a:off x="4223271" y="3743211"/>
            <a:ext cx="332142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৪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9" name="TextBox 25"/>
          <p:cNvSpPr txBox="1"/>
          <p:nvPr/>
        </p:nvSpPr>
        <p:spPr>
          <a:xfrm>
            <a:off x="5284429" y="3726307"/>
            <a:ext cx="351378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৫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TextBox 26"/>
          <p:cNvSpPr txBox="1"/>
          <p:nvPr/>
        </p:nvSpPr>
        <p:spPr>
          <a:xfrm>
            <a:off x="7132791" y="3743211"/>
            <a:ext cx="336952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৭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1" name="TextBox 27"/>
          <p:cNvSpPr txBox="1"/>
          <p:nvPr/>
        </p:nvSpPr>
        <p:spPr>
          <a:xfrm>
            <a:off x="6209045" y="3700351"/>
            <a:ext cx="370614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84" dirty="0">
                <a:latin typeface="NikoshBAN" pitchFamily="2" charset="0"/>
                <a:cs typeface="NikoshBAN" pitchFamily="2" charset="0"/>
              </a:rPr>
              <a:t>৬</a:t>
            </a:r>
            <a:endParaRPr lang="en-US" sz="278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2" name="Rectangle 5"/>
          <p:cNvSpPr/>
          <p:nvPr/>
        </p:nvSpPr>
        <p:spPr>
          <a:xfrm>
            <a:off x="1702876" y="2781568"/>
            <a:ext cx="35358" cy="9900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63" name="Oval 44"/>
          <p:cNvSpPr/>
          <p:nvPr/>
        </p:nvSpPr>
        <p:spPr>
          <a:xfrm rot="16200000" flipH="1">
            <a:off x="1579118" y="3487530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64" name="Rectangle 50"/>
          <p:cNvSpPr/>
          <p:nvPr/>
        </p:nvSpPr>
        <p:spPr>
          <a:xfrm>
            <a:off x="3451640" y="1775143"/>
            <a:ext cx="35358" cy="1909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65" name="Oval 53"/>
          <p:cNvSpPr/>
          <p:nvPr/>
        </p:nvSpPr>
        <p:spPr>
          <a:xfrm rot="16200000" flipH="1">
            <a:off x="3351144" y="3135004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66" name="Oval 56"/>
          <p:cNvSpPr/>
          <p:nvPr/>
        </p:nvSpPr>
        <p:spPr>
          <a:xfrm rot="16200000" flipH="1">
            <a:off x="3327883" y="3412912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67" name="Oval 57"/>
          <p:cNvSpPr/>
          <p:nvPr/>
        </p:nvSpPr>
        <p:spPr>
          <a:xfrm rot="16200000" flipH="1">
            <a:off x="3345562" y="2852132"/>
            <a:ext cx="282871" cy="28287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68" name="Rectangle 58"/>
          <p:cNvSpPr/>
          <p:nvPr/>
        </p:nvSpPr>
        <p:spPr>
          <a:xfrm>
            <a:off x="4333706" y="1562746"/>
            <a:ext cx="35358" cy="21215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69" name="Oval 61"/>
          <p:cNvSpPr/>
          <p:nvPr/>
        </p:nvSpPr>
        <p:spPr>
          <a:xfrm rot="16200000" flipH="1">
            <a:off x="4233210" y="3109048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0" name="Oval 62"/>
          <p:cNvSpPr/>
          <p:nvPr/>
        </p:nvSpPr>
        <p:spPr>
          <a:xfrm rot="16200000" flipH="1">
            <a:off x="4209949" y="2542064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1" name="Oval 64"/>
          <p:cNvSpPr/>
          <p:nvPr/>
        </p:nvSpPr>
        <p:spPr>
          <a:xfrm rot="16200000" flipH="1">
            <a:off x="4209949" y="3386956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2" name="Oval 65"/>
          <p:cNvSpPr/>
          <p:nvPr/>
        </p:nvSpPr>
        <p:spPr>
          <a:xfrm rot="16200000" flipH="1">
            <a:off x="4227628" y="2826176"/>
            <a:ext cx="282871" cy="28287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3" name="Rectangle 66"/>
          <p:cNvSpPr/>
          <p:nvPr/>
        </p:nvSpPr>
        <p:spPr>
          <a:xfrm>
            <a:off x="5404162" y="1449716"/>
            <a:ext cx="35358" cy="22629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74" name="Oval 67"/>
          <p:cNvSpPr/>
          <p:nvPr/>
        </p:nvSpPr>
        <p:spPr>
          <a:xfrm rot="16200000" flipH="1">
            <a:off x="5298085" y="2270262"/>
            <a:ext cx="282871" cy="28287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5" name="Oval 69"/>
          <p:cNvSpPr/>
          <p:nvPr/>
        </p:nvSpPr>
        <p:spPr>
          <a:xfrm rot="16200000" flipH="1">
            <a:off x="5293266" y="3104480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6" name="Oval 70"/>
          <p:cNvSpPr/>
          <p:nvPr/>
        </p:nvSpPr>
        <p:spPr>
          <a:xfrm rot="16200000" flipH="1">
            <a:off x="5280405" y="2537496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7" name="Oval 72"/>
          <p:cNvSpPr/>
          <p:nvPr/>
        </p:nvSpPr>
        <p:spPr>
          <a:xfrm rot="16200000" flipH="1">
            <a:off x="5280405" y="3382389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8" name="Oval 73"/>
          <p:cNvSpPr/>
          <p:nvPr/>
        </p:nvSpPr>
        <p:spPr>
          <a:xfrm rot="16200000" flipH="1">
            <a:off x="5298085" y="2821608"/>
            <a:ext cx="282871" cy="28287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79" name="Rectangle 74"/>
          <p:cNvSpPr/>
          <p:nvPr/>
        </p:nvSpPr>
        <p:spPr>
          <a:xfrm>
            <a:off x="6307663" y="1217623"/>
            <a:ext cx="35358" cy="252685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80" name="Oval 75"/>
          <p:cNvSpPr/>
          <p:nvPr/>
        </p:nvSpPr>
        <p:spPr>
          <a:xfrm rot="16200000" flipH="1">
            <a:off x="6201585" y="2318960"/>
            <a:ext cx="282871" cy="28287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1" name="Oval 77"/>
          <p:cNvSpPr/>
          <p:nvPr/>
        </p:nvSpPr>
        <p:spPr>
          <a:xfrm rot="16200000" flipH="1">
            <a:off x="6186367" y="3153178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2" name="Oval 78"/>
          <p:cNvSpPr/>
          <p:nvPr/>
        </p:nvSpPr>
        <p:spPr>
          <a:xfrm rot="16200000" flipH="1">
            <a:off x="6183906" y="2586194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3" name="Oval 79"/>
          <p:cNvSpPr/>
          <p:nvPr/>
        </p:nvSpPr>
        <p:spPr>
          <a:xfrm rot="16200000" flipH="1">
            <a:off x="6183906" y="2039755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4" name="Oval 80"/>
          <p:cNvSpPr/>
          <p:nvPr/>
        </p:nvSpPr>
        <p:spPr>
          <a:xfrm rot="16200000" flipH="1">
            <a:off x="6183906" y="3431087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5" name="Oval 81"/>
          <p:cNvSpPr/>
          <p:nvPr/>
        </p:nvSpPr>
        <p:spPr>
          <a:xfrm rot="16200000" flipH="1">
            <a:off x="6180786" y="2870306"/>
            <a:ext cx="282871" cy="28287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6" name="Rectangle 82"/>
          <p:cNvSpPr/>
          <p:nvPr/>
        </p:nvSpPr>
        <p:spPr>
          <a:xfrm>
            <a:off x="7235767" y="1060768"/>
            <a:ext cx="35358" cy="26872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92" dirty="0"/>
              <a:t>১</a:t>
            </a:r>
            <a:endParaRPr lang="en-US" sz="1392" dirty="0"/>
          </a:p>
        </p:txBody>
      </p:sp>
      <p:sp>
        <p:nvSpPr>
          <p:cNvPr id="1048687" name="Oval 83"/>
          <p:cNvSpPr/>
          <p:nvPr/>
        </p:nvSpPr>
        <p:spPr>
          <a:xfrm rot="16200000" flipH="1">
            <a:off x="7129689" y="2334310"/>
            <a:ext cx="282871" cy="28287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8" name="Oval 84"/>
          <p:cNvSpPr/>
          <p:nvPr/>
        </p:nvSpPr>
        <p:spPr>
          <a:xfrm rot="16200000" flipH="1">
            <a:off x="7112009" y="1772234"/>
            <a:ext cx="282871" cy="28287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89" name="Oval 85"/>
          <p:cNvSpPr/>
          <p:nvPr/>
        </p:nvSpPr>
        <p:spPr>
          <a:xfrm rot="16200000" flipH="1">
            <a:off x="7114471" y="3168528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0" name="Oval 86"/>
          <p:cNvSpPr/>
          <p:nvPr/>
        </p:nvSpPr>
        <p:spPr>
          <a:xfrm rot="16200000" flipH="1">
            <a:off x="7112009" y="2601544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1" name="Oval 87"/>
          <p:cNvSpPr/>
          <p:nvPr/>
        </p:nvSpPr>
        <p:spPr>
          <a:xfrm rot="16200000" flipH="1">
            <a:off x="7112009" y="2055105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2" name="Oval 88"/>
          <p:cNvSpPr/>
          <p:nvPr/>
        </p:nvSpPr>
        <p:spPr>
          <a:xfrm rot="16200000" flipH="1">
            <a:off x="7112009" y="3446437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3" name="Oval 89"/>
          <p:cNvSpPr/>
          <p:nvPr/>
        </p:nvSpPr>
        <p:spPr>
          <a:xfrm rot="16200000" flipH="1">
            <a:off x="7108890" y="2885656"/>
            <a:ext cx="282871" cy="28287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4" name="Rectangle 93"/>
          <p:cNvSpPr/>
          <p:nvPr/>
        </p:nvSpPr>
        <p:spPr>
          <a:xfrm>
            <a:off x="2447757" y="2156894"/>
            <a:ext cx="35358" cy="15557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695" name="Oval 94"/>
          <p:cNvSpPr/>
          <p:nvPr/>
        </p:nvSpPr>
        <p:spPr>
          <a:xfrm rot="16200000" flipH="1">
            <a:off x="2332603" y="3122654"/>
            <a:ext cx="282871" cy="28287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  <p:sp>
        <p:nvSpPr>
          <p:cNvPr id="1048696" name="Oval 95"/>
          <p:cNvSpPr/>
          <p:nvPr/>
        </p:nvSpPr>
        <p:spPr>
          <a:xfrm rot="16200000" flipH="1">
            <a:off x="2324000" y="3400563"/>
            <a:ext cx="282871" cy="282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/>
      <p:bldP spid="1048653" grpId="0" uiExpand="1" build="p"/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07561" y="1069817"/>
            <a:ext cx="6105843" cy="11106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z="1392">
                <a:noFill/>
              </a:rPr>
              <a:t> </a:t>
            </a:r>
          </a:p>
        </p:txBody>
      </p:sp>
      <p:sp>
        <p:nvSpPr>
          <p:cNvPr id="1048702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2903" y="2657249"/>
            <a:ext cx="6718194" cy="140902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/>
          <a:lstStyle/>
          <a:p>
            <a:r>
              <a:rPr lang="en-US" sz="1392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Oval 1"/>
          <p:cNvSpPr/>
          <p:nvPr/>
        </p:nvSpPr>
        <p:spPr>
          <a:xfrm>
            <a:off x="4218411" y="3643356"/>
            <a:ext cx="668337" cy="59971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2"/>
          </a:p>
        </p:txBody>
      </p:sp>
      <p:sp>
        <p:nvSpPr>
          <p:cNvPr id="1048704" name="Oval 22"/>
          <p:cNvSpPr/>
          <p:nvPr/>
        </p:nvSpPr>
        <p:spPr>
          <a:xfrm>
            <a:off x="1507561" y="1616244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Oval 23"/>
          <p:cNvSpPr/>
          <p:nvPr/>
        </p:nvSpPr>
        <p:spPr>
          <a:xfrm>
            <a:off x="2202953" y="1622137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Oval 24"/>
          <p:cNvSpPr/>
          <p:nvPr/>
        </p:nvSpPr>
        <p:spPr>
          <a:xfrm>
            <a:off x="2921917" y="1580885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Oval 25"/>
          <p:cNvSpPr/>
          <p:nvPr/>
        </p:nvSpPr>
        <p:spPr>
          <a:xfrm>
            <a:off x="3658561" y="1586778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94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094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8" name="Oval 26"/>
          <p:cNvSpPr/>
          <p:nvPr/>
        </p:nvSpPr>
        <p:spPr>
          <a:xfrm>
            <a:off x="5043452" y="1589725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9" name="Oval 27"/>
          <p:cNvSpPr/>
          <p:nvPr/>
        </p:nvSpPr>
        <p:spPr>
          <a:xfrm>
            <a:off x="4365740" y="1589725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0" name="Oval 28"/>
          <p:cNvSpPr/>
          <p:nvPr/>
        </p:nvSpPr>
        <p:spPr>
          <a:xfrm>
            <a:off x="5750631" y="1616244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1" name="Oval 29"/>
          <p:cNvSpPr/>
          <p:nvPr/>
        </p:nvSpPr>
        <p:spPr>
          <a:xfrm>
            <a:off x="6457809" y="1616244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2" name="Oval 30"/>
          <p:cNvSpPr/>
          <p:nvPr/>
        </p:nvSpPr>
        <p:spPr>
          <a:xfrm>
            <a:off x="7135521" y="1586778"/>
            <a:ext cx="618781" cy="5569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75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2475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42"/>
          <p:cNvCxnSpPr>
            <a:cxnSpLocks/>
          </p:cNvCxnSpPr>
          <p:nvPr/>
        </p:nvCxnSpPr>
        <p:spPr>
          <a:xfrm flipV="1">
            <a:off x="4945679" y="3949129"/>
            <a:ext cx="2710850" cy="26519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46"/>
          <p:cNvCxnSpPr>
            <a:cxnSpLocks/>
          </p:cNvCxnSpPr>
          <p:nvPr/>
        </p:nvCxnSpPr>
        <p:spPr>
          <a:xfrm flipV="1">
            <a:off x="1507561" y="3970558"/>
            <a:ext cx="2710850" cy="265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270000" h="1270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3" name="TextBox 54"/>
          <p:cNvSpPr txBox="1"/>
          <p:nvPr/>
        </p:nvSpPr>
        <p:spPr>
          <a:xfrm>
            <a:off x="1625424" y="4439064"/>
            <a:ext cx="5900921" cy="47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75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4" name="TextBox 45"/>
          <p:cNvSpPr txBox="1"/>
          <p:nvPr/>
        </p:nvSpPr>
        <p:spPr>
          <a:xfrm>
            <a:off x="5512493" y="2405927"/>
            <a:ext cx="2172163" cy="47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TextBox 49"/>
          <p:cNvSpPr txBox="1"/>
          <p:nvPr/>
        </p:nvSpPr>
        <p:spPr>
          <a:xfrm>
            <a:off x="1550688" y="2405926"/>
            <a:ext cx="2172163" cy="47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6" name="TextBox 50"/>
          <p:cNvSpPr txBox="1"/>
          <p:nvPr/>
        </p:nvSpPr>
        <p:spPr>
          <a:xfrm>
            <a:off x="1507560" y="3064440"/>
            <a:ext cx="6184864" cy="473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75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2475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2475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endParaRPr lang="en-US" sz="24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7" name="Rectangle 34"/>
          <p:cNvSpPr/>
          <p:nvPr/>
        </p:nvSpPr>
        <p:spPr>
          <a:xfrm>
            <a:off x="1920081" y="530384"/>
            <a:ext cx="5197241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94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094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094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309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2291 0.392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1042 0.392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0209 0.387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132 0.397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8958 0.387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8958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20625 0.392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875 0.3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6875 0.38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3" grpId="1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  <p:bldP spid="1048713" grpId="0" animBg="1"/>
      <p:bldP spid="1048714" grpId="0" animBg="1"/>
      <p:bldP spid="1048715" grpId="0" animBg="1"/>
      <p:bldP spid="10487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551</Words>
  <Application>Microsoft Office PowerPoint</Application>
  <PresentationFormat>Custom</PresentationFormat>
  <Paragraphs>181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</cp:revision>
  <dcterms:created xsi:type="dcterms:W3CDTF">2020-11-23T16:18:28Z</dcterms:created>
  <dcterms:modified xsi:type="dcterms:W3CDTF">2020-11-28T07:52:15Z</dcterms:modified>
</cp:coreProperties>
</file>