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</p:sldMasterIdLst>
  <p:notesMasterIdLst>
    <p:notesMasterId r:id="rId19"/>
  </p:notesMasterIdLst>
  <p:sldIdLst>
    <p:sldId id="278" r:id="rId3"/>
    <p:sldId id="279" r:id="rId4"/>
    <p:sldId id="284" r:id="rId5"/>
    <p:sldId id="261" r:id="rId6"/>
    <p:sldId id="262" r:id="rId7"/>
    <p:sldId id="256" r:id="rId8"/>
    <p:sldId id="270" r:id="rId9"/>
    <p:sldId id="269" r:id="rId10"/>
    <p:sldId id="274" r:id="rId11"/>
    <p:sldId id="272" r:id="rId12"/>
    <p:sldId id="273" r:id="rId13"/>
    <p:sldId id="271" r:id="rId14"/>
    <p:sldId id="275" r:id="rId15"/>
    <p:sldId id="276" r:id="rId16"/>
    <p:sldId id="260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17C17-6819-43ED-803F-515A7A8148C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9D8C-EF95-4C94-AA5A-51C13DB8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0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14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1846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269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322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1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526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56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4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8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4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9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88596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5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1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7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2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3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2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1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6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8172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52035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77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31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883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7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6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17265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3677B0-1098-46E1-8AED-B1E813ABC571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9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955" y="1079863"/>
            <a:ext cx="618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আড়াআড়ি চাহিদাঃ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8955" y="1953491"/>
            <a:ext cx="9006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b="1" dirty="0"/>
              <a:t>বিবেচ্য দ্রব্যের </a:t>
            </a:r>
            <a:r>
              <a:rPr lang="bn-IN" sz="3000" b="1" dirty="0" smtClean="0"/>
              <a:t>দাম ও অন্যান্য অবস্থা স্থির থেকে শুধুমাত্র সম্পর্কৃত দ্রব্যের দামের পরিবর্তনের ফলে চাহিদার পরিমাণের যে পরিবর্তন হয় তাকে  আড়াআড়ি চাহিদা বলে । দ্রব্যের প্রকৃতি অনুসারে আড়াআড়ি চাহিদাকে দুইভাগে ভাগ করা যায় । </a:t>
            </a:r>
            <a:r>
              <a:rPr lang="bn-IN" sz="3000" b="1" dirty="0" smtClean="0">
                <a:solidFill>
                  <a:schemeClr val="accent5"/>
                </a:solidFill>
              </a:rPr>
              <a:t>যথা- </a:t>
            </a:r>
          </a:p>
          <a:p>
            <a:pPr algn="just"/>
            <a:r>
              <a:rPr lang="bn-IN" sz="3000" b="1" dirty="0" smtClean="0">
                <a:solidFill>
                  <a:schemeClr val="accent2"/>
                </a:solidFill>
              </a:rPr>
              <a:t>১। পরিবর্তক দ্রব্যের আড়াআড়ি চাহিদা</a:t>
            </a:r>
          </a:p>
          <a:p>
            <a:pPr algn="just"/>
            <a:r>
              <a:rPr lang="bn-IN" sz="3000" b="1" dirty="0" smtClean="0">
                <a:solidFill>
                  <a:srgbClr val="0070C0"/>
                </a:solidFill>
              </a:rPr>
              <a:t>২। পরিপূরক দ্রব্যের আড়াআড়ি চাহিদা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262" y="1384663"/>
            <a:ext cx="618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solidFill>
                  <a:srgbClr val="00B050"/>
                </a:solidFill>
              </a:rPr>
              <a:t>পরিবর্তক দ্রব্যের আড়াআড়ি </a:t>
            </a:r>
            <a:r>
              <a:rPr lang="bn-IN" sz="3600" b="1" dirty="0" smtClean="0">
                <a:solidFill>
                  <a:srgbClr val="00B050"/>
                </a:solidFill>
              </a:rPr>
              <a:t>চাহিদাঃ</a:t>
            </a:r>
            <a:endParaRPr lang="bn-IN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262" y="2382983"/>
            <a:ext cx="90481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</a:rPr>
              <a:t>দ্রব্য দুটি ভোগের ক্ষেত্রে পরিবর্তক হলে আড়া</a:t>
            </a:r>
            <a:r>
              <a:rPr lang="en-US" sz="3200" b="1" dirty="0" smtClean="0">
                <a:solidFill>
                  <a:srgbClr val="002060"/>
                </a:solidFill>
              </a:rPr>
              <a:t>আ</a:t>
            </a:r>
            <a:r>
              <a:rPr lang="bn-IN" sz="3200" b="1" dirty="0" smtClean="0">
                <a:solidFill>
                  <a:srgbClr val="002060"/>
                </a:solidFill>
              </a:rPr>
              <a:t>ড়ি চাহিদা রেখা বামদিক থেকে ডানদিকে উর্ধ্বগামী হয় । উদাঃ গুড়ের দাম স্থির থেকে চিনির দাম বৃদ্ধি পেলে মানুষ চিনির অভাব গুড় দিয়ে পূরণ করবে । অর্থাৎ গুড়ের চাহিদা বাড়বে ।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498764"/>
            <a:ext cx="437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</a:rPr>
              <a:t>চিত্রের সাহায্যে ব্যাখ্যাঃ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64873" y="5056898"/>
            <a:ext cx="3602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964873" y="1510134"/>
            <a:ext cx="0" cy="3546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4873" y="3659792"/>
            <a:ext cx="13646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29560" y="3659792"/>
            <a:ext cx="0" cy="13971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197" y="2224100"/>
            <a:ext cx="0" cy="28327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71547" y="127305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9522" y="505689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7055" y="512128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3964" y="317562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9497" y="17253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1600" y="419491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01198" y="2094668"/>
                <a:ext cx="5768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𝐬𝟐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198" y="2094668"/>
                <a:ext cx="57688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8127" y="1323446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27" y="1323446"/>
                <a:ext cx="4476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8443" y="5178245"/>
                <a:ext cx="7458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𝐦𝟏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443" y="5178245"/>
                <a:ext cx="7458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8273" y="5209023"/>
                <a:ext cx="7458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𝐦𝟐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73" y="5209023"/>
                <a:ext cx="74584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3442989" y="1689872"/>
            <a:ext cx="2660073" cy="29378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64868" y="2260469"/>
            <a:ext cx="26393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82725" y="3392797"/>
                <a:ext cx="48410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𝐬𝟏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25" y="3392797"/>
                <a:ext cx="48410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442989" y="5805044"/>
            <a:ext cx="277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</a:rPr>
              <a:t>গুড়ের চাহিদা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3782" y="2138116"/>
            <a:ext cx="615553" cy="24896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</a:rPr>
              <a:t>চিনির দাম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5" grpId="0"/>
      <p:bldP spid="26" grpId="0"/>
      <p:bldP spid="27" grpId="0"/>
      <p:bldP spid="28" grpId="0"/>
      <p:bldP spid="29" grpId="0"/>
      <p:bldP spid="32" grpId="0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626" y="1315390"/>
            <a:ext cx="618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B050"/>
                </a:solidFill>
              </a:rPr>
              <a:t>পরিপূরক </a:t>
            </a:r>
            <a:r>
              <a:rPr lang="bn-IN" sz="3600" b="1" dirty="0">
                <a:solidFill>
                  <a:srgbClr val="00B050"/>
                </a:solidFill>
              </a:rPr>
              <a:t>দ্রব্যের আড়াআড়ি </a:t>
            </a:r>
            <a:r>
              <a:rPr lang="bn-IN" sz="3600" b="1" dirty="0" smtClean="0">
                <a:solidFill>
                  <a:srgbClr val="00B050"/>
                </a:solidFill>
              </a:rPr>
              <a:t>চাহিদাঃ</a:t>
            </a:r>
            <a:endParaRPr lang="bn-IN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26" y="2369129"/>
            <a:ext cx="9075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</a:rPr>
              <a:t>দ্রব্য দুটি ভোগের ক্ষেত্রে পরিপূরক হলে আড়া</a:t>
            </a:r>
            <a:r>
              <a:rPr lang="en-US" sz="3200" b="1" dirty="0" smtClean="0">
                <a:solidFill>
                  <a:srgbClr val="002060"/>
                </a:solidFill>
              </a:rPr>
              <a:t>আ</a:t>
            </a:r>
            <a:r>
              <a:rPr lang="bn-IN" sz="3200" b="1" dirty="0" smtClean="0">
                <a:solidFill>
                  <a:srgbClr val="002060"/>
                </a:solidFill>
              </a:rPr>
              <a:t>ড়ি চাহিদা রেখা বামদিক থেকে ডানদিকে নিম্নগামী হয় । উদাঃ সিমেন্ট এর দাম স্থির থেকে ইটের দাম বৃদ্ধি পেলে সিমেন্ট এর চাহিদা কমে যাবে । অর্থাৎ একটি দ্রব্যের দামের সাথে অন্য দ্রব্যটির চাহিদার সম্পর্ক বিপরীত ।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484909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</a:rPr>
              <a:t>চিত্রের সাহায্যে ব্যাখ্যাঃ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1499" y="5447705"/>
            <a:ext cx="73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84704" y="5239840"/>
            <a:ext cx="32312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984704" y="1908099"/>
            <a:ext cx="0" cy="3331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76516" y="2909949"/>
            <a:ext cx="0" cy="2329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4728" y="2928919"/>
            <a:ext cx="10917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1079" y="4204105"/>
            <a:ext cx="243827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3112" y="2197946"/>
            <a:ext cx="2782448" cy="2695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22487" y="5397646"/>
            <a:ext cx="5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4592" y="1674726"/>
            <a:ext cx="5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0931" y="2489824"/>
            <a:ext cx="5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f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729" y="3859833"/>
            <a:ext cx="5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492" y="1759516"/>
            <a:ext cx="5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6736" y="2789978"/>
                <a:ext cx="1018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𝐛𝟐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36" y="2789978"/>
                <a:ext cx="101835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98183" y="4026157"/>
                <a:ext cx="1054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𝐛𝟏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83" y="4026157"/>
                <a:ext cx="1054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21512" y="5397646"/>
                <a:ext cx="978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512" y="5397646"/>
                <a:ext cx="9788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47072" y="4615101"/>
                <a:ext cx="54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072" y="4615101"/>
                <a:ext cx="5497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99603" y="5397646"/>
                <a:ext cx="1052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03" y="5397646"/>
                <a:ext cx="10529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405503" y="4204105"/>
            <a:ext cx="0" cy="10482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3492" y="5873221"/>
            <a:ext cx="250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</a:rPr>
              <a:t>সিমেন্ট এর পরিমাণ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94363" y="2532839"/>
            <a:ext cx="615553" cy="2082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</a:rPr>
              <a:t>ইটের দাম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3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08761" y="665819"/>
            <a:ext cx="349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বাড়ির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কাজ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054" y="2110757"/>
            <a:ext cx="92686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১। </a:t>
            </a:r>
            <a:r>
              <a:rPr lang="en-US" sz="2800" b="1" dirty="0" err="1" smtClean="0">
                <a:solidFill>
                  <a:srgbClr val="0070C0"/>
                </a:solidFill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দ্রব্যের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দাম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যখন</a:t>
            </a:r>
            <a:r>
              <a:rPr lang="en-US" sz="2800" b="1" dirty="0" smtClean="0">
                <a:solidFill>
                  <a:srgbClr val="0070C0"/>
                </a:solidFill>
              </a:rPr>
              <a:t> ১০ টাকা </a:t>
            </a:r>
            <a:r>
              <a:rPr lang="en-US" sz="2800" b="1" dirty="0" err="1" smtClean="0">
                <a:solidFill>
                  <a:srgbClr val="0070C0"/>
                </a:solidFill>
              </a:rPr>
              <a:t>জামাল</a:t>
            </a:r>
            <a:r>
              <a:rPr lang="en-US" sz="2800" b="1" dirty="0" smtClean="0">
                <a:solidFill>
                  <a:srgbClr val="0070C0"/>
                </a:solidFill>
              </a:rPr>
              <a:t> ৬ </a:t>
            </a:r>
            <a:r>
              <a:rPr lang="en-US" sz="2800" b="1" dirty="0" err="1" smtClean="0">
                <a:solidFill>
                  <a:srgbClr val="0070C0"/>
                </a:solidFill>
              </a:rPr>
              <a:t>একক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এবং</a:t>
            </a:r>
            <a:r>
              <a:rPr lang="en-US" sz="2800" b="1" dirty="0" smtClean="0">
                <a:solidFill>
                  <a:srgbClr val="0070C0"/>
                </a:solidFill>
              </a:rPr>
              <a:t> ১৫টাকা </a:t>
            </a:r>
            <a:r>
              <a:rPr lang="en-US" sz="2800" b="1" dirty="0" err="1" smtClean="0">
                <a:solidFill>
                  <a:srgbClr val="0070C0"/>
                </a:solidFill>
              </a:rPr>
              <a:t>দামে</a:t>
            </a:r>
            <a:r>
              <a:rPr lang="en-US" sz="2800" b="1" dirty="0" smtClean="0">
                <a:solidFill>
                  <a:srgbClr val="0070C0"/>
                </a:solidFill>
              </a:rPr>
              <a:t> ৪ </a:t>
            </a:r>
            <a:r>
              <a:rPr lang="en-US" sz="2800" b="1" dirty="0" err="1" smtClean="0">
                <a:solidFill>
                  <a:srgbClr val="0070C0"/>
                </a:solidFill>
              </a:rPr>
              <a:t>একক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দ্রব্য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ক্রয়</a:t>
            </a:r>
            <a:r>
              <a:rPr lang="en-US" sz="2800" b="1" dirty="0" smtClean="0">
                <a:solidFill>
                  <a:srgbClr val="0070C0"/>
                </a:solidFill>
              </a:rPr>
              <a:t> করে । </a:t>
            </a:r>
            <a:r>
              <a:rPr lang="en-US" sz="2800" b="1" dirty="0" err="1" smtClean="0">
                <a:solidFill>
                  <a:srgbClr val="0070C0"/>
                </a:solidFill>
              </a:rPr>
              <a:t>অপরদিকে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কামাল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আয়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যখন</a:t>
            </a:r>
            <a:r>
              <a:rPr lang="en-US" sz="2800" b="1" dirty="0" smtClean="0">
                <a:solidFill>
                  <a:srgbClr val="0070C0"/>
                </a:solidFill>
              </a:rPr>
              <a:t> ১৫০০০ টাকা তখন ১০টাকা </a:t>
            </a:r>
            <a:r>
              <a:rPr lang="en-US" sz="2800" b="1" dirty="0" err="1" smtClean="0">
                <a:solidFill>
                  <a:srgbClr val="0070C0"/>
                </a:solidFill>
              </a:rPr>
              <a:t>দামে</a:t>
            </a:r>
            <a:r>
              <a:rPr lang="en-US" sz="2800" b="1" dirty="0" smtClean="0">
                <a:solidFill>
                  <a:srgbClr val="0070C0"/>
                </a:solidFill>
              </a:rPr>
              <a:t> ৬ </a:t>
            </a:r>
            <a:r>
              <a:rPr lang="en-US" sz="2800" b="1" dirty="0" err="1" smtClean="0">
                <a:solidFill>
                  <a:srgbClr val="0070C0"/>
                </a:solidFill>
              </a:rPr>
              <a:t>একক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এবং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আয়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যখন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বৃদ্ধি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পেয়ে</a:t>
            </a:r>
            <a:r>
              <a:rPr lang="en-US" sz="2800" b="1" dirty="0" smtClean="0">
                <a:solidFill>
                  <a:srgbClr val="0070C0"/>
                </a:solidFill>
              </a:rPr>
              <a:t> ২০০০০ টাকা </a:t>
            </a:r>
            <a:r>
              <a:rPr lang="en-US" sz="2800" b="1" dirty="0" err="1" smtClean="0">
                <a:solidFill>
                  <a:srgbClr val="0070C0"/>
                </a:solidFill>
              </a:rPr>
              <a:t>হয়</a:t>
            </a:r>
            <a:r>
              <a:rPr lang="en-US" sz="2800" b="1" dirty="0" smtClean="0">
                <a:solidFill>
                  <a:srgbClr val="0070C0"/>
                </a:solidFill>
              </a:rPr>
              <a:t> তখন ১০টাকা </a:t>
            </a:r>
            <a:r>
              <a:rPr lang="en-US" sz="2800" b="1" dirty="0" err="1" smtClean="0">
                <a:solidFill>
                  <a:srgbClr val="0070C0"/>
                </a:solidFill>
              </a:rPr>
              <a:t>দামে</a:t>
            </a:r>
            <a:r>
              <a:rPr lang="en-US" sz="2800" b="1" dirty="0" smtClean="0">
                <a:solidFill>
                  <a:srgbClr val="0070C0"/>
                </a:solidFill>
              </a:rPr>
              <a:t> ২০ </a:t>
            </a:r>
            <a:r>
              <a:rPr lang="en-US" sz="2800" b="1" dirty="0" err="1" smtClean="0">
                <a:solidFill>
                  <a:srgbClr val="0070C0"/>
                </a:solidFill>
              </a:rPr>
              <a:t>একক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দ্রব্য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ক্রয়</a:t>
            </a:r>
            <a:r>
              <a:rPr lang="en-US" sz="2800" b="1" dirty="0" smtClean="0">
                <a:solidFill>
                  <a:srgbClr val="0070C0"/>
                </a:solidFill>
              </a:rPr>
              <a:t> করে । </a:t>
            </a:r>
          </a:p>
          <a:p>
            <a:pPr algn="just"/>
            <a:r>
              <a:rPr lang="en-US" sz="2800" b="1" dirty="0" smtClean="0">
                <a:solidFill>
                  <a:schemeClr val="accent2"/>
                </a:solidFill>
              </a:rPr>
              <a:t>ক) </a:t>
            </a:r>
            <a:r>
              <a:rPr lang="en-US" sz="2800" b="1" dirty="0" err="1" smtClean="0">
                <a:solidFill>
                  <a:schemeClr val="accent2"/>
                </a:solidFill>
              </a:rPr>
              <a:t>উদ্দীপকে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উল্লেখিত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জামাল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এর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চাহিদা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কি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ধরনের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তা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চিত্রসহ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ব্যাখ্যা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কর</a:t>
            </a:r>
            <a:r>
              <a:rPr lang="en-US" sz="2800" b="1" dirty="0" smtClean="0">
                <a:solidFill>
                  <a:schemeClr val="accent2"/>
                </a:solidFill>
              </a:rPr>
              <a:t> ।</a:t>
            </a:r>
          </a:p>
          <a:p>
            <a:pPr algn="just"/>
            <a:r>
              <a:rPr lang="en-US" sz="2800" b="1" dirty="0" smtClean="0">
                <a:solidFill>
                  <a:srgbClr val="00B050"/>
                </a:solidFill>
              </a:rPr>
              <a:t>খ) </a:t>
            </a:r>
            <a:r>
              <a:rPr lang="en-US" sz="2800" b="1" dirty="0" err="1">
                <a:solidFill>
                  <a:srgbClr val="00B050"/>
                </a:solidFill>
              </a:rPr>
              <a:t>উদ্দীপকে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উল্লেখিত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কামাল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এর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চাহিদা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কি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ধরনের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তা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চিত্রসহ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ব্যাখ্যা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কর</a:t>
            </a:r>
            <a:r>
              <a:rPr lang="en-US" sz="2800" b="1" dirty="0">
                <a:solidFill>
                  <a:srgbClr val="00B050"/>
                </a:solidFill>
              </a:rPr>
              <a:t> ।</a:t>
            </a:r>
          </a:p>
          <a:p>
            <a:pPr algn="just"/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96836" y="1731819"/>
            <a:ext cx="6733309" cy="31311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002060"/>
                </a:solidFill>
              </a:rPr>
              <a:t>ধন্যবাদ</a:t>
            </a:r>
            <a:endParaRPr lang="en-US" sz="19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3200" b="1" i="0" u="none" strike="noStrike" kern="1200" cap="none" spc="0" normalizeH="0" baseline="0" noProof="0" dirty="0" smtClean="0">
              <a:ln/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3200" b="1" noProof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noProof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noProof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2800" b="1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লেকচার-০৮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619794"/>
            <a:ext cx="90394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বাংলাদেশ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সরকার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এবং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WHO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প্রদত্ত নির্দেশনা মেনে চলি। নিজে সুস্থ্য থাকি, আমাদের পরিবারকে সুস্থ্য রাখি এবং দেশের মানুষকে নিরাপদে থাকতে সহায়তা করি।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7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503" y="666540"/>
            <a:ext cx="326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474" y="2762596"/>
            <a:ext cx="683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দাম চাহিদার ধারণা ব্যাখ্যা  করতে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472" y="1880304"/>
            <a:ext cx="689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এ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পাঠ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শেষে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4" y="3312686"/>
            <a:ext cx="713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আয় চাহিদার ধারণা ব্যাখ্যা  করতে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472" y="3835906"/>
            <a:ext cx="892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আড়াআড়ি চাহিদার ধারণা ব্যাখ্যা  করতে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953" y="1509355"/>
            <a:ext cx="267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দাম চাহিদাঃ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8953" y="2412862"/>
            <a:ext cx="9047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/>
              <a:t>অন্যান্য অবস্থা</a:t>
            </a:r>
            <a:r>
              <a:rPr lang="en-US" sz="3200" b="1" dirty="0" smtClean="0"/>
              <a:t> ( </a:t>
            </a:r>
            <a:r>
              <a:rPr lang="en-US" sz="3200" b="1" dirty="0" err="1" smtClean="0"/>
              <a:t>ভোক্তার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আয়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রুচি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ইত্যাদি</a:t>
            </a:r>
            <a:r>
              <a:rPr lang="en-US" sz="3200" b="1" dirty="0" smtClean="0"/>
              <a:t> )</a:t>
            </a:r>
            <a:r>
              <a:rPr lang="bn-IN" sz="3200" b="1" dirty="0" smtClean="0"/>
              <a:t> অপরিবর্তিত থেকে বিবেচ্য দ্রব্যের দামের পরিবর্তনের ফলে চাহিদার </a:t>
            </a:r>
            <a:r>
              <a:rPr lang="en-US" sz="3200" b="1" dirty="0" err="1" smtClean="0"/>
              <a:t>যে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পরিবর্তন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চাহিদা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 । </a:t>
            </a:r>
            <a:r>
              <a:rPr lang="en-US" sz="3200" b="1" dirty="0" err="1" smtClean="0"/>
              <a:t>দামের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সাথে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চাহিদার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বিপরীত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সম্পর্ক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থাকায়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চাহিদা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রেখা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থেকে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ডানদিকে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নিম্নগামী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  <a:r>
              <a:rPr lang="bn-IN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50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484909"/>
            <a:ext cx="439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</a:rPr>
              <a:t>চিত্রের সাহায্যে ব্যাখ্যাঃ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1499" y="5447705"/>
            <a:ext cx="73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84704" y="5239840"/>
            <a:ext cx="32312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984704" y="1908099"/>
            <a:ext cx="0" cy="3331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76485" y="2909949"/>
            <a:ext cx="0" cy="23298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4697" y="2928919"/>
            <a:ext cx="10917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1079" y="4271308"/>
            <a:ext cx="243827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3112" y="2197946"/>
            <a:ext cx="2782448" cy="26953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8860" y="5447705"/>
            <a:ext cx="5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1038" y="1837499"/>
            <a:ext cx="5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9061" y="3835156"/>
            <a:ext cx="54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6485" y="2452676"/>
            <a:ext cx="54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492" y="1759516"/>
            <a:ext cx="54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</a:t>
            </a:r>
            <a:endParaRPr 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6705" y="2789978"/>
                <a:ext cx="10183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05" y="2789978"/>
                <a:ext cx="1018354" cy="461665"/>
              </a:xfrm>
              <a:prstGeom prst="rect">
                <a:avLst/>
              </a:prstGeom>
              <a:blipFill>
                <a:blip r:embed="rId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98183" y="4093360"/>
                <a:ext cx="1054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83" y="4093360"/>
                <a:ext cx="1054090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21481" y="5397646"/>
                <a:ext cx="9788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481" y="5397646"/>
                <a:ext cx="978838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88819" y="4795413"/>
                <a:ext cx="5497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819" y="4795413"/>
                <a:ext cx="5497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99603" y="5397646"/>
                <a:ext cx="1052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03" y="5397646"/>
                <a:ext cx="1052983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405503" y="4271308"/>
            <a:ext cx="0" cy="10482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53656" y="5948655"/>
            <a:ext cx="234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5"/>
                </a:solidFill>
              </a:rPr>
              <a:t>চাহিদার পরিমাণ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94363" y="2532839"/>
            <a:ext cx="615553" cy="2082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5"/>
                </a:solidFill>
              </a:rPr>
              <a:t>দ্রব্যের দাম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5" grpId="0"/>
      <p:bldP spid="15" grpId="1"/>
      <p:bldP spid="16" grpId="0"/>
      <p:bldP spid="16" grpId="1"/>
      <p:bldP spid="17" grpId="0"/>
      <p:bldP spid="18" grpId="0"/>
      <p:bldP spid="20" grpId="0"/>
      <p:bldP spid="21" grpId="0"/>
      <p:bldP spid="23" grpId="0"/>
      <p:bldP spid="24" grpId="0"/>
      <p:bldP spid="32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626" y="1343099"/>
            <a:ext cx="396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আয় চাহিদাঃ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626" y="2479965"/>
            <a:ext cx="9186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/>
              <a:t>বিবেচ্য দ্রব্যের </a:t>
            </a:r>
            <a:r>
              <a:rPr lang="bn-IN" sz="3200" b="1" dirty="0" smtClean="0"/>
              <a:t>দাম ও অন্যান্য অবস্থা স্থির থেকে শুধুমাত্র ভোক্তার আয়ের পরিবর্তনের ফলে চাহিদার পরিমাণের যে পরিবর্তন হয় তাকে আয় চাহিদা বলে । ভোক্তার আয়ের সাথে চাহিদার পরিমাণের ধনাত্মক সম্পর্ক থাকায় আয় চাহিদা রেখাটি বামদিক থেকে ডানদিকে উর্ধ্বগামী হয় 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71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498764"/>
            <a:ext cx="437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</a:rPr>
              <a:t>চিত্রের সাহায্যে ব্যাখ্যাঃ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64873" y="5389418"/>
            <a:ext cx="3602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964873" y="1842654"/>
            <a:ext cx="0" cy="3546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4873" y="3992312"/>
            <a:ext cx="13646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29560" y="3992312"/>
            <a:ext cx="0" cy="13971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197" y="2556620"/>
            <a:ext cx="0" cy="28327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71547" y="160557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9522" y="538941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7055" y="545380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3964" y="350814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9497" y="205785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1600" y="452743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98699" y="3806536"/>
                <a:ext cx="406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699" y="3806536"/>
                <a:ext cx="406971" cy="369332"/>
              </a:xfrm>
              <a:prstGeom prst="rect">
                <a:avLst/>
              </a:prstGeom>
              <a:blipFill>
                <a:blip r:embed="rId2"/>
                <a:stretch>
                  <a:fillRect l="-13433" r="-4478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66394" y="1533093"/>
                <a:ext cx="4733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94" y="1533093"/>
                <a:ext cx="47333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34093" y="5541542"/>
                <a:ext cx="508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093" y="5541542"/>
                <a:ext cx="50860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8273" y="5541543"/>
                <a:ext cx="508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73" y="5541543"/>
                <a:ext cx="5086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3442989" y="2022392"/>
            <a:ext cx="2660073" cy="29378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64868" y="2592989"/>
            <a:ext cx="26393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63125" y="2341176"/>
                <a:ext cx="474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25" y="2341176"/>
                <a:ext cx="4742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92058" y="2545705"/>
            <a:ext cx="615553" cy="21613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আয়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039" y="5882328"/>
            <a:ext cx="309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চাহিদার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পরিমাণ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5" grpId="0"/>
      <p:bldP spid="26" grpId="0"/>
      <p:bldP spid="27" grpId="0"/>
      <p:bldP spid="28" grpId="0"/>
      <p:bldP spid="29" grpId="0"/>
      <p:bldP spid="20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1151</TotalTime>
  <Words>454</Words>
  <Application>Microsoft Office PowerPoint</Application>
  <PresentationFormat>Widescreen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 Math</vt:lpstr>
      <vt:lpstr>Courier New</vt:lpstr>
      <vt:lpstr>NikoshBAN</vt:lpstr>
      <vt:lpstr>Times New Roman</vt:lpstr>
      <vt:lpstr>Trebuchet MS</vt:lpstr>
      <vt:lpstr>Vrinda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Shahadat Bhuiyan</cp:lastModifiedBy>
  <cp:revision>155</cp:revision>
  <dcterms:created xsi:type="dcterms:W3CDTF">2020-05-21T19:04:36Z</dcterms:created>
  <dcterms:modified xsi:type="dcterms:W3CDTF">2020-11-27T17:14:19Z</dcterms:modified>
</cp:coreProperties>
</file>