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8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53A7-8A25-4B38-9B5F-9623A074AB62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2FD82-8552-4F6D-99AF-2B2A1FA9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1430001" cy="6858001"/>
          </a:xfrm>
          <a:prstGeom prst="frame">
            <a:avLst>
              <a:gd name="adj1" fmla="val 2243"/>
            </a:avLst>
          </a:prstGeom>
          <a:gradFill>
            <a:gsLst>
              <a:gs pos="0">
                <a:srgbClr val="00B050"/>
              </a:gs>
              <a:gs pos="17000">
                <a:srgbClr val="FF0000"/>
              </a:gs>
              <a:gs pos="35000">
                <a:srgbClr val="00B050"/>
              </a:gs>
              <a:gs pos="98286">
                <a:srgbClr val="00B050"/>
              </a:gs>
              <a:gs pos="43000">
                <a:srgbClr val="FF0000"/>
              </a:gs>
              <a:gs pos="59000">
                <a:srgbClr val="FF0000"/>
              </a:gs>
              <a:gs pos="9000">
                <a:srgbClr val="00B0F0"/>
              </a:gs>
              <a:gs pos="51000">
                <a:srgbClr val="FFFF00"/>
              </a:gs>
              <a:gs pos="84000">
                <a:srgbClr val="FF0000"/>
              </a:gs>
              <a:gs pos="68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7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3D325A-7091-43D3-9402-02EFD172432F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A9574EF-DECB-430A-BD94-86DB0D063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" y="-1"/>
            <a:ext cx="11430001" cy="6858001"/>
          </a:xfrm>
          <a:prstGeom prst="frame">
            <a:avLst>
              <a:gd name="adj1" fmla="val 2243"/>
            </a:avLst>
          </a:prstGeom>
          <a:gradFill>
            <a:gsLst>
              <a:gs pos="0">
                <a:srgbClr val="00B050"/>
              </a:gs>
              <a:gs pos="17000">
                <a:srgbClr val="FF0000"/>
              </a:gs>
              <a:gs pos="35000">
                <a:srgbClr val="00B050"/>
              </a:gs>
              <a:gs pos="98286">
                <a:srgbClr val="00B050"/>
              </a:gs>
              <a:gs pos="43000">
                <a:srgbClr val="FF0000"/>
              </a:gs>
              <a:gs pos="59000">
                <a:srgbClr val="FF0000"/>
              </a:gs>
              <a:gs pos="9000">
                <a:srgbClr val="00B0F0"/>
              </a:gs>
              <a:gs pos="51000">
                <a:srgbClr val="FFFF00"/>
              </a:gs>
              <a:gs pos="84000">
                <a:srgbClr val="FF0000"/>
              </a:gs>
              <a:gs pos="68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59" y="1965968"/>
            <a:ext cx="4883082" cy="3657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395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0778" y="428946"/>
            <a:ext cx="7448445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00" y="2233706"/>
            <a:ext cx="557204" cy="568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8256" y="3955141"/>
            <a:ext cx="519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9362930" y="3990272"/>
            <a:ext cx="46815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488723" y="41797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60012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741701" y="421183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592484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003880" y="419405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74541" y="4093638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6928" y="4132715"/>
            <a:ext cx="51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905" y="4093638"/>
            <a:ext cx="48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438574" y="4290997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574" y="4290997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86" y="2274297"/>
            <a:ext cx="479725" cy="591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3" y="2272793"/>
            <a:ext cx="349764" cy="569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1" y="2284078"/>
            <a:ext cx="443584" cy="5468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2" y="2274297"/>
            <a:ext cx="448281" cy="591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89894" y="1996156"/>
            <a:ext cx="462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22" name="Rectangle 21"/>
          <p:cNvSpPr/>
          <p:nvPr/>
        </p:nvSpPr>
        <p:spPr>
          <a:xfrm>
            <a:off x="6455983" y="1981678"/>
            <a:ext cx="449743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849378" y="2191361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5236965" y="220671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4506614" y="222206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67" y="2260040"/>
            <a:ext cx="344006" cy="5695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36" y="2271325"/>
            <a:ext cx="436282" cy="5468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54" y="2260682"/>
            <a:ext cx="535175" cy="568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45" y="2174640"/>
            <a:ext cx="482088" cy="66836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225029" y="1961382"/>
            <a:ext cx="450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31" name="Rectangle 30"/>
          <p:cNvSpPr/>
          <p:nvPr/>
        </p:nvSpPr>
        <p:spPr>
          <a:xfrm>
            <a:off x="10051256" y="1932806"/>
            <a:ext cx="415358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9442921" y="216406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3" name="Rectangle 32"/>
          <p:cNvSpPr/>
          <p:nvPr/>
        </p:nvSpPr>
        <p:spPr>
          <a:xfrm>
            <a:off x="8727072" y="2150237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8038671" y="214894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5" name="Curved Up Arrow 34"/>
          <p:cNvSpPr/>
          <p:nvPr/>
        </p:nvSpPr>
        <p:spPr>
          <a:xfrm>
            <a:off x="5706169" y="2819267"/>
            <a:ext cx="2329229" cy="1075986"/>
          </a:xfrm>
          <a:prstGeom prst="curvedUpArrow">
            <a:avLst>
              <a:gd name="adj1" fmla="val 0"/>
              <a:gd name="adj2" fmla="val 22660"/>
              <a:gd name="adj3" fmla="val 25000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6373435" y="2785218"/>
            <a:ext cx="2337989" cy="1042176"/>
          </a:xfrm>
          <a:prstGeom prst="curvedUpArrow">
            <a:avLst>
              <a:gd name="adj1" fmla="val 0"/>
              <a:gd name="adj2" fmla="val 26336"/>
              <a:gd name="adj3" fmla="val 28062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699" y="5329232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বস্তু ( উপাদান ) নিয়ে গঠিত সেটকে 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Union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87527" y="1142032"/>
            <a:ext cx="8694736" cy="1157058"/>
            <a:chOff x="263527" y="1747104"/>
            <a:chExt cx="8694736" cy="115705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946" y="2060019"/>
              <a:ext cx="479725" cy="59105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444" y="2058514"/>
              <a:ext cx="349764" cy="56952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702" y="2069799"/>
              <a:ext cx="443584" cy="5468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362" y="2060019"/>
              <a:ext cx="448281" cy="59105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038503" y="1796166"/>
              <a:ext cx="462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61743" y="1767400"/>
              <a:ext cx="44974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5139" y="197708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42726" y="199243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12375" y="20077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3527" y="1930917"/>
              <a:ext cx="466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907" y="1918164"/>
              <a:ext cx="445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416" y="2045761"/>
              <a:ext cx="344006" cy="5695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085" y="2057046"/>
              <a:ext cx="436282" cy="54684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626" y="2045761"/>
              <a:ext cx="458151" cy="56861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194" y="1960361"/>
              <a:ext cx="482088" cy="668369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716677" y="1747104"/>
              <a:ext cx="4501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42905" y="1747104"/>
              <a:ext cx="415358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934570" y="1949784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18721" y="193595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30320" y="193466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7522" y="1880574"/>
              <a:ext cx="484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87786" y="1921910"/>
              <a:ext cx="4104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B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52924" y="2100194"/>
              <a:ext cx="74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bn-IN" sz="2400" b="1" dirty="0"/>
                <a:t> </a:t>
              </a:r>
              <a:endParaRPr lang="en-US" sz="2400" b="1" dirty="0"/>
            </a:p>
          </p:txBody>
        </p:sp>
      </p:grpSp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840300" y="2241542"/>
          <a:ext cx="521709" cy="77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300" y="2241542"/>
                        <a:ext cx="521709" cy="778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385272" y="2131167"/>
            <a:ext cx="43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807659" y="2170244"/>
            <a:ext cx="57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r>
              <a:rPr lang="en-US" sz="4800" b="1" dirty="0"/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11635" y="2131167"/>
            <a:ext cx="54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r>
              <a:rPr lang="en-US" sz="4800" b="1" dirty="0"/>
              <a:t> 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2349305" y="2328526"/>
          <a:ext cx="525706" cy="65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2" imgW="152280" imgH="190440" progId="Equation.3">
                  <p:embed/>
                </p:oleObj>
              </mc:Choice>
              <mc:Fallback>
                <p:oleObj name="Equation" r:id="rId12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305" y="2328526"/>
                        <a:ext cx="525706" cy="656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4" y="2222910"/>
            <a:ext cx="455283" cy="6825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2" y="2285049"/>
            <a:ext cx="568212" cy="6189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16" y="2284077"/>
            <a:ext cx="425356" cy="599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31" y="2237064"/>
            <a:ext cx="577050" cy="63286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88" y="2163173"/>
            <a:ext cx="562149" cy="6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500"/>
                            </p:stCondLst>
                            <p:childTnLst>
                              <p:par>
                                <p:cTn id="1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9000"/>
                            </p:stCondLst>
                            <p:childTnLst>
                              <p:par>
                                <p:cTn id="1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500"/>
                            </p:stCondLst>
                            <p:childTnLst>
                              <p:par>
                                <p:cTn id="20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59259E-6 L 0.04115 0.28635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417 L 0.03958 0.2919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3.7037E-7 L 0.06237 0.29259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2.22222E-6 L 0.07981 0.29375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000"/>
                            </p:stCondLst>
                            <p:childTnLst>
                              <p:par>
                                <p:cTn id="3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1459 L -0.08425 0.3007 " pathEditMode="relative" rAng="0" ptsTypes="AA">
                                      <p:cBhvr>
                                        <p:cTn id="4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417 L -0.078 0.30093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r="51208"/>
          <a:stretch/>
        </p:blipFill>
        <p:spPr>
          <a:xfrm>
            <a:off x="283478" y="2827608"/>
            <a:ext cx="314361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675529" y="5961988"/>
            <a:ext cx="7351059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 Unicode"/>
                <a:cs typeface="NikoshBAN" pitchFamily="2" charset="0"/>
              </a:rPr>
              <a:t>যদি</a:t>
            </a:r>
            <a:r>
              <a:rPr lang="en-US" sz="2800" dirty="0" smtClean="0">
                <a:latin typeface="Arial Unicode"/>
                <a:cs typeface="NikoshBAN" pitchFamily="2" charset="0"/>
              </a:rPr>
              <a:t> A</a:t>
            </a:r>
            <a:r>
              <a:rPr lang="en-US" sz="2800" dirty="0">
                <a:latin typeface="Arial Unicode"/>
                <a:cs typeface="NikoshBAN" pitchFamily="2" charset="0"/>
              </a:rPr>
              <a:t>={1,2,3},B={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x,y,z</a:t>
            </a:r>
            <a:r>
              <a:rPr lang="en-US" sz="2800" dirty="0" smtClean="0">
                <a:latin typeface="Arial Unicode"/>
                <a:cs typeface="NikoshBAN" pitchFamily="2" charset="0"/>
              </a:rPr>
              <a:t>} 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হয়</a:t>
            </a:r>
            <a:r>
              <a:rPr lang="en-US" sz="2800" dirty="0" smtClean="0">
                <a:latin typeface="Arial Unicode"/>
                <a:cs typeface="NikoshBAN" pitchFamily="2" charset="0"/>
              </a:rPr>
              <a:t>, 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তবে</a:t>
            </a:r>
            <a:r>
              <a:rPr lang="en-US" sz="2800" dirty="0" smtClean="0">
                <a:latin typeface="Arial Unicode"/>
                <a:cs typeface="NikoshBAN" pitchFamily="2" charset="0"/>
              </a:rPr>
              <a:t> AUB=</a:t>
            </a:r>
            <a:r>
              <a:rPr lang="en-US" sz="2800" dirty="0" err="1" smtClean="0">
                <a:latin typeface="Arial Unicode"/>
                <a:cs typeface="NikoshBAN" pitchFamily="2" charset="0"/>
              </a:rPr>
              <a:t>কত</a:t>
            </a:r>
            <a:r>
              <a:rPr lang="en-US" sz="2800" dirty="0" smtClean="0">
                <a:latin typeface="Arial Unicode"/>
                <a:cs typeface="NikoshBAN" pitchFamily="2" charset="0"/>
              </a:rPr>
              <a:t>?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49" y="745630"/>
            <a:ext cx="5636302" cy="536674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885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2902" y="401033"/>
            <a:ext cx="8844196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5" y="2310718"/>
            <a:ext cx="474017" cy="56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0" y="2296206"/>
            <a:ext cx="505659" cy="501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9236" y="1526911"/>
            <a:ext cx="8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37123" y="1145038"/>
            <a:ext cx="4185955" cy="1107996"/>
            <a:chOff x="113122" y="1145038"/>
            <a:chExt cx="4185955" cy="11079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871" y="1498488"/>
              <a:ext cx="515063" cy="5017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47" y="1467213"/>
              <a:ext cx="485283" cy="5739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65" y="1442557"/>
              <a:ext cx="517943" cy="5701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058" y="1498488"/>
              <a:ext cx="482833" cy="5604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89370" y="1145038"/>
              <a:ext cx="50861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39483" y="1151191"/>
              <a:ext cx="459594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71734" y="1364681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2411" y="1350393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83570" y="1326802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122" y="1356001"/>
              <a:ext cx="482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4631" y="127473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4410" y="1137686"/>
            <a:ext cx="4005382" cy="1115349"/>
            <a:chOff x="4950410" y="1137685"/>
            <a:chExt cx="4005382" cy="1115349"/>
          </a:xfrm>
        </p:grpSpPr>
        <p:sp>
          <p:nvSpPr>
            <p:cNvPr id="21" name="Rectangle 20"/>
            <p:cNvSpPr/>
            <p:nvPr/>
          </p:nvSpPr>
          <p:spPr>
            <a:xfrm>
              <a:off x="7821807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180" y="1475952"/>
              <a:ext cx="458148" cy="5017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252" y="1444677"/>
              <a:ext cx="467655" cy="57399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151" y="1442705"/>
              <a:ext cx="449940" cy="5690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570" y="1475952"/>
              <a:ext cx="465294" cy="56047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569209" y="1145038"/>
              <a:ext cx="46276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76896" y="1137685"/>
              <a:ext cx="478896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86072" y="1342145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21788" y="1313569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1275" y="1277040"/>
              <a:ext cx="4490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0410" y="1376672"/>
              <a:ext cx="4893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</a:t>
              </a:r>
              <a:endParaRPr lang="en-US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3" y="2125442"/>
            <a:ext cx="565434" cy="6690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7" y="2179661"/>
            <a:ext cx="548974" cy="72777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082502" y="3878020"/>
            <a:ext cx="557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8000" dirty="0"/>
          </a:p>
        </p:txBody>
      </p:sp>
      <p:sp>
        <p:nvSpPr>
          <p:cNvPr id="35" name="Rectangle 34"/>
          <p:cNvSpPr/>
          <p:nvPr/>
        </p:nvSpPr>
        <p:spPr>
          <a:xfrm>
            <a:off x="7812869" y="3856756"/>
            <a:ext cx="588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7039962" y="425846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6214532" y="4266005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38619" y="4024170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42689" y="4125938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91564" y="4125938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3723337" y="4268736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8" imgW="152280" imgH="190440" progId="Equation.3">
                  <p:embed/>
                </p:oleObj>
              </mc:Choice>
              <mc:Fallback>
                <p:oleObj name="Equation" r:id="rId8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337" y="4268736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urved Up Arrow 41"/>
          <p:cNvSpPr/>
          <p:nvPr/>
        </p:nvSpPr>
        <p:spPr>
          <a:xfrm>
            <a:off x="4838701" y="2758651"/>
            <a:ext cx="3170714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>
            <a:off x="5602148" y="2800043"/>
            <a:ext cx="3096939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>
            <a:off x="6280327" y="2809127"/>
            <a:ext cx="3110668" cy="1002657"/>
          </a:xfrm>
          <a:prstGeom prst="curvedUpArrow">
            <a:avLst>
              <a:gd name="adj1" fmla="val 0"/>
              <a:gd name="adj2" fmla="val 26587"/>
              <a:gd name="adj3" fmla="val 32002"/>
            </a:avLst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92430" y="5365478"/>
            <a:ext cx="884514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বস্তু ( উপাদান ) নিয়ে গঠিত সেটকে ছেদ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Intersection of Set 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3" y="2266309"/>
            <a:ext cx="476423" cy="5739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9" y="2241658"/>
            <a:ext cx="508486" cy="57010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440060" y="1944138"/>
            <a:ext cx="516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49" name="Rectangle 48"/>
          <p:cNvSpPr/>
          <p:nvPr/>
        </p:nvSpPr>
        <p:spPr>
          <a:xfrm>
            <a:off x="6434484" y="1950291"/>
            <a:ext cx="432267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5778926" y="2163782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5045037" y="2149494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4317933" y="2125903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53" name="Rectangle 52"/>
          <p:cNvSpPr/>
          <p:nvPr/>
        </p:nvSpPr>
        <p:spPr>
          <a:xfrm>
            <a:off x="9446361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13" y="2275052"/>
            <a:ext cx="449783" cy="5017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65" y="2243777"/>
            <a:ext cx="459116" cy="5739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28" y="2241806"/>
            <a:ext cx="441725" cy="5690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275053"/>
            <a:ext cx="456799" cy="56047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234891" y="1944138"/>
            <a:ext cx="4799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6600" dirty="0"/>
          </a:p>
        </p:txBody>
      </p:sp>
      <p:sp>
        <p:nvSpPr>
          <p:cNvPr id="59" name="Rectangle 58"/>
          <p:cNvSpPr/>
          <p:nvPr/>
        </p:nvSpPr>
        <p:spPr>
          <a:xfrm>
            <a:off x="10089489" y="1936785"/>
            <a:ext cx="504532" cy="10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8724059" y="2141246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1" name="Rectangle 60"/>
          <p:cNvSpPr/>
          <p:nvPr/>
        </p:nvSpPr>
        <p:spPr>
          <a:xfrm>
            <a:off x="8071904" y="2112670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/>
          </p:nvPr>
        </p:nvGraphicFramePr>
        <p:xfrm>
          <a:off x="6791747" y="2154110"/>
          <a:ext cx="548242" cy="82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0" imgW="152280" imgH="190440" progId="Equation.3">
                  <p:embed/>
                </p:oleObj>
              </mc:Choice>
              <mc:Fallback>
                <p:oleObj name="Equation" r:id="rId10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747" y="2154110"/>
                        <a:ext cx="548242" cy="824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071461" y="1978987"/>
            <a:ext cx="449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=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1675531" y="2080755"/>
            <a:ext cx="64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624406" y="2080755"/>
            <a:ext cx="4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2156179" y="2223553"/>
          <a:ext cx="548242" cy="6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1" imgW="152280" imgH="190440" progId="Equation.3">
                  <p:embed/>
                </p:oleObj>
              </mc:Choice>
              <mc:Fallback>
                <p:oleObj name="Equation" r:id="rId11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179" y="2223553"/>
                        <a:ext cx="548242" cy="68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36" y="2126777"/>
            <a:ext cx="677993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500"/>
                            </p:stCondLst>
                            <p:childTnLst>
                              <p:par>
                                <p:cTn id="2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000"/>
                            </p:stCondLst>
                            <p:childTnLst>
                              <p:par>
                                <p:cTn id="2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000"/>
                            </p:stCondLst>
                            <p:childTnLst>
                              <p:par>
                                <p:cTn id="30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4.81481E-6 L 0.09115 0.3148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2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-3.33333E-6 L 0.09583 0.30023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2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4.44444E-6 L 0.11185 0.30648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8" grpId="0"/>
      <p:bldP spid="49" grpId="0"/>
      <p:bldP spid="50" grpId="0"/>
      <p:bldP spid="51" grpId="0"/>
      <p:bldP spid="52" grpId="0"/>
      <p:bldP spid="53" grpId="0"/>
      <p:bldP spid="58" grpId="0"/>
      <p:bldP spid="59" grpId="0"/>
      <p:bldP spid="60" grpId="0"/>
      <p:bldP spid="61" grpId="0"/>
      <p:bldP spid="63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7750" y="439615"/>
            <a:ext cx="10494500" cy="5978770"/>
            <a:chOff x="133493" y="212109"/>
            <a:chExt cx="10572024" cy="63386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ounded Rectangle 5"/>
                <p:cNvSpPr/>
                <p:nvPr/>
              </p:nvSpPr>
              <p:spPr>
                <a:xfrm>
                  <a:off x="2475918" y="212109"/>
                  <a:ext cx="8229599" cy="6324600"/>
                </a:xfrm>
                <a:prstGeom prst="roundRect">
                  <a:avLst/>
                </a:prstGeom>
                <a:solidFill>
                  <a:schemeClr val="bg1"/>
                </a:solidFill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6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A=</a:t>
                  </a:r>
                  <a:r>
                    <a:rPr lang="en-US" sz="88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{   ,   </a:t>
                  </a:r>
                  <a:r>
                    <a:rPr lang="en-US" sz="96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,    </a:t>
                  </a:r>
                  <a:r>
                    <a:rPr lang="en-US" sz="9600" dirty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}</a:t>
                  </a:r>
                </a:p>
                <a:p>
                  <a:pPr algn="ctr"/>
                  <a:r>
                    <a:rPr lang="en-US" sz="9600" dirty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B={   </a:t>
                  </a:r>
                  <a:r>
                    <a:rPr lang="en-US" sz="96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,    ,    }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𝐴</m:t>
                      </m:r>
                      <m:r>
                        <a:rPr lang="en-US" sz="9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∩</m:t>
                      </m:r>
                      <m:r>
                        <a:rPr lang="en-US" sz="9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𝐵</m:t>
                      </m:r>
                    </m:oMath>
                  </a14:m>
                  <a:r>
                    <a:rPr lang="en-US" sz="96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bn-IN" sz="9600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?</a:t>
                  </a:r>
                  <a:endParaRPr lang="en-US" sz="9600" dirty="0">
                    <a:solidFill>
                      <a:schemeClr val="accent5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918" y="212109"/>
                  <a:ext cx="8229599" cy="6324600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7620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Isosceles Triangle 6"/>
            <p:cNvSpPr/>
            <p:nvPr/>
          </p:nvSpPr>
          <p:spPr>
            <a:xfrm>
              <a:off x="5603385" y="1617785"/>
              <a:ext cx="609600" cy="637911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34373" y="1815993"/>
              <a:ext cx="685801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347516" y="1722296"/>
              <a:ext cx="7620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698255" y="3031509"/>
              <a:ext cx="685800" cy="685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6984785" y="3183909"/>
              <a:ext cx="762001" cy="5334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    </a:t>
              </a:r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8347516" y="3071876"/>
              <a:ext cx="685800" cy="685800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515295">
              <a:off x="133493" y="944570"/>
              <a:ext cx="2913881" cy="7823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5" y="5137455"/>
              <a:ext cx="2123846" cy="14133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220996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666" y="305553"/>
            <a:ext cx="812466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89436" y="1055431"/>
            <a:ext cx="6266363" cy="1109720"/>
            <a:chOff x="1265435" y="1055431"/>
            <a:chExt cx="6266363" cy="1109720"/>
          </a:xfrm>
        </p:grpSpPr>
        <p:sp>
          <p:nvSpPr>
            <p:cNvPr id="5" name="Rectangle 4"/>
            <p:cNvSpPr/>
            <p:nvPr/>
          </p:nvSpPr>
          <p:spPr>
            <a:xfrm flipH="1">
              <a:off x="2918830" y="12218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0410" y="1057155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5435" y="1234770"/>
              <a:ext cx="599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U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4815" y="1222017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5978" y="1274916"/>
              <a:ext cx="531761" cy="7070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40" y="1317780"/>
              <a:ext cx="568212" cy="664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90554" y="1348738"/>
              <a:ext cx="498042" cy="61890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flipH="1">
              <a:off x="3676793" y="1241032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528" y="1289203"/>
              <a:ext cx="577050" cy="63286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flipH="1">
              <a:off x="4417696" y="1185548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8144" y="1303491"/>
              <a:ext cx="498092" cy="64766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flipH="1">
              <a:off x="5198538" y="1240097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5986138" y="1228843"/>
              <a:ext cx="379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205" y="1274916"/>
              <a:ext cx="562149" cy="72130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flipH="1">
              <a:off x="6821395" y="1055431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59583" y="1852751"/>
            <a:ext cx="3986229" cy="1120067"/>
            <a:chOff x="1379883" y="2320339"/>
            <a:chExt cx="3986229" cy="112006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181" y="2606314"/>
              <a:ext cx="598657" cy="61145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08774" y="233241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25765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8401" y="2492255"/>
              <a:ext cx="328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5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59619" y="2465880"/>
              <a:ext cx="76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9883" y="2507216"/>
              <a:ext cx="589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4800" b="1" dirty="0"/>
                <a:t> 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300" y="2577737"/>
              <a:ext cx="562149" cy="6683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103" y="2613776"/>
              <a:ext cx="513787" cy="62877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flipH="1">
              <a:off x="4655709" y="2320339"/>
              <a:ext cx="710403" cy="109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74267" y="2784031"/>
            <a:ext cx="2103787" cy="923330"/>
            <a:chOff x="707424" y="3354678"/>
            <a:chExt cx="2103787" cy="923330"/>
          </a:xfrm>
        </p:grpSpPr>
        <p:sp>
          <p:nvSpPr>
            <p:cNvPr id="32" name="TextBox 31"/>
            <p:cNvSpPr txBox="1"/>
            <p:nvPr/>
          </p:nvSpPr>
          <p:spPr>
            <a:xfrm>
              <a:off x="707424" y="3354678"/>
              <a:ext cx="8224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A</a:t>
              </a:r>
              <a:r>
                <a:rPr lang="en-US" sz="5400" baseline="300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2688" y="3411039"/>
              <a:ext cx="988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A’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23949" y="3570123"/>
              <a:ext cx="56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359969" y="2786058"/>
            <a:ext cx="77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95362" y="2771223"/>
            <a:ext cx="59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  <a:r>
              <a:rPr lang="en-US" sz="4800" b="1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83746" y="2794426"/>
            <a:ext cx="58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 </a:t>
            </a:r>
            <a:r>
              <a:rPr lang="en-US" sz="4800" b="1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4282" y="2841173"/>
            <a:ext cx="35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59969" y="3868805"/>
            <a:ext cx="49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4354539" y="3930028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786" y="4054871"/>
            <a:ext cx="388684" cy="5319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76" y="4089557"/>
            <a:ext cx="387922" cy="4818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2701" y="4048593"/>
            <a:ext cx="328150" cy="49423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flipH="1">
            <a:off x="5018435" y="3957539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72" y="3985837"/>
            <a:ext cx="396724" cy="53567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flipH="1">
            <a:off x="5567079" y="3926946"/>
            <a:ext cx="379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4583" y="4089557"/>
            <a:ext cx="364897" cy="46103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 flipH="1">
            <a:off x="6708115" y="391498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0" y="4000519"/>
            <a:ext cx="344745" cy="52973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flipH="1">
            <a:off x="7229907" y="3794422"/>
            <a:ext cx="710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3685220" y="3852017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5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23" y="4054871"/>
            <a:ext cx="399357" cy="47977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804171" y="3803722"/>
            <a:ext cx="4956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endParaRPr lang="en-US" sz="7200" dirty="0"/>
          </a:p>
        </p:txBody>
      </p:sp>
      <p:sp>
        <p:nvSpPr>
          <p:cNvPr id="54" name="Rectangle 53"/>
          <p:cNvSpPr/>
          <p:nvPr/>
        </p:nvSpPr>
        <p:spPr>
          <a:xfrm>
            <a:off x="9158890" y="3926946"/>
            <a:ext cx="303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/>
          </a:p>
        </p:txBody>
      </p:sp>
      <p:sp>
        <p:nvSpPr>
          <p:cNvPr id="55" name="Rectangle 54"/>
          <p:cNvSpPr/>
          <p:nvPr/>
        </p:nvSpPr>
        <p:spPr>
          <a:xfrm>
            <a:off x="8544749" y="3896169"/>
            <a:ext cx="312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67" y="4054871"/>
            <a:ext cx="398790" cy="4797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49" y="4054871"/>
            <a:ext cx="367690" cy="50455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 flipH="1">
            <a:off x="9741723" y="3783742"/>
            <a:ext cx="53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563320" y="3860687"/>
            <a:ext cx="38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-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6192030" y="3880892"/>
            <a:ext cx="379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/>
          </a:p>
        </p:txBody>
      </p:sp>
      <p:sp>
        <p:nvSpPr>
          <p:cNvPr id="61" name="Curved Up Arrow 60"/>
          <p:cNvSpPr/>
          <p:nvPr/>
        </p:nvSpPr>
        <p:spPr>
          <a:xfrm>
            <a:off x="4891538" y="4542830"/>
            <a:ext cx="3653212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urved Up Arrow 61"/>
          <p:cNvSpPr/>
          <p:nvPr/>
        </p:nvSpPr>
        <p:spPr>
          <a:xfrm>
            <a:off x="6033885" y="4524335"/>
            <a:ext cx="3089471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>
            <a:off x="7154638" y="4502490"/>
            <a:ext cx="2587084" cy="890091"/>
          </a:xfrm>
          <a:prstGeom prst="curvedUpArrow">
            <a:avLst>
              <a:gd name="adj1" fmla="val 3143"/>
              <a:gd name="adj2" fmla="val 29843"/>
              <a:gd name="adj3" fmla="val 25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382038" y="4440888"/>
            <a:ext cx="3247189" cy="1116602"/>
            <a:chOff x="1942971" y="4924234"/>
            <a:chExt cx="3247189" cy="1116602"/>
          </a:xfrm>
        </p:grpSpPr>
        <p:sp>
          <p:nvSpPr>
            <p:cNvPr id="65" name="TextBox 64"/>
            <p:cNvSpPr txBox="1"/>
            <p:nvPr/>
          </p:nvSpPr>
          <p:spPr>
            <a:xfrm>
              <a:off x="1942971" y="5050885"/>
              <a:ext cx="7734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3124207" y="5112158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7652" y="5170693"/>
              <a:ext cx="507482" cy="6410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0016" y="5227845"/>
              <a:ext cx="493735" cy="604081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 flipH="1">
              <a:off x="3838214" y="5170693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4143" y="5213558"/>
              <a:ext cx="455346" cy="619456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 flipH="1">
              <a:off x="4479757" y="4924234"/>
              <a:ext cx="71040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6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54530" y="4932840"/>
              <a:ext cx="56618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66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325283" y="5688121"/>
            <a:ext cx="877943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সেট । সার্বিক 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যে সকল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 ( উপাদান 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সেটে নেই সেই সকল বস্তু ( উপাদান ) নিয়ে গঠিত সেটকে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প্রেক্ষিতে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পূরক সেট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69856" y="3150973"/>
            <a:ext cx="6915928" cy="1008393"/>
            <a:chOff x="1845856" y="3150972"/>
            <a:chExt cx="6915928" cy="1008393"/>
          </a:xfrm>
        </p:grpSpPr>
        <p:sp>
          <p:nvSpPr>
            <p:cNvPr id="75" name="TextBox 74"/>
            <p:cNvSpPr txBox="1"/>
            <p:nvPr/>
          </p:nvSpPr>
          <p:spPr>
            <a:xfrm>
              <a:off x="1845856" y="3236035"/>
              <a:ext cx="493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 flipH="1">
              <a:off x="2840425" y="3297257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7673" y="3422101"/>
              <a:ext cx="388684" cy="53192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463" y="3456786"/>
              <a:ext cx="387922" cy="48184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8588" y="3415822"/>
              <a:ext cx="328150" cy="49423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 flipH="1">
              <a:off x="3504321" y="3324768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59" y="3353066"/>
              <a:ext cx="396724" cy="535671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 flipH="1">
              <a:off x="4052965" y="3294175"/>
              <a:ext cx="37931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20469" y="3456786"/>
              <a:ext cx="364897" cy="461039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 flipH="1">
              <a:off x="5194001" y="328221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6256" y="3367748"/>
              <a:ext cx="344745" cy="529739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flipH="1">
              <a:off x="5715793" y="3161652"/>
              <a:ext cx="7104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71106" y="3219247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5400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09" y="3422101"/>
              <a:ext cx="399357" cy="479774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6290057" y="3170952"/>
              <a:ext cx="4956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{</a:t>
              </a:r>
              <a:endParaRPr lang="en-US" sz="7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44777" y="3294175"/>
              <a:ext cx="30328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30636" y="3263398"/>
              <a:ext cx="312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354" y="3422101"/>
              <a:ext cx="398790" cy="47977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536" y="3422101"/>
              <a:ext cx="367690" cy="504558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 flipH="1">
              <a:off x="8227609" y="3150972"/>
              <a:ext cx="534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}</a:t>
              </a:r>
              <a:endParaRPr lang="en-US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49207" y="3227916"/>
              <a:ext cx="386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/>
                <a:t>-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4677916" y="3248121"/>
              <a:ext cx="379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4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6" grpId="0"/>
      <p:bldP spid="37" grpId="0"/>
      <p:bldP spid="38" grpId="0"/>
      <p:bldP spid="39" grpId="0"/>
      <p:bldP spid="40" grpId="0"/>
      <p:bldP spid="44" grpId="0"/>
      <p:bldP spid="44" grpId="1"/>
      <p:bldP spid="46" grpId="0"/>
      <p:bldP spid="48" grpId="0"/>
      <p:bldP spid="48" grpId="1"/>
      <p:bldP spid="50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4" y="2813544"/>
            <a:ext cx="3657600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4415883" y="5947924"/>
            <a:ext cx="652106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 Unicode"/>
                <a:cs typeface="NikoshBAN" pitchFamily="2" charset="0"/>
              </a:rPr>
              <a:t>U={</a:t>
            </a:r>
            <a:r>
              <a:rPr lang="en-US" sz="2800" dirty="0">
                <a:latin typeface="Arial Unicode"/>
                <a:cs typeface="NikoshBAN" pitchFamily="2" charset="0"/>
              </a:rPr>
              <a:t>1,2,3,4,5,6},C={3,4,5} </a:t>
            </a:r>
            <a:r>
              <a:rPr lang="bn-BD" sz="2800" dirty="0">
                <a:latin typeface="Arial Unicode"/>
                <a:cs typeface="NikoshBAN" pitchFamily="2" charset="0"/>
              </a:rPr>
              <a:t>হলে,</a:t>
            </a:r>
            <a:r>
              <a:rPr lang="en-US" sz="2800" dirty="0">
                <a:latin typeface="Arial Unicode"/>
                <a:cs typeface="NikoshBAN" pitchFamily="2" charset="0"/>
              </a:rPr>
              <a:t> Ć=</a:t>
            </a:r>
            <a:r>
              <a:rPr lang="bn-BD" sz="2800" dirty="0">
                <a:latin typeface="Arial Unicode"/>
                <a:cs typeface="NikoshBAN" pitchFamily="2" charset="0"/>
              </a:rPr>
              <a:t>কত?</a:t>
            </a:r>
            <a:endParaRPr lang="en-US" sz="2800" dirty="0">
              <a:latin typeface="Arial Unicode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2666" y="1107448"/>
            <a:ext cx="8124669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536896" y="3151178"/>
                <a:ext cx="8356209" cy="1384995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দেওয়া আছে,U={</a:t>
                </a:r>
                <a:r>
                  <a:rPr lang="en-US" sz="2800" dirty="0">
                    <a:latin typeface="Arial Unicode  "/>
                    <a:cs typeface="NikoshBAN" pitchFamily="2" charset="0"/>
                  </a:rPr>
                  <a:t>1,2,3,4,5,6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},</a:t>
                </a:r>
              </a:p>
              <a:p>
                <a:pPr algn="just"/>
                <a:r>
                  <a:rPr lang="en-US" sz="2800" dirty="0">
                    <a:latin typeface="Arial Unicode  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             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C</a:t>
                </a:r>
                <a:r>
                  <a:rPr lang="en-US" sz="2800" dirty="0">
                    <a:latin typeface="Arial Unicode  "/>
                    <a:cs typeface="NikoshBAN" pitchFamily="2" charset="0"/>
                  </a:rPr>
                  <a:t>={</a:t>
                </a:r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3,4,5} </a:t>
                </a:r>
              </a:p>
              <a:p>
                <a:pPr algn="just"/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sz="2800" b="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latin typeface="Arial Unicode  "/>
                    <a:cs typeface="NikoshBAN" pitchFamily="2" charset="0"/>
                  </a:rPr>
                  <a:t>Ć=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∪</m:t>
                    </m:r>
                    <m:r>
                      <a:rPr lang="en-US" sz="2800" b="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latin typeface="Arial Unicode  "/>
                        <a:ea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Arial Unicode  "/>
                        <a:cs typeface="NikoshBAN" pitchFamily="2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Arial Unicode  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Arial Unicode  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latin typeface="Arial Unicode  "/>
                        <a:cs typeface="NikoshBAN" pitchFamily="2" charset="0"/>
                      </a:rPr>
                      <m:t> </m:t>
                    </m:r>
                    <m:r>
                      <a:rPr lang="en-US" sz="2800" b="0" i="1" smtClean="0">
                        <a:latin typeface="Arial Unicode  "/>
                        <a:cs typeface="NikoshBAN" pitchFamily="2" charset="0"/>
                      </a:rPr>
                      <m:t>𝐴𝑛𝑠</m:t>
                    </m:r>
                    <m:r>
                      <a:rPr lang="en-US" sz="2800" b="0" i="1" smtClean="0">
                        <a:latin typeface="Arial Unicode  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800" dirty="0">
                  <a:latin typeface="Arial Unicode  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96" y="3151178"/>
                <a:ext cx="8356209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309" t="-5150" b="-9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3" y="2222670"/>
            <a:ext cx="4250788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5277144" y="3822870"/>
            <a:ext cx="5715000" cy="267765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১। সার্বিক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২। সংযোগ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৩। ছেদ সেট কাকে বলে?</a:t>
            </a: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৪। পূরক সেট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৫। ফাঁকা সেট কাকে বলে?</a:t>
            </a: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8" y="2180484"/>
            <a:ext cx="6509658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0822" y="6040704"/>
                <a:ext cx="10568356" cy="523220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Arial Unicode"/>
                  </a:rPr>
                  <a:t>U={1,2,3,4,5,6,7},A={1,3,5},B={2,4,6}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দেখাও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যে,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AU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)′=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Arial Unicode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2" y="6040704"/>
                <a:ext cx="1056835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863" t="-13187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7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6105378" y="2489982"/>
            <a:ext cx="4937760" cy="3981156"/>
          </a:xfrm>
          <a:prstGeom prst="frame">
            <a:avLst>
              <a:gd name="adj1" fmla="val 31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07961" y="2489983"/>
            <a:ext cx="4937760" cy="3981156"/>
          </a:xfrm>
          <a:prstGeom prst="frame">
            <a:avLst>
              <a:gd name="adj1" fmla="val 31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5584871" y="351692"/>
            <a:ext cx="239151" cy="6091310"/>
          </a:xfrm>
          <a:prstGeom prst="flowChartCollat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652824" y="281352"/>
            <a:ext cx="1871003" cy="2067951"/>
          </a:xfrm>
          <a:prstGeom prst="frame">
            <a:avLst>
              <a:gd name="adj1" fmla="val 31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871002" y="281354"/>
            <a:ext cx="1871003" cy="2067951"/>
          </a:xfrm>
          <a:prstGeom prst="frame">
            <a:avLst>
              <a:gd name="adj1" fmla="val 31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446647"/>
            <a:ext cx="1533378" cy="1737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03" y="446647"/>
            <a:ext cx="1505243" cy="1737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171" y="3193373"/>
            <a:ext cx="44313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pPr algn="just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mizanurrahmanbd</a:t>
            </a:r>
            <a:r>
              <a:rPr lang="en-US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88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0488" y="3193360"/>
            <a:ext cx="3727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২৯/১১/২০২০খ্রি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05" y="1977147"/>
            <a:ext cx="6055190" cy="45355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42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540" y="284865"/>
            <a:ext cx="8088922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নিচে</a:t>
            </a:r>
            <a:r>
              <a:rPr lang="en-US" sz="4000" b="1" dirty="0" smtClean="0"/>
              <a:t> প্রদর্শিত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91" y="1070839"/>
            <a:ext cx="5968218" cy="471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0539" y="5663694"/>
            <a:ext cx="8088922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Unicode  "/>
              </a:rPr>
              <a:t>কম্পিউটার</a:t>
            </a:r>
            <a:r>
              <a:rPr lang="en-US" sz="2800" b="1" dirty="0" smtClean="0">
                <a:latin typeface="Arial Unicode  "/>
              </a:rPr>
              <a:t> </a:t>
            </a:r>
            <a:r>
              <a:rPr lang="en-US" sz="2800" b="1" dirty="0" err="1" smtClean="0">
                <a:latin typeface="Arial Unicode  "/>
              </a:rPr>
              <a:t>সেট</a:t>
            </a:r>
            <a:endParaRPr lang="en-US" sz="2800" b="1" dirty="0">
              <a:latin typeface="Arial Unicode  "/>
            </a:endParaRPr>
          </a:p>
        </p:txBody>
      </p:sp>
    </p:spTree>
    <p:extLst>
      <p:ext uri="{BB962C8B-B14F-4D97-AF65-F5344CB8AC3E}">
        <p14:creationId xmlns:p14="http://schemas.microsoft.com/office/powerpoint/2010/main" val="12112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08" y="1538133"/>
            <a:ext cx="6730585" cy="3781734"/>
          </a:xfrm>
          <a:prstGeom prst="rect">
            <a:avLst/>
          </a:prstGeom>
          <a:ln w="76200" cmpd="tri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0539" y="428297"/>
            <a:ext cx="8088922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নিচে</a:t>
            </a:r>
            <a:r>
              <a:rPr lang="en-US" sz="4000" b="1" dirty="0" smtClean="0"/>
              <a:t> প্রদর্শিত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685" y="5663694"/>
            <a:ext cx="8088922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Unicode  "/>
              </a:rPr>
              <a:t>মোবাইল</a:t>
            </a:r>
            <a:r>
              <a:rPr lang="en-US" sz="2800" b="1" dirty="0" smtClean="0">
                <a:latin typeface="Arial Unicode  "/>
              </a:rPr>
              <a:t> </a:t>
            </a:r>
            <a:r>
              <a:rPr lang="en-US" sz="2800" b="1" dirty="0" err="1" smtClean="0">
                <a:latin typeface="Arial Unicode  "/>
              </a:rPr>
              <a:t>সেট</a:t>
            </a:r>
            <a:endParaRPr lang="en-US" sz="2800" b="1" dirty="0">
              <a:latin typeface="Arial Unicode  "/>
            </a:endParaRPr>
          </a:p>
        </p:txBody>
      </p:sp>
    </p:spTree>
    <p:extLst>
      <p:ext uri="{BB962C8B-B14F-4D97-AF65-F5344CB8AC3E}">
        <p14:creationId xmlns:p14="http://schemas.microsoft.com/office/powerpoint/2010/main" val="29142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034" y="3075057"/>
            <a:ext cx="4557933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3980" y="196945"/>
            <a:ext cx="11022041" cy="1603717"/>
          </a:xfrm>
          <a:prstGeom prst="cloudCallou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070" y="2521059"/>
            <a:ext cx="93538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সেট কী তা বলতে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সেট প্রকাশের প্রতীকগুলো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সার্বিক,সংযোগ,ছেদ, পূরক ও ফাঁকা সেটের সংজ্ঞা দিতে পারবে।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সেট সংক্রান্ত সমস্যার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39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0778" y="358606"/>
            <a:ext cx="7448445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002374" y="2030465"/>
          <a:ext cx="3605197" cy="304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374" y="2030465"/>
                        <a:ext cx="3605197" cy="304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4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810" y="1536174"/>
            <a:ext cx="10088381" cy="378565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বাস্তব বা চিন্তা জগতের সু-সংজ্ঞায়িত বস্তুর সমাবেশ বা সংগ্রহকে সেট বলে।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যেমন-বইয়ের সেট,প্রথম দশটি বিজোড় স্বাভাবিক সংখ্যার সেট, পূর্ণসংখ্যার সেট, বাস্তব সংখ্যার সেট ইত্যাদি। সেটকে সাধারণত ইংরেজি বর্ণমালার বড় হাতের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A,B,C, ……..X,Y,Z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3200" dirty="0">
                <a:latin typeface="Arial Unicode"/>
                <a:cs typeface="NikoshBAN" pitchFamily="2" charset="0"/>
              </a:rPr>
              <a:t> 1,3,5</a:t>
            </a:r>
            <a:r>
              <a:rPr lang="bn-BD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Arial Unicode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 তিনটির সেট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>
                <a:latin typeface="Arial Unicode"/>
                <a:cs typeface="NikoshBAN" pitchFamily="2" charset="0"/>
              </a:rPr>
              <a:t>={1,3,5}</a:t>
            </a:r>
          </a:p>
          <a:p>
            <a:pPr algn="just"/>
            <a:r>
              <a:rPr lang="bn-BD" sz="3200" dirty="0">
                <a:latin typeface="Arial Unicode"/>
                <a:cs typeface="NikoshBAN" pitchFamily="2" charset="0"/>
              </a:rPr>
              <a:t>এখানে </a:t>
            </a:r>
            <a:r>
              <a:rPr lang="en-US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3200" dirty="0">
                <a:latin typeface="Arial Unicode"/>
                <a:cs typeface="NikoshBAN" pitchFamily="2" charset="0"/>
              </a:rPr>
              <a:t>সেটের সদস্য বা উপাদান হল </a:t>
            </a:r>
            <a:r>
              <a:rPr lang="en-US" sz="3200" dirty="0">
                <a:latin typeface="Arial Unicode"/>
                <a:cs typeface="NikoshBAN" pitchFamily="2" charset="0"/>
              </a:rPr>
              <a:t>1,3,5</a:t>
            </a:r>
            <a:r>
              <a:rPr lang="bn-BD" sz="3200" dirty="0">
                <a:latin typeface="Arial Unicode"/>
                <a:cs typeface="NikoshBAN" pitchFamily="2" charset="0"/>
              </a:rPr>
              <a:t> </a:t>
            </a:r>
            <a:r>
              <a:rPr lang="en-US" sz="3200" dirty="0">
                <a:latin typeface="Arial Unicode"/>
                <a:cs typeface="NikoshBAN" pitchFamily="2" charset="0"/>
              </a:rPr>
              <a:t>.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54" y="2305616"/>
            <a:ext cx="4167092" cy="255454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itchFamily="2" charset="0"/>
                <a:cs typeface="NikoshBAN" pitchFamily="2" charset="0"/>
              </a:rPr>
              <a:t>সার্বিক সেট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U</a:t>
            </a:r>
            <a:endParaRPr lang="bn-BD" sz="3600">
              <a:latin typeface="NikoshBAN" pitchFamily="2" charset="0"/>
              <a:cs typeface="NikoshBAN" pitchFamily="2" charset="0"/>
            </a:endParaRPr>
          </a:p>
          <a:p>
            <a:r>
              <a:rPr lang="en-US" sz="3200"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3200">
                <a:latin typeface="Arial"/>
                <a:cs typeface="Arial"/>
              </a:rPr>
              <a:t>′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>
                <a:latin typeface="Arial"/>
                <a:cs typeface="Arial"/>
              </a:rPr>
              <a:t>ᴜ</a:t>
            </a:r>
            <a:endParaRPr lang="bn-BD" sz="3200">
              <a:latin typeface="NikoshBAN" pitchFamily="2" charset="0"/>
              <a:cs typeface="NikoshBAN" pitchFamily="2" charset="0"/>
            </a:endParaRPr>
          </a:p>
          <a:p>
            <a:r>
              <a:rPr lang="bn-BD" sz="3200"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>
                <a:latin typeface="Arial"/>
                <a:cs typeface="Arial"/>
              </a:rPr>
              <a:t>∩</a:t>
            </a:r>
            <a:endParaRPr lang="bn-BD" sz="2800">
              <a:latin typeface="Arial"/>
              <a:cs typeface="Arial"/>
            </a:endParaRPr>
          </a:p>
          <a:p>
            <a:r>
              <a:rPr lang="bn-BD" sz="2800">
                <a:latin typeface="Arial"/>
                <a:cs typeface="NikoshBAN" pitchFamily="2" charset="0"/>
              </a:rPr>
              <a:t>ফাঁকা সেট   { } বা </a:t>
            </a:r>
            <a:r>
              <a:rPr lang="en-US" sz="2800">
                <a:cs typeface="Calibri"/>
              </a:rPr>
              <a:t>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0778" y="724374"/>
            <a:ext cx="7448445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প্রতীক সমূহ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533</Words>
  <Application>Microsoft Office PowerPoint</Application>
  <PresentationFormat>Custom</PresentationFormat>
  <Paragraphs>188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Unicode</vt:lpstr>
      <vt:lpstr>Arial Unicode  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Package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291</cp:revision>
  <dcterms:created xsi:type="dcterms:W3CDTF">2020-10-29T10:10:43Z</dcterms:created>
  <dcterms:modified xsi:type="dcterms:W3CDTF">2020-11-29T12:34:09Z</dcterms:modified>
</cp:coreProperties>
</file>