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9" r:id="rId3"/>
    <p:sldId id="263" r:id="rId4"/>
    <p:sldId id="265" r:id="rId5"/>
    <p:sldId id="267" r:id="rId6"/>
    <p:sldId id="269" r:id="rId7"/>
    <p:sldId id="271" r:id="rId8"/>
    <p:sldId id="273" r:id="rId9"/>
    <p:sldId id="275" r:id="rId10"/>
    <p:sldId id="276" r:id="rId11"/>
    <p:sldId id="277" r:id="rId12"/>
    <p:sldId id="278" r:id="rId13"/>
    <p:sldId id="279" r:id="rId14"/>
    <p:sldId id="280" r:id="rId15"/>
    <p:sldId id="281" r:id="rId16"/>
    <p:sldId id="282" r:id="rId17"/>
    <p:sldId id="283" r:id="rId18"/>
    <p:sldId id="28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DF07A6-333C-4EFD-8263-FA61BE876C4C}" type="datetimeFigureOut">
              <a:rPr lang="en-US" smtClean="0"/>
              <a:pPr/>
              <a:t>11/29/2020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C53B9-EAC6-40A8-9FC4-EBD1451D33F0}" type="slidenum">
              <a:rPr lang="en-US" smtClean="0"/>
              <a:pPr/>
              <a:t>‹#›</a:t>
            </a:fld>
            <a:endParaRPr lang="en-US"/>
          </a:p>
        </p:txBody>
      </p:sp>
    </p:spTree>
    <p:extLst>
      <p:ext uri="{BB962C8B-B14F-4D97-AF65-F5344CB8AC3E}">
        <p14:creationId xmlns:p14="http://schemas.microsoft.com/office/powerpoint/2010/main" val="2512590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CC53B9-EAC6-40A8-9FC4-EBD1451D33F0}" type="slidenum">
              <a:rPr lang="en-US" smtClean="0"/>
              <a:pPr/>
              <a:t>14</a:t>
            </a:fld>
            <a:endParaRPr lang="en-US"/>
          </a:p>
        </p:txBody>
      </p:sp>
    </p:spTree>
    <p:extLst>
      <p:ext uri="{BB962C8B-B14F-4D97-AF65-F5344CB8AC3E}">
        <p14:creationId xmlns:p14="http://schemas.microsoft.com/office/powerpoint/2010/main" val="259337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ln/>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5400" b="1" dirty="0" smtClean="0">
                <a:ln w="11430"/>
                <a:solidFill>
                  <a:schemeClr val="accent3"/>
                </a:solidFill>
                <a:effectLst>
                  <a:outerShdw blurRad="50800" dist="39000" dir="5460000" algn="tl">
                    <a:srgbClr val="000000">
                      <a:alpha val="38000"/>
                    </a:srgbClr>
                  </a:outerShdw>
                </a:effectLst>
                <a:cs typeface="Arabic Transparent" pitchFamily="2" charset="-78"/>
              </a:rPr>
              <a:t>بسم الله الرحمن الرحيم</a:t>
            </a:r>
            <a:r>
              <a:rPr lang="ar-SA"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abic Transparent" pitchFamily="2" charset="-78"/>
              </a:rPr>
              <a:t/>
            </a:r>
            <a:br>
              <a:rPr lang="ar-SA"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abic Transparent" pitchFamily="2" charset="-78"/>
              </a:rPr>
            </a:br>
            <a:r>
              <a:rPr lang="ar-SA"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abic Transparent" pitchFamily="2" charset="-78"/>
              </a:rPr>
              <a:t>السلام عليكم ورحمة الله وبركاته</a:t>
            </a: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abic Transparent" pitchFamily="2" charset="-78"/>
              </a:rPr>
              <a:t/>
            </a:r>
            <a:b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abic Transparent" pitchFamily="2" charset="-78"/>
              </a:rPr>
            </a:b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abic Transparent" pitchFamily="2" charset="-78"/>
              </a:rPr>
              <a:t/>
            </a:r>
            <a:b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abic Transparent" pitchFamily="2" charset="-78"/>
              </a:rPr>
            </a:br>
            <a:r>
              <a:rPr lang="ar-SA" sz="4800" b="1" dirty="0" smtClean="0">
                <a:ln w="11430"/>
                <a:solidFill>
                  <a:srgbClr val="C00000"/>
                </a:solidFill>
                <a:effectLst>
                  <a:outerShdw blurRad="50800" dist="39000" dir="5460000" algn="tl">
                    <a:srgbClr val="000000">
                      <a:alpha val="38000"/>
                    </a:srgbClr>
                  </a:outerShdw>
                </a:effectLst>
                <a:cs typeface="Arabic Transparent" pitchFamily="2" charset="-78"/>
              </a:rPr>
              <a:t>الحمد لله والصلاة والسلام على رسول الله ،</a:t>
            </a:r>
            <a:endParaRPr lang="en-US" sz="5400" b="1" dirty="0">
              <a:ln w="11430"/>
              <a:solidFill>
                <a:srgbClr val="C00000"/>
              </a:solidFill>
              <a:effectLst>
                <a:outerShdw blurRad="50800" dist="39000" dir="5460000" algn="tl">
                  <a:srgbClr val="000000">
                    <a:alpha val="38000"/>
                  </a:srgbClr>
                </a:outerShdw>
              </a:effectLst>
              <a:cs typeface="Arabic Transparent" pitchFamily="2" charset="-78"/>
            </a:endParaRPr>
          </a:p>
        </p:txBody>
      </p:sp>
      <p:pic>
        <p:nvPicPr>
          <p:cNvPr id="3" name="Picture 2" descr="E:\content picture&amp;videos\fd4948865fd.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50000"/>
          <a:stretch/>
        </p:blipFill>
        <p:spPr bwMode="auto">
          <a:xfrm>
            <a:off x="-24063" y="0"/>
            <a:ext cx="5715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E:\content picture&amp;videos\fd4948865fd.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0000"/>
          <a:stretch/>
        </p:blipFill>
        <p:spPr bwMode="auto">
          <a:xfrm>
            <a:off x="5638800" y="0"/>
            <a:ext cx="533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xit" presetSubtype="8" fill="hold" nodeType="clickEffect">
                                  <p:stCondLst>
                                    <p:cond delay="0"/>
                                  </p:stCondLst>
                                  <p:childTnLst>
                                    <p:anim calcmode="lin" valueType="num">
                                      <p:cBhvr additive="base">
                                        <p:cTn id="6" dur="5000"/>
                                        <p:tgtEl>
                                          <p:spTgt spid="3"/>
                                        </p:tgtEl>
                                        <p:attrNameLst>
                                          <p:attrName>ppt_x</p:attrName>
                                        </p:attrNameLst>
                                      </p:cBhvr>
                                      <p:tavLst>
                                        <p:tav tm="0">
                                          <p:val>
                                            <p:strVal val="ppt_x"/>
                                          </p:val>
                                        </p:tav>
                                        <p:tav tm="100000">
                                          <p:val>
                                            <p:strVal val="0-ppt_w/2"/>
                                          </p:val>
                                        </p:tav>
                                      </p:tavLst>
                                    </p:anim>
                                    <p:anim calcmode="lin" valueType="num">
                                      <p:cBhvr additive="base">
                                        <p:cTn id="7" dur="5000"/>
                                        <p:tgtEl>
                                          <p:spTgt spid="3"/>
                                        </p:tgtEl>
                                        <p:attrNameLst>
                                          <p:attrName>ppt_y</p:attrName>
                                        </p:attrNameLst>
                                      </p:cBhvr>
                                      <p:tavLst>
                                        <p:tav tm="0">
                                          <p:val>
                                            <p:strVal val="ppt_y"/>
                                          </p:val>
                                        </p:tav>
                                        <p:tav tm="100000">
                                          <p:val>
                                            <p:strVal val="ppt_y"/>
                                          </p:val>
                                        </p:tav>
                                      </p:tavLst>
                                    </p:anim>
                                    <p:set>
                                      <p:cBhvr>
                                        <p:cTn id="8" dur="1" fill="hold">
                                          <p:stCondLst>
                                            <p:cond delay="4999"/>
                                          </p:stCondLst>
                                        </p:cTn>
                                        <p:tgtEl>
                                          <p:spTgt spid="3"/>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0"/>
                                        <p:tgtEl>
                                          <p:spTgt spid="4"/>
                                        </p:tgtEl>
                                        <p:attrNameLst>
                                          <p:attrName>ppt_x</p:attrName>
                                        </p:attrNameLst>
                                      </p:cBhvr>
                                      <p:tavLst>
                                        <p:tav tm="0">
                                          <p:val>
                                            <p:strVal val="ppt_x"/>
                                          </p:val>
                                        </p:tav>
                                        <p:tav tm="100000">
                                          <p:val>
                                            <p:strVal val="1+ppt_w/2"/>
                                          </p:val>
                                        </p:tav>
                                      </p:tavLst>
                                    </p:anim>
                                    <p:anim calcmode="lin" valueType="num">
                                      <p:cBhvr additive="base">
                                        <p:cTn id="11" dur="5000"/>
                                        <p:tgtEl>
                                          <p:spTgt spid="4"/>
                                        </p:tgtEl>
                                        <p:attrNameLst>
                                          <p:attrName>ppt_y</p:attrName>
                                        </p:attrNameLst>
                                      </p:cBhvr>
                                      <p:tavLst>
                                        <p:tav tm="0">
                                          <p:val>
                                            <p:strVal val="ppt_y"/>
                                          </p:val>
                                        </p:tav>
                                        <p:tav tm="100000">
                                          <p:val>
                                            <p:strVal val="ppt_y"/>
                                          </p:val>
                                        </p:tav>
                                      </p:tavLst>
                                    </p:anim>
                                    <p:set>
                                      <p:cBhvr>
                                        <p:cTn id="12" dur="1" fill="hold">
                                          <p:stCondLst>
                                            <p:cond delay="4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ln/>
        </p:spPr>
        <p:style>
          <a:lnRef idx="2">
            <a:schemeClr val="accent3"/>
          </a:lnRef>
          <a:fillRef idx="1">
            <a:schemeClr val="lt1"/>
          </a:fillRef>
          <a:effectRef idx="0">
            <a:schemeClr val="accent3"/>
          </a:effectRef>
          <a:fontRef idx="minor">
            <a:schemeClr val="dk1"/>
          </a:fontRef>
        </p:style>
        <p:txBody>
          <a:bodyPr>
            <a:normAutofit/>
          </a:bodyPr>
          <a:lstStyle/>
          <a:p>
            <a:r>
              <a:rPr lang="ar-SA" sz="5400" dirty="0" smtClean="0">
                <a:cs typeface="Arabic Transparent" pitchFamily="2" charset="-78"/>
              </a:rPr>
              <a:t>خلاصة النصُ</a:t>
            </a:r>
            <a:endParaRPr lang="en-US" sz="5400" dirty="0">
              <a:cs typeface="Arabic Transparent" pitchFamily="2" charset="-78"/>
            </a:endParaRPr>
          </a:p>
        </p:txBody>
      </p:sp>
      <p:sp>
        <p:nvSpPr>
          <p:cNvPr id="3" name="Content Placeholder 2"/>
          <p:cNvSpPr>
            <a:spLocks noGrp="1"/>
          </p:cNvSpPr>
          <p:nvPr>
            <p:ph idx="1"/>
          </p:nvPr>
        </p:nvSpPr>
        <p:spPr>
          <a:xfrm>
            <a:off x="0" y="1447800"/>
            <a:ext cx="9144000" cy="5410200"/>
          </a:xfrm>
          <a:ln/>
        </p:spPr>
        <p:style>
          <a:lnRef idx="2">
            <a:schemeClr val="dk1"/>
          </a:lnRef>
          <a:fillRef idx="1">
            <a:schemeClr val="lt1"/>
          </a:fillRef>
          <a:effectRef idx="0">
            <a:schemeClr val="dk1"/>
          </a:effectRef>
          <a:fontRef idx="minor">
            <a:schemeClr val="dk1"/>
          </a:fontRef>
        </p:style>
        <p:txBody>
          <a:bodyPr>
            <a:normAutofit/>
          </a:bodyPr>
          <a:lstStyle/>
          <a:p>
            <a:pPr algn="just"/>
            <a:r>
              <a:rPr lang="ar-SA" sz="3600" dirty="0" smtClean="0">
                <a:ln w="0"/>
                <a:solidFill>
                  <a:schemeClr val="accent1"/>
                </a:solidFill>
                <a:effectLst>
                  <a:outerShdw blurRad="38100" dist="25400" dir="5400000" algn="ctr" rotWithShape="0">
                    <a:srgbClr val="6E747A">
                      <a:alpha val="43000"/>
                    </a:srgbClr>
                  </a:outerShdw>
                </a:effectLst>
                <a:cs typeface="Arabic Transparent" pitchFamily="2" charset="-78"/>
              </a:rPr>
              <a:t>كان شاه جلال (رضى:) ولياً كاملا وُلدَ باليمن سنةً 671 هى: تفكرَ فى الدعوةِ الاسلامية بعد التعمّقَ فى العلوم  الدينيةِ ولذا هاجر إلى سبهِ القارّةِ الهنديةِ. وحاربَ الملكِ الظالمِ غور غوبند  بسلهت من بنغلاديش. مات 740 هى. مدفنه على رابيةٍ عالية بسلهت الناس يزورونه صباحا و مساءً هُناكا مسجد كبير و مدرسة دينية والمعاهد العلمية والاجتما عية. وكثيرٌ الناس أسلموا بيده كان الشيخ مفكراً كبيرا ومبلغا خالصاً ومجاهداً بطلا.</a:t>
            </a:r>
            <a:endParaRPr lang="en-US" sz="3600" dirty="0">
              <a:ln w="0"/>
              <a:solidFill>
                <a:schemeClr val="accent1"/>
              </a:solidFill>
              <a:effectLst>
                <a:outerShdw blurRad="38100" dist="25400" dir="5400000" algn="ctr" rotWithShape="0">
                  <a:srgbClr val="6E747A">
                    <a:alpha val="43000"/>
                  </a:srgbClr>
                </a:outerShdw>
              </a:effectLst>
              <a:cs typeface="Arabic Transparent" pitchFamily="2" charset="-7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amond(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ln/>
        </p:spPr>
        <p:style>
          <a:lnRef idx="2">
            <a:schemeClr val="accent1"/>
          </a:lnRef>
          <a:fillRef idx="1">
            <a:schemeClr val="lt1"/>
          </a:fillRef>
          <a:effectRef idx="0">
            <a:schemeClr val="accent1"/>
          </a:effectRef>
          <a:fontRef idx="minor">
            <a:schemeClr val="dk1"/>
          </a:fontRef>
        </p:style>
        <p:txBody>
          <a:bodyPr>
            <a:normAutofit/>
          </a:bodyPr>
          <a:lstStyle/>
          <a:p>
            <a:r>
              <a:rPr lang="ar-SA" b="1" dirty="0" smtClean="0">
                <a:solidFill>
                  <a:srgbClr val="7030A0"/>
                </a:solidFill>
                <a:cs typeface="Arabic Transparent" pitchFamily="2" charset="-78"/>
              </a:rPr>
              <a:t>المفردات الهامة مع الجمع و استخدامه في الجمل</a:t>
            </a:r>
            <a:endParaRPr lang="en-US" dirty="0">
              <a:cs typeface="Arabic Transparent"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4595243"/>
              </p:ext>
            </p:extLst>
          </p:nvPr>
        </p:nvGraphicFramePr>
        <p:xfrm>
          <a:off x="0" y="1447798"/>
          <a:ext cx="9144000" cy="5686581"/>
        </p:xfrm>
        <a:graphic>
          <a:graphicData uri="http://schemas.openxmlformats.org/drawingml/2006/table">
            <a:tbl>
              <a:tblPr firstRow="1" bandRow="1">
                <a:tableStyleId>{35758FB7-9AC5-4552-8A53-C91805E547FA}</a:tableStyleId>
              </a:tblPr>
              <a:tblGrid>
                <a:gridCol w="3048000"/>
                <a:gridCol w="3048000"/>
                <a:gridCol w="3048000"/>
              </a:tblGrid>
              <a:tr h="13767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200" b="1" dirty="0" smtClean="0">
                          <a:solidFill>
                            <a:schemeClr val="tx1">
                              <a:lumMod val="95000"/>
                              <a:lumOff val="5000"/>
                            </a:schemeClr>
                          </a:solidFill>
                          <a:cs typeface="Arabic Transparent" pitchFamily="2" charset="-78"/>
                        </a:rPr>
                        <a:t>الجملة</a:t>
                      </a:r>
                      <a:endParaRPr lang="en-US" sz="3200" b="1" dirty="0" smtClean="0">
                        <a:solidFill>
                          <a:schemeClr val="tx1">
                            <a:lumMod val="95000"/>
                            <a:lumOff val="5000"/>
                          </a:schemeClr>
                        </a:solidFill>
                        <a:cs typeface="Arabic Transparent" pitchFamily="2" charset="-78"/>
                      </a:endParaRPr>
                    </a:p>
                  </a:txBody>
                  <a:tcPr>
                    <a:solidFill>
                      <a:schemeClr val="bg1">
                        <a:lumMod val="95000"/>
                      </a:schemeClr>
                    </a:solidFill>
                  </a:tcPr>
                </a:tc>
                <a:tc>
                  <a:txBody>
                    <a:bodyPr/>
                    <a:lstStyle/>
                    <a:p>
                      <a:pPr algn="ctr"/>
                      <a:r>
                        <a:rPr lang="ar-SA" sz="4000" b="1" dirty="0" smtClean="0">
                          <a:solidFill>
                            <a:schemeClr val="accent6"/>
                          </a:solidFill>
                          <a:cs typeface="Arabic Transparent" pitchFamily="2" charset="-78"/>
                        </a:rPr>
                        <a:t>الجمع</a:t>
                      </a:r>
                      <a:endParaRPr lang="en-US" sz="4000" b="1" dirty="0">
                        <a:solidFill>
                          <a:schemeClr val="accent6"/>
                        </a:solidFill>
                        <a:cs typeface="Arabic Transparent" pitchFamily="2" charset="-78"/>
                      </a:endParaRP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600" b="1" dirty="0" smtClean="0">
                          <a:solidFill>
                            <a:schemeClr val="accent2">
                              <a:lumMod val="75000"/>
                            </a:schemeClr>
                          </a:solidFill>
                          <a:cs typeface="Arabic Transparent" pitchFamily="2" charset="-78"/>
                        </a:rPr>
                        <a:t>المفرد</a:t>
                      </a:r>
                      <a:endParaRPr lang="en-US" sz="3600" b="1" dirty="0" smtClean="0">
                        <a:solidFill>
                          <a:schemeClr val="accent2">
                            <a:lumMod val="75000"/>
                          </a:schemeClr>
                        </a:solidFill>
                        <a:cs typeface="Arabic Transparent" pitchFamily="2" charset="-78"/>
                      </a:endParaRPr>
                    </a:p>
                    <a:p>
                      <a:endParaRPr lang="en-US" sz="1600" dirty="0">
                        <a:cs typeface="Arabic Transparent" pitchFamily="2" charset="-78"/>
                      </a:endParaRPr>
                    </a:p>
                  </a:txBody>
                  <a:tcPr>
                    <a:solidFill>
                      <a:schemeClr val="bg1">
                        <a:lumMod val="95000"/>
                      </a:schemeClr>
                    </a:solidFill>
                  </a:tcPr>
                </a:tc>
              </a:tr>
              <a:tr h="806690">
                <a:tc>
                  <a:txBody>
                    <a:bodyPr/>
                    <a:lstStyle/>
                    <a:p>
                      <a:pPr algn="ctr"/>
                      <a:r>
                        <a:rPr lang="ar-SA" sz="2800" dirty="0" smtClean="0">
                          <a:solidFill>
                            <a:schemeClr val="tx1">
                              <a:lumMod val="95000"/>
                              <a:lumOff val="5000"/>
                            </a:schemeClr>
                          </a:solidFill>
                          <a:cs typeface="Arabic Transparent" pitchFamily="2" charset="-78"/>
                        </a:rPr>
                        <a:t> الانسان اشرف المخلوقات</a:t>
                      </a:r>
                      <a:endParaRPr lang="en-US" sz="2800" dirty="0">
                        <a:solidFill>
                          <a:schemeClr val="tx1">
                            <a:lumMod val="95000"/>
                            <a:lumOff val="5000"/>
                          </a:schemeClr>
                        </a:solidFill>
                        <a:cs typeface="Arabic Transparent" pitchFamily="2" charset="-78"/>
                      </a:endParaRPr>
                    </a:p>
                  </a:txBody>
                  <a:tcPr>
                    <a:solidFill>
                      <a:schemeClr val="bg1">
                        <a:lumMod val="95000"/>
                      </a:schemeClr>
                    </a:solidFill>
                  </a:tcPr>
                </a:tc>
                <a:tc>
                  <a:txBody>
                    <a:bodyPr/>
                    <a:lstStyle/>
                    <a:p>
                      <a:pPr algn="ctr"/>
                      <a:r>
                        <a:rPr lang="ar-SA" sz="3200" dirty="0" smtClean="0">
                          <a:solidFill>
                            <a:schemeClr val="accent6"/>
                          </a:solidFill>
                          <a:cs typeface="Arabic Transparent" pitchFamily="2" charset="-78"/>
                        </a:rPr>
                        <a:t>مَخْلُوْقَاتُ </a:t>
                      </a:r>
                      <a:endParaRPr lang="en-US" sz="3200" dirty="0">
                        <a:solidFill>
                          <a:schemeClr val="accent6"/>
                        </a:solidFill>
                        <a:cs typeface="Arabic Transparent" pitchFamily="2" charset="-78"/>
                      </a:endParaRPr>
                    </a:p>
                  </a:txBody>
                  <a:tcPr>
                    <a:solidFill>
                      <a:schemeClr val="bg1">
                        <a:lumMod val="95000"/>
                      </a:schemeClr>
                    </a:solidFill>
                  </a:tcPr>
                </a:tc>
                <a:tc>
                  <a:txBody>
                    <a:bodyPr/>
                    <a:lstStyle/>
                    <a:p>
                      <a:pPr algn="ctr"/>
                      <a:r>
                        <a:rPr lang="ar-SA" sz="3200" dirty="0" smtClean="0">
                          <a:solidFill>
                            <a:schemeClr val="accent2">
                              <a:lumMod val="75000"/>
                            </a:schemeClr>
                          </a:solidFill>
                          <a:cs typeface="Arabic Transparent" pitchFamily="2" charset="-78"/>
                        </a:rPr>
                        <a:t>مَخْلُوْقٌ</a:t>
                      </a:r>
                      <a:endParaRPr lang="en-US" sz="3200" dirty="0">
                        <a:solidFill>
                          <a:schemeClr val="accent2">
                            <a:lumMod val="75000"/>
                          </a:schemeClr>
                        </a:solidFill>
                        <a:cs typeface="Arabic Transparent" pitchFamily="2" charset="-78"/>
                      </a:endParaRPr>
                    </a:p>
                  </a:txBody>
                  <a:tcPr>
                    <a:solidFill>
                      <a:schemeClr val="bg1">
                        <a:lumMod val="95000"/>
                      </a:schemeClr>
                    </a:solidFill>
                  </a:tcPr>
                </a:tc>
              </a:tr>
              <a:tr h="806690">
                <a:tc>
                  <a:txBody>
                    <a:bodyPr/>
                    <a:lstStyle/>
                    <a:p>
                      <a:pPr algn="ctr"/>
                      <a:r>
                        <a:rPr lang="ar-SA" sz="2800" dirty="0" smtClean="0">
                          <a:solidFill>
                            <a:schemeClr val="tx1">
                              <a:lumMod val="95000"/>
                              <a:lumOff val="5000"/>
                            </a:schemeClr>
                          </a:solidFill>
                          <a:cs typeface="Arabic Transparent" pitchFamily="2" charset="-78"/>
                        </a:rPr>
                        <a:t>اسباب فتح مكة ظاهرة</a:t>
                      </a:r>
                      <a:endParaRPr lang="en-US" sz="2800" dirty="0">
                        <a:solidFill>
                          <a:schemeClr val="tx1">
                            <a:lumMod val="95000"/>
                            <a:lumOff val="5000"/>
                          </a:schemeClr>
                        </a:solidFill>
                        <a:cs typeface="Arabic Transparent" pitchFamily="2" charset="-78"/>
                      </a:endParaRPr>
                    </a:p>
                  </a:txBody>
                  <a:tcPr>
                    <a:solidFill>
                      <a:schemeClr val="bg1">
                        <a:lumMod val="95000"/>
                      </a:schemeClr>
                    </a:solidFill>
                  </a:tcPr>
                </a:tc>
                <a:tc>
                  <a:txBody>
                    <a:bodyPr/>
                    <a:lstStyle/>
                    <a:p>
                      <a:pPr algn="ctr"/>
                      <a:r>
                        <a:rPr lang="ar-SA" sz="2800" dirty="0" smtClean="0">
                          <a:solidFill>
                            <a:schemeClr val="accent6"/>
                          </a:solidFill>
                          <a:cs typeface="Arabic Transparent" pitchFamily="2" charset="-78"/>
                        </a:rPr>
                        <a:t>اَسْبَابٌ </a:t>
                      </a:r>
                      <a:endParaRPr lang="en-US" sz="2800" dirty="0">
                        <a:solidFill>
                          <a:schemeClr val="accent6"/>
                        </a:solidFill>
                        <a:cs typeface="Arabic Transparent" pitchFamily="2" charset="-78"/>
                      </a:endParaRPr>
                    </a:p>
                  </a:txBody>
                  <a:tcPr>
                    <a:solidFill>
                      <a:schemeClr val="bg1">
                        <a:lumMod val="95000"/>
                      </a:schemeClr>
                    </a:solidFill>
                  </a:tcPr>
                </a:tc>
                <a:tc>
                  <a:txBody>
                    <a:bodyPr/>
                    <a:lstStyle/>
                    <a:p>
                      <a:pPr algn="ctr"/>
                      <a:r>
                        <a:rPr lang="ar-SA" sz="2800" dirty="0" smtClean="0">
                          <a:solidFill>
                            <a:schemeClr val="accent2">
                              <a:lumMod val="75000"/>
                            </a:schemeClr>
                          </a:solidFill>
                          <a:cs typeface="Arabic Transparent" pitchFamily="2" charset="-78"/>
                        </a:rPr>
                        <a:t>سَبَبٌ </a:t>
                      </a:r>
                      <a:endParaRPr lang="en-US" sz="2800" dirty="0">
                        <a:solidFill>
                          <a:schemeClr val="accent2">
                            <a:lumMod val="75000"/>
                          </a:schemeClr>
                        </a:solidFill>
                        <a:cs typeface="Arabic Transparent" pitchFamily="2" charset="-78"/>
                      </a:endParaRPr>
                    </a:p>
                  </a:txBody>
                  <a:tcPr>
                    <a:solidFill>
                      <a:schemeClr val="bg1">
                        <a:lumMod val="95000"/>
                      </a:schemeClr>
                    </a:solidFill>
                  </a:tcPr>
                </a:tc>
              </a:tr>
              <a:tr h="806690">
                <a:tc>
                  <a:txBody>
                    <a:bodyPr/>
                    <a:lstStyle/>
                    <a:p>
                      <a:pPr algn="ctr"/>
                      <a:r>
                        <a:rPr lang="ar-SA" sz="2800" dirty="0" smtClean="0">
                          <a:solidFill>
                            <a:schemeClr val="tx1">
                              <a:lumMod val="95000"/>
                              <a:lumOff val="5000"/>
                            </a:schemeClr>
                          </a:solidFill>
                          <a:cs typeface="Arabic Transparent" pitchFamily="2" charset="-78"/>
                        </a:rPr>
                        <a:t>الوالدات يرضعن اولادهن </a:t>
                      </a:r>
                      <a:endParaRPr lang="en-US" sz="2800" dirty="0">
                        <a:solidFill>
                          <a:schemeClr val="tx1">
                            <a:lumMod val="95000"/>
                            <a:lumOff val="5000"/>
                          </a:schemeClr>
                        </a:solidFill>
                        <a:cs typeface="Arabic Transparent" pitchFamily="2" charset="-78"/>
                      </a:endParaRPr>
                    </a:p>
                  </a:txBody>
                  <a:tcPr>
                    <a:solidFill>
                      <a:schemeClr val="bg1">
                        <a:lumMod val="95000"/>
                      </a:schemeClr>
                    </a:solidFill>
                  </a:tcPr>
                </a:tc>
                <a:tc>
                  <a:txBody>
                    <a:bodyPr/>
                    <a:lstStyle/>
                    <a:p>
                      <a:pPr algn="ctr"/>
                      <a:r>
                        <a:rPr lang="ar-SA" sz="2800" dirty="0" smtClean="0">
                          <a:solidFill>
                            <a:schemeClr val="accent6"/>
                          </a:solidFill>
                          <a:cs typeface="Arabic Transparent" pitchFamily="2" charset="-78"/>
                        </a:rPr>
                        <a:t>اَوْلَادٌ</a:t>
                      </a:r>
                      <a:endParaRPr lang="en-US" sz="2800" dirty="0">
                        <a:solidFill>
                          <a:schemeClr val="accent6"/>
                        </a:solidFill>
                        <a:cs typeface="Arabic Transparent" pitchFamily="2" charset="-78"/>
                      </a:endParaRPr>
                    </a:p>
                  </a:txBody>
                  <a:tcPr>
                    <a:solidFill>
                      <a:schemeClr val="bg1">
                        <a:lumMod val="95000"/>
                      </a:schemeClr>
                    </a:solidFill>
                  </a:tcPr>
                </a:tc>
                <a:tc>
                  <a:txBody>
                    <a:bodyPr/>
                    <a:lstStyle/>
                    <a:p>
                      <a:pPr algn="ctr"/>
                      <a:r>
                        <a:rPr lang="ar-SA" sz="2800" dirty="0" smtClean="0">
                          <a:solidFill>
                            <a:schemeClr val="accent2">
                              <a:lumMod val="75000"/>
                            </a:schemeClr>
                          </a:solidFill>
                          <a:cs typeface="Arabic Transparent" pitchFamily="2" charset="-78"/>
                        </a:rPr>
                        <a:t>وَلَدٌ</a:t>
                      </a:r>
                      <a:endParaRPr lang="en-US" sz="2800" dirty="0">
                        <a:solidFill>
                          <a:schemeClr val="accent2">
                            <a:lumMod val="75000"/>
                          </a:schemeClr>
                        </a:solidFill>
                        <a:cs typeface="Arabic Transparent" pitchFamily="2" charset="-78"/>
                      </a:endParaRPr>
                    </a:p>
                  </a:txBody>
                  <a:tcPr>
                    <a:solidFill>
                      <a:schemeClr val="bg1">
                        <a:lumMod val="95000"/>
                      </a:schemeClr>
                    </a:solidFill>
                  </a:tcPr>
                </a:tc>
              </a:tr>
              <a:tr h="806690">
                <a:tc>
                  <a:txBody>
                    <a:bodyPr/>
                    <a:lstStyle/>
                    <a:p>
                      <a:pPr algn="ctr"/>
                      <a:r>
                        <a:rPr lang="ar-SA" sz="2800" dirty="0" smtClean="0">
                          <a:solidFill>
                            <a:schemeClr val="tx1">
                              <a:lumMod val="95000"/>
                              <a:lumOff val="5000"/>
                            </a:schemeClr>
                          </a:solidFill>
                          <a:cs typeface="Arabic Transparent" pitchFamily="2" charset="-78"/>
                        </a:rPr>
                        <a:t>ابناء المسلمين يصلون</a:t>
                      </a:r>
                      <a:endParaRPr lang="en-US" sz="2800" dirty="0">
                        <a:solidFill>
                          <a:schemeClr val="tx1">
                            <a:lumMod val="95000"/>
                            <a:lumOff val="5000"/>
                          </a:schemeClr>
                        </a:solidFill>
                        <a:cs typeface="Arabic Transparent" pitchFamily="2" charset="-78"/>
                      </a:endParaRPr>
                    </a:p>
                  </a:txBody>
                  <a:tcPr>
                    <a:solidFill>
                      <a:schemeClr val="bg1">
                        <a:lumMod val="95000"/>
                      </a:schemeClr>
                    </a:solidFill>
                  </a:tcPr>
                </a:tc>
                <a:tc>
                  <a:txBody>
                    <a:bodyPr/>
                    <a:lstStyle/>
                    <a:p>
                      <a:pPr algn="ctr"/>
                      <a:r>
                        <a:rPr lang="ar-SA" sz="2800" dirty="0" smtClean="0">
                          <a:solidFill>
                            <a:schemeClr val="accent6"/>
                          </a:solidFill>
                          <a:cs typeface="Arabic Transparent" pitchFamily="2" charset="-78"/>
                        </a:rPr>
                        <a:t>اَبْنَاءُ</a:t>
                      </a:r>
                      <a:endParaRPr lang="en-US" sz="2800" dirty="0">
                        <a:solidFill>
                          <a:schemeClr val="accent6"/>
                        </a:solidFill>
                        <a:cs typeface="Arabic Transparent" pitchFamily="2" charset="-78"/>
                      </a:endParaRPr>
                    </a:p>
                  </a:txBody>
                  <a:tcPr>
                    <a:solidFill>
                      <a:schemeClr val="bg1">
                        <a:lumMod val="95000"/>
                      </a:schemeClr>
                    </a:solidFill>
                  </a:tcPr>
                </a:tc>
                <a:tc>
                  <a:txBody>
                    <a:bodyPr/>
                    <a:lstStyle/>
                    <a:p>
                      <a:pPr algn="ctr"/>
                      <a:r>
                        <a:rPr lang="ar-SA" sz="2800" dirty="0" smtClean="0">
                          <a:solidFill>
                            <a:schemeClr val="accent2">
                              <a:lumMod val="75000"/>
                            </a:schemeClr>
                          </a:solidFill>
                          <a:cs typeface="Arabic Transparent" pitchFamily="2" charset="-78"/>
                        </a:rPr>
                        <a:t> اِبْنٌ </a:t>
                      </a:r>
                      <a:endParaRPr lang="en-US" sz="2800" dirty="0">
                        <a:solidFill>
                          <a:schemeClr val="accent2">
                            <a:lumMod val="75000"/>
                          </a:schemeClr>
                        </a:solidFill>
                        <a:cs typeface="Arabic Transparent" pitchFamily="2" charset="-78"/>
                      </a:endParaRPr>
                    </a:p>
                  </a:txBody>
                  <a:tcPr>
                    <a:solidFill>
                      <a:schemeClr val="bg1">
                        <a:lumMod val="95000"/>
                      </a:schemeClr>
                    </a:solidFill>
                  </a:tcPr>
                </a:tc>
              </a:tr>
              <a:tr h="806690">
                <a:tc>
                  <a:txBody>
                    <a:bodyPr/>
                    <a:lstStyle/>
                    <a:p>
                      <a:pPr algn="ctr"/>
                      <a:r>
                        <a:rPr lang="ar-SA" sz="2800" dirty="0" smtClean="0">
                          <a:solidFill>
                            <a:schemeClr val="tx1">
                              <a:lumMod val="95000"/>
                              <a:lumOff val="5000"/>
                            </a:schemeClr>
                          </a:solidFill>
                          <a:cs typeface="Arabic Transparent" pitchFamily="2" charset="-78"/>
                        </a:rPr>
                        <a:t>خَلَقَ الله الحَيَواَنَاتِ</a:t>
                      </a:r>
                      <a:endParaRPr lang="en-US" sz="2800" dirty="0">
                        <a:solidFill>
                          <a:schemeClr val="tx1">
                            <a:lumMod val="95000"/>
                            <a:lumOff val="5000"/>
                          </a:schemeClr>
                        </a:solidFill>
                        <a:cs typeface="Arabic Transparent" pitchFamily="2" charset="-78"/>
                      </a:endParaRPr>
                    </a:p>
                  </a:txBody>
                  <a:tcPr>
                    <a:solidFill>
                      <a:schemeClr val="bg1">
                        <a:lumMod val="95000"/>
                      </a:schemeClr>
                    </a:solidFill>
                  </a:tcPr>
                </a:tc>
                <a:tc>
                  <a:txBody>
                    <a:bodyPr/>
                    <a:lstStyle/>
                    <a:p>
                      <a:pPr algn="ctr"/>
                      <a:r>
                        <a:rPr lang="ar-SA" sz="2800" dirty="0" smtClean="0">
                          <a:solidFill>
                            <a:schemeClr val="accent6"/>
                          </a:solidFill>
                          <a:cs typeface="Arabic Transparent" pitchFamily="2" charset="-78"/>
                        </a:rPr>
                        <a:t> حَيَواَنَاتٌ </a:t>
                      </a:r>
                      <a:endParaRPr lang="en-US" sz="2800" dirty="0">
                        <a:solidFill>
                          <a:schemeClr val="accent6"/>
                        </a:solidFill>
                        <a:cs typeface="Arabic Transparent" pitchFamily="2" charset="-78"/>
                      </a:endParaRPr>
                    </a:p>
                  </a:txBody>
                  <a:tcPr>
                    <a:solidFill>
                      <a:schemeClr val="bg1">
                        <a:lumMod val="95000"/>
                      </a:schemeClr>
                    </a:solidFill>
                  </a:tcPr>
                </a:tc>
                <a:tc>
                  <a:txBody>
                    <a:bodyPr/>
                    <a:lstStyle/>
                    <a:p>
                      <a:pPr algn="ctr"/>
                      <a:r>
                        <a:rPr lang="ar-SA" sz="2800" dirty="0" smtClean="0">
                          <a:solidFill>
                            <a:schemeClr val="accent2">
                              <a:lumMod val="75000"/>
                            </a:schemeClr>
                          </a:solidFill>
                          <a:cs typeface="Arabic Transparent" pitchFamily="2" charset="-78"/>
                        </a:rPr>
                        <a:t>حَيَواَنٌ </a:t>
                      </a:r>
                      <a:endParaRPr lang="en-US" sz="2800" dirty="0">
                        <a:solidFill>
                          <a:schemeClr val="accent2">
                            <a:lumMod val="75000"/>
                          </a:schemeClr>
                        </a:solidFill>
                        <a:cs typeface="Arabic Transparent" pitchFamily="2" charset="-78"/>
                      </a:endParaRPr>
                    </a:p>
                  </a:txBody>
                  <a:tcPr>
                    <a:solidFill>
                      <a:schemeClr val="bg1">
                        <a:lumMod val="95000"/>
                      </a:schemeClr>
                    </a:solidFill>
                  </a:tcPr>
                </a:tc>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44000" cy="1417638"/>
          </a:xfrm>
        </p:spPr>
        <p:style>
          <a:lnRef idx="2">
            <a:schemeClr val="accent1"/>
          </a:lnRef>
          <a:fillRef idx="1">
            <a:schemeClr val="lt1"/>
          </a:fillRef>
          <a:effectRef idx="0">
            <a:schemeClr val="accent1"/>
          </a:effectRef>
          <a:fontRef idx="minor">
            <a:schemeClr val="dk1"/>
          </a:fontRef>
        </p:style>
        <p:txBody>
          <a:bodyPr>
            <a:normAutofit/>
          </a:bodyPr>
          <a:lstStyle/>
          <a:p>
            <a:r>
              <a:rPr lang="ar-SA" sz="5400" dirty="0" smtClean="0">
                <a:solidFill>
                  <a:srgbClr val="00B0F0"/>
                </a:solidFill>
                <a:cs typeface="Arabic Transparent" pitchFamily="2" charset="-78"/>
              </a:rPr>
              <a:t>الكلمة المرادفة</a:t>
            </a:r>
            <a:endParaRPr lang="en-US" sz="5400" dirty="0">
              <a:solidFill>
                <a:srgbClr val="00B0F0"/>
              </a:solidFill>
              <a:cs typeface="Arabic Transparent"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7331343"/>
              </p:ext>
            </p:extLst>
          </p:nvPr>
        </p:nvGraphicFramePr>
        <p:xfrm>
          <a:off x="0" y="1447802"/>
          <a:ext cx="9144000" cy="5410198"/>
        </p:xfrm>
        <a:graphic>
          <a:graphicData uri="http://schemas.openxmlformats.org/drawingml/2006/table">
            <a:tbl>
              <a:tblPr firstRow="1" bandRow="1">
                <a:tableStyleId>{7DF18680-E054-41AD-8BC1-D1AEF772440D}</a:tableStyleId>
              </a:tblPr>
              <a:tblGrid>
                <a:gridCol w="4572000"/>
                <a:gridCol w="4572000"/>
              </a:tblGrid>
              <a:tr h="1151106">
                <a:tc>
                  <a:txBody>
                    <a:bodyPr/>
                    <a:lstStyle/>
                    <a:p>
                      <a:pPr algn="ctr"/>
                      <a:r>
                        <a:rPr lang="ar-SA" sz="3600" dirty="0" smtClean="0">
                          <a:solidFill>
                            <a:schemeClr val="bg1"/>
                          </a:solidFill>
                          <a:cs typeface="Arabic Transparent" pitchFamily="2" charset="-78"/>
                        </a:rPr>
                        <a:t>الكلمة المرادفة</a:t>
                      </a:r>
                      <a:endParaRPr lang="en-US" sz="3600" dirty="0">
                        <a:solidFill>
                          <a:schemeClr val="bg1"/>
                        </a:solidFill>
                        <a:cs typeface="Arabic Transparent"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200" dirty="0" smtClean="0">
                          <a:solidFill>
                            <a:schemeClr val="bg1"/>
                          </a:solidFill>
                          <a:cs typeface="Arabic Transparent" pitchFamily="2" charset="-78"/>
                        </a:rPr>
                        <a:t> الكلمة الاصلي</a:t>
                      </a:r>
                      <a:endParaRPr lang="en-US" sz="3200" dirty="0" smtClean="0">
                        <a:solidFill>
                          <a:schemeClr val="bg1"/>
                        </a:solidFill>
                        <a:cs typeface="Arabic Transparent" pitchFamily="2" charset="-78"/>
                      </a:endParaRPr>
                    </a:p>
                    <a:p>
                      <a:pPr algn="ctr"/>
                      <a:endParaRPr lang="en-US" sz="1600" dirty="0">
                        <a:solidFill>
                          <a:schemeClr val="accent4">
                            <a:lumMod val="75000"/>
                          </a:schemeClr>
                        </a:solidFill>
                        <a:cs typeface="Arabic Transparent" pitchFamily="2" charset="-78"/>
                      </a:endParaRPr>
                    </a:p>
                  </a:txBody>
                  <a:tcPr/>
                </a:tc>
              </a:tr>
              <a:tr h="805774">
                <a:tc>
                  <a:txBody>
                    <a:bodyPr/>
                    <a:lstStyle/>
                    <a:p>
                      <a:pPr algn="ctr"/>
                      <a:r>
                        <a:rPr lang="ar-SA" sz="3200" dirty="0" smtClean="0">
                          <a:solidFill>
                            <a:schemeClr val="accent2">
                              <a:lumMod val="75000"/>
                            </a:schemeClr>
                          </a:solidFill>
                          <a:cs typeface="Arabic Transparent" pitchFamily="2" charset="-78"/>
                        </a:rPr>
                        <a:t>مَاتَ</a:t>
                      </a:r>
                      <a:endParaRPr lang="en-US" sz="3200" dirty="0">
                        <a:solidFill>
                          <a:schemeClr val="accent2">
                            <a:lumMod val="75000"/>
                          </a:schemeClr>
                        </a:solidFill>
                        <a:cs typeface="Arabic Transparent" pitchFamily="2" charset="-78"/>
                      </a:endParaRPr>
                    </a:p>
                  </a:txBody>
                  <a:tcPr>
                    <a:solidFill>
                      <a:schemeClr val="accent6">
                        <a:lumMod val="40000"/>
                        <a:lumOff val="60000"/>
                      </a:schemeClr>
                    </a:solidFill>
                  </a:tcPr>
                </a:tc>
                <a:tc>
                  <a:txBody>
                    <a:bodyPr/>
                    <a:lstStyle/>
                    <a:p>
                      <a:pPr algn="ctr"/>
                      <a:r>
                        <a:rPr lang="ar-SA" sz="3200" dirty="0" smtClean="0">
                          <a:solidFill>
                            <a:schemeClr val="accent4">
                              <a:lumMod val="75000"/>
                            </a:schemeClr>
                          </a:solidFill>
                          <a:cs typeface="Arabic Transparent" pitchFamily="2" charset="-78"/>
                        </a:rPr>
                        <a:t>تُوَفّىَ </a:t>
                      </a:r>
                      <a:endParaRPr lang="en-US" sz="3200" dirty="0">
                        <a:solidFill>
                          <a:schemeClr val="accent4">
                            <a:lumMod val="75000"/>
                          </a:schemeClr>
                        </a:solidFill>
                        <a:cs typeface="Arabic Transparent" pitchFamily="2" charset="-78"/>
                      </a:endParaRPr>
                    </a:p>
                  </a:txBody>
                  <a:tcPr>
                    <a:solidFill>
                      <a:schemeClr val="accent6">
                        <a:lumMod val="40000"/>
                        <a:lumOff val="60000"/>
                      </a:schemeClr>
                    </a:solidFill>
                  </a:tcPr>
                </a:tc>
              </a:tr>
              <a:tr h="805774">
                <a:tc>
                  <a:txBody>
                    <a:bodyPr/>
                    <a:lstStyle/>
                    <a:p>
                      <a:pPr algn="ctr"/>
                      <a:r>
                        <a:rPr lang="ar-SA" sz="3200" dirty="0" smtClean="0">
                          <a:solidFill>
                            <a:schemeClr val="accent2">
                              <a:lumMod val="75000"/>
                            </a:schemeClr>
                          </a:solidFill>
                          <a:cs typeface="Arabic Transparent" pitchFamily="2" charset="-78"/>
                        </a:rPr>
                        <a:t>عَامٌ </a:t>
                      </a:r>
                      <a:endParaRPr lang="en-US" sz="3200" dirty="0">
                        <a:solidFill>
                          <a:schemeClr val="accent2">
                            <a:lumMod val="75000"/>
                          </a:schemeClr>
                        </a:solidFill>
                        <a:cs typeface="Arabic Transparent" pitchFamily="2" charset="-78"/>
                      </a:endParaRPr>
                    </a:p>
                  </a:txBody>
                  <a:tcPr>
                    <a:solidFill>
                      <a:schemeClr val="accent6">
                        <a:lumMod val="75000"/>
                      </a:schemeClr>
                    </a:solidFill>
                  </a:tcPr>
                </a:tc>
                <a:tc>
                  <a:txBody>
                    <a:bodyPr/>
                    <a:lstStyle/>
                    <a:p>
                      <a:pPr algn="ctr"/>
                      <a:r>
                        <a:rPr lang="ar-SA" sz="3200" dirty="0" smtClean="0">
                          <a:solidFill>
                            <a:schemeClr val="accent4">
                              <a:lumMod val="75000"/>
                            </a:schemeClr>
                          </a:solidFill>
                          <a:cs typeface="Arabic Transparent" pitchFamily="2" charset="-78"/>
                        </a:rPr>
                        <a:t>سَنَةً</a:t>
                      </a:r>
                      <a:endParaRPr lang="en-US" sz="3200" dirty="0">
                        <a:solidFill>
                          <a:schemeClr val="accent4">
                            <a:lumMod val="75000"/>
                          </a:schemeClr>
                        </a:solidFill>
                        <a:cs typeface="Arabic Transparent" pitchFamily="2" charset="-78"/>
                      </a:endParaRPr>
                    </a:p>
                  </a:txBody>
                  <a:tcPr>
                    <a:solidFill>
                      <a:schemeClr val="accent6">
                        <a:lumMod val="75000"/>
                      </a:schemeClr>
                    </a:solidFill>
                  </a:tcPr>
                </a:tc>
              </a:tr>
              <a:tr h="805774">
                <a:tc>
                  <a:txBody>
                    <a:bodyPr/>
                    <a:lstStyle/>
                    <a:p>
                      <a:pPr algn="ctr"/>
                      <a:r>
                        <a:rPr lang="ar-SA" sz="3200" dirty="0" smtClean="0">
                          <a:solidFill>
                            <a:schemeClr val="accent2">
                              <a:lumMod val="75000"/>
                            </a:schemeClr>
                          </a:solidFill>
                          <a:cs typeface="Arabic Transparent" pitchFamily="2" charset="-78"/>
                        </a:rPr>
                        <a:t>مَرْقَدٌ </a:t>
                      </a:r>
                      <a:endParaRPr lang="en-US" sz="3200" dirty="0">
                        <a:solidFill>
                          <a:schemeClr val="accent2">
                            <a:lumMod val="75000"/>
                          </a:schemeClr>
                        </a:solidFill>
                        <a:cs typeface="Arabic Transparent" pitchFamily="2" charset="-78"/>
                      </a:endParaRPr>
                    </a:p>
                  </a:txBody>
                  <a:tcPr>
                    <a:solidFill>
                      <a:schemeClr val="tx2">
                        <a:lumMod val="60000"/>
                        <a:lumOff val="40000"/>
                      </a:schemeClr>
                    </a:solidFill>
                  </a:tcPr>
                </a:tc>
                <a:tc>
                  <a:txBody>
                    <a:bodyPr/>
                    <a:lstStyle/>
                    <a:p>
                      <a:pPr algn="ctr"/>
                      <a:r>
                        <a:rPr lang="ar-SA" sz="3200" dirty="0" smtClean="0">
                          <a:solidFill>
                            <a:schemeClr val="accent4">
                              <a:lumMod val="75000"/>
                            </a:schemeClr>
                          </a:solidFill>
                          <a:cs typeface="Arabic Transparent" pitchFamily="2" charset="-78"/>
                        </a:rPr>
                        <a:t>قَبْرٌ</a:t>
                      </a:r>
                      <a:endParaRPr lang="en-US" sz="3200" dirty="0">
                        <a:solidFill>
                          <a:schemeClr val="accent4">
                            <a:lumMod val="75000"/>
                          </a:schemeClr>
                        </a:solidFill>
                        <a:cs typeface="Arabic Transparent" pitchFamily="2" charset="-78"/>
                      </a:endParaRPr>
                    </a:p>
                  </a:txBody>
                  <a:tcPr>
                    <a:solidFill>
                      <a:schemeClr val="tx2">
                        <a:lumMod val="60000"/>
                        <a:lumOff val="40000"/>
                      </a:schemeClr>
                    </a:solidFill>
                  </a:tcPr>
                </a:tc>
              </a:tr>
              <a:tr h="1035996">
                <a:tc>
                  <a:txBody>
                    <a:bodyPr/>
                    <a:lstStyle/>
                    <a:p>
                      <a:pPr algn="ctr"/>
                      <a:r>
                        <a:rPr lang="ar-SA" sz="3200" dirty="0" smtClean="0">
                          <a:solidFill>
                            <a:schemeClr val="accent2">
                              <a:lumMod val="75000"/>
                            </a:schemeClr>
                          </a:solidFill>
                          <a:cs typeface="Arabic Transparent" pitchFamily="2" charset="-78"/>
                        </a:rPr>
                        <a:t>عَظِيْمٌ</a:t>
                      </a:r>
                      <a:endParaRPr lang="en-US" sz="3200" dirty="0">
                        <a:solidFill>
                          <a:schemeClr val="accent2">
                            <a:lumMod val="75000"/>
                          </a:schemeClr>
                        </a:solidFill>
                        <a:cs typeface="Arabic Transparent" pitchFamily="2" charset="-78"/>
                      </a:endParaRPr>
                    </a:p>
                  </a:txBody>
                  <a:tcPr>
                    <a:solidFill>
                      <a:schemeClr val="accent3"/>
                    </a:solidFill>
                  </a:tcPr>
                </a:tc>
                <a:tc>
                  <a:txBody>
                    <a:bodyPr/>
                    <a:lstStyle/>
                    <a:p>
                      <a:pPr algn="ctr"/>
                      <a:r>
                        <a:rPr lang="ar-SA" sz="3200" dirty="0" smtClean="0">
                          <a:solidFill>
                            <a:schemeClr val="accent4">
                              <a:lumMod val="75000"/>
                            </a:schemeClr>
                          </a:solidFill>
                          <a:cs typeface="Arabic Transparent" pitchFamily="2" charset="-78"/>
                        </a:rPr>
                        <a:t>كَبِيْرٌ </a:t>
                      </a:r>
                      <a:endParaRPr lang="en-US" sz="3200" dirty="0">
                        <a:solidFill>
                          <a:schemeClr val="accent4">
                            <a:lumMod val="75000"/>
                          </a:schemeClr>
                        </a:solidFill>
                        <a:cs typeface="Arabic Transparent" pitchFamily="2" charset="-78"/>
                      </a:endParaRPr>
                    </a:p>
                  </a:txBody>
                  <a:tcPr>
                    <a:solidFill>
                      <a:schemeClr val="accent3"/>
                    </a:solidFill>
                  </a:tcPr>
                </a:tc>
              </a:tr>
              <a:tr h="805774">
                <a:tc>
                  <a:txBody>
                    <a:bodyPr/>
                    <a:lstStyle/>
                    <a:p>
                      <a:pPr algn="ctr"/>
                      <a:r>
                        <a:rPr lang="ar-SA" sz="3200" dirty="0" smtClean="0">
                          <a:solidFill>
                            <a:schemeClr val="accent2">
                              <a:lumMod val="75000"/>
                            </a:schemeClr>
                          </a:solidFill>
                          <a:cs typeface="Arabic Transparent" pitchFamily="2" charset="-78"/>
                        </a:rPr>
                        <a:t>عند</a:t>
                      </a:r>
                      <a:endParaRPr lang="en-US" sz="3200" dirty="0">
                        <a:solidFill>
                          <a:schemeClr val="accent2">
                            <a:lumMod val="75000"/>
                          </a:schemeClr>
                        </a:solidFill>
                        <a:cs typeface="Arabic Transparent" pitchFamily="2" charset="-78"/>
                      </a:endParaRPr>
                    </a:p>
                  </a:txBody>
                  <a:tcPr>
                    <a:solidFill>
                      <a:srgbClr val="FFFF00"/>
                    </a:solidFill>
                  </a:tcPr>
                </a:tc>
                <a:tc>
                  <a:txBody>
                    <a:bodyPr/>
                    <a:lstStyle/>
                    <a:p>
                      <a:pPr algn="ctr"/>
                      <a:r>
                        <a:rPr lang="ar-SA" sz="3200" dirty="0" smtClean="0">
                          <a:solidFill>
                            <a:schemeClr val="accent4">
                              <a:lumMod val="75000"/>
                            </a:schemeClr>
                          </a:solidFill>
                          <a:cs typeface="Arabic Transparent" pitchFamily="2" charset="-78"/>
                        </a:rPr>
                        <a:t>قرب</a:t>
                      </a:r>
                      <a:endParaRPr lang="en-US" sz="3200" dirty="0">
                        <a:solidFill>
                          <a:schemeClr val="accent4">
                            <a:lumMod val="75000"/>
                          </a:schemeClr>
                        </a:solidFill>
                        <a:cs typeface="Arabic Transparent" pitchFamily="2" charset="-78"/>
                      </a:endParaRPr>
                    </a:p>
                  </a:txBody>
                  <a:tcPr>
                    <a:solidFill>
                      <a:srgbClr val="FFFF00"/>
                    </a:solidFill>
                  </a:tcPr>
                </a:tc>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bg2">
              <a:lumMod val="75000"/>
            </a:schemeClr>
          </a:solidFill>
          <a:ln/>
        </p:spPr>
        <p:style>
          <a:lnRef idx="1">
            <a:schemeClr val="accent2"/>
          </a:lnRef>
          <a:fillRef idx="3">
            <a:schemeClr val="accent2"/>
          </a:fillRef>
          <a:effectRef idx="2">
            <a:schemeClr val="accent2"/>
          </a:effectRef>
          <a:fontRef idx="minor">
            <a:schemeClr val="lt1"/>
          </a:fontRef>
        </p:style>
        <p:txBody>
          <a:bodyPr/>
          <a:lstStyle/>
          <a:p>
            <a:r>
              <a:rPr lang="ar-SA" b="1" dirty="0" smtClean="0">
                <a:solidFill>
                  <a:schemeClr val="bg1"/>
                </a:solidFill>
                <a:cs typeface="Arabic Transparent" pitchFamily="2" charset="-78"/>
              </a:rPr>
              <a:t>الكلمات المتضادة </a:t>
            </a:r>
            <a:endParaRPr lang="en-US" dirty="0">
              <a:solidFill>
                <a:schemeClr val="bg1"/>
              </a:solidFill>
              <a:cs typeface="Arabic Transparent"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0123294"/>
              </p:ext>
            </p:extLst>
          </p:nvPr>
        </p:nvGraphicFramePr>
        <p:xfrm>
          <a:off x="0" y="1143003"/>
          <a:ext cx="9144000" cy="5714998"/>
        </p:xfrm>
        <a:graphic>
          <a:graphicData uri="http://schemas.openxmlformats.org/drawingml/2006/table">
            <a:tbl>
              <a:tblPr firstRow="1" bandRow="1">
                <a:tableStyleId>{5C22544A-7EE6-4342-B048-85BDC9FD1C3A}</a:tableStyleId>
              </a:tblPr>
              <a:tblGrid>
                <a:gridCol w="4572000"/>
                <a:gridCol w="4572000"/>
              </a:tblGrid>
              <a:tr h="15478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600" dirty="0" smtClean="0">
                          <a:solidFill>
                            <a:srgbClr val="00B0F0"/>
                          </a:solidFill>
                          <a:cs typeface="Arabic Transparent" pitchFamily="2" charset="-78"/>
                        </a:rPr>
                        <a:t>الكلمة المتضادّ</a:t>
                      </a:r>
                      <a:r>
                        <a:rPr lang="ar-SA" sz="3600" baseline="0" dirty="0" smtClean="0">
                          <a:solidFill>
                            <a:srgbClr val="00B0F0"/>
                          </a:solidFill>
                          <a:cs typeface="Arabic Transparent" pitchFamily="2" charset="-78"/>
                        </a:rPr>
                        <a:t> </a:t>
                      </a:r>
                      <a:endParaRPr lang="en-US" sz="3600" dirty="0" smtClean="0">
                        <a:solidFill>
                          <a:srgbClr val="00B0F0"/>
                        </a:solidFill>
                        <a:cs typeface="Arabic Transparent" pitchFamily="2" charset="-78"/>
                      </a:endParaRPr>
                    </a:p>
                    <a:p>
                      <a:pPr algn="ctr"/>
                      <a:endParaRPr lang="en-US" sz="3600" dirty="0">
                        <a:solidFill>
                          <a:srgbClr val="00B0F0"/>
                        </a:solidFill>
                        <a:cs typeface="Arabic Transparent" pitchFamily="2" charset="-78"/>
                      </a:endParaRPr>
                    </a:p>
                  </a:txBody>
                  <a:tcPr>
                    <a:solidFill>
                      <a:schemeClr val="bg1">
                        <a:lumMod val="95000"/>
                      </a:schemeClr>
                    </a:solidFill>
                  </a:tcPr>
                </a:tc>
                <a:tc>
                  <a:txBody>
                    <a:bodyPr/>
                    <a:lstStyle/>
                    <a:p>
                      <a:pPr algn="ctr"/>
                      <a:r>
                        <a:rPr lang="ar-SA" sz="3600" dirty="0" smtClean="0">
                          <a:solidFill>
                            <a:srgbClr val="FF0000"/>
                          </a:solidFill>
                          <a:cs typeface="Arabic Transparent" pitchFamily="2" charset="-78"/>
                        </a:rPr>
                        <a:t>لكلمة الاصلي</a:t>
                      </a:r>
                      <a:endParaRPr lang="en-US" sz="3600" dirty="0">
                        <a:solidFill>
                          <a:srgbClr val="FF0000"/>
                        </a:solidFill>
                        <a:cs typeface="Arabic Transparent" pitchFamily="2" charset="-78"/>
                      </a:endParaRPr>
                    </a:p>
                  </a:txBody>
                  <a:tcPr>
                    <a:solidFill>
                      <a:schemeClr val="bg1">
                        <a:lumMod val="95000"/>
                      </a:schemeClr>
                    </a:solidFill>
                  </a:tcPr>
                </a:tc>
              </a:tr>
              <a:tr h="833437">
                <a:tc>
                  <a:txBody>
                    <a:bodyPr/>
                    <a:lstStyle/>
                    <a:p>
                      <a:pPr algn="ctr"/>
                      <a:r>
                        <a:rPr lang="ar-SA" sz="3600" dirty="0" smtClean="0">
                          <a:solidFill>
                            <a:srgbClr val="00B0F0"/>
                          </a:solidFill>
                          <a:cs typeface="Arabic Transparent" pitchFamily="2" charset="-78"/>
                        </a:rPr>
                        <a:t> وُلِدَ </a:t>
                      </a:r>
                      <a:endParaRPr lang="en-US" sz="3600" dirty="0">
                        <a:solidFill>
                          <a:srgbClr val="00B0F0"/>
                        </a:solidFill>
                        <a:cs typeface="Arabic Transparent" pitchFamily="2" charset="-78"/>
                      </a:endParaRPr>
                    </a:p>
                  </a:txBody>
                  <a:tcPr>
                    <a:solidFill>
                      <a:schemeClr val="bg1">
                        <a:lumMod val="95000"/>
                      </a:schemeClr>
                    </a:solidFill>
                  </a:tcPr>
                </a:tc>
                <a:tc>
                  <a:txBody>
                    <a:bodyPr/>
                    <a:lstStyle/>
                    <a:p>
                      <a:pPr algn="ctr"/>
                      <a:r>
                        <a:rPr lang="ar-SA" sz="3600" dirty="0" smtClean="0">
                          <a:solidFill>
                            <a:srgbClr val="FF0000"/>
                          </a:solidFill>
                          <a:cs typeface="Arabic Transparent" pitchFamily="2" charset="-78"/>
                        </a:rPr>
                        <a:t>تُوَفِىَ</a:t>
                      </a:r>
                      <a:endParaRPr lang="en-US" sz="3600" dirty="0">
                        <a:solidFill>
                          <a:srgbClr val="FF0000"/>
                        </a:solidFill>
                        <a:cs typeface="Arabic Transparent" pitchFamily="2" charset="-78"/>
                      </a:endParaRPr>
                    </a:p>
                  </a:txBody>
                  <a:tcPr>
                    <a:solidFill>
                      <a:schemeClr val="bg1">
                        <a:lumMod val="95000"/>
                      </a:schemeClr>
                    </a:solidFill>
                  </a:tcPr>
                </a:tc>
              </a:tr>
              <a:tr h="833437">
                <a:tc>
                  <a:txBody>
                    <a:bodyPr/>
                    <a:lstStyle/>
                    <a:p>
                      <a:pPr algn="ctr"/>
                      <a:r>
                        <a:rPr lang="ar-SA" sz="3600" dirty="0" smtClean="0">
                          <a:solidFill>
                            <a:srgbClr val="00B0F0"/>
                          </a:solidFill>
                          <a:cs typeface="Arabic Transparent" pitchFamily="2" charset="-78"/>
                        </a:rPr>
                        <a:t>مَسَاءَ </a:t>
                      </a:r>
                      <a:endParaRPr lang="en-US" sz="3600" dirty="0">
                        <a:solidFill>
                          <a:srgbClr val="00B0F0"/>
                        </a:solidFill>
                        <a:cs typeface="Arabic Transparent" pitchFamily="2" charset="-78"/>
                      </a:endParaRPr>
                    </a:p>
                  </a:txBody>
                  <a:tcPr>
                    <a:solidFill>
                      <a:schemeClr val="bg1">
                        <a:lumMod val="95000"/>
                      </a:schemeClr>
                    </a:solidFill>
                  </a:tcPr>
                </a:tc>
                <a:tc>
                  <a:txBody>
                    <a:bodyPr/>
                    <a:lstStyle/>
                    <a:p>
                      <a:pPr algn="ctr"/>
                      <a:r>
                        <a:rPr lang="ar-SA" sz="3600" dirty="0" smtClean="0">
                          <a:solidFill>
                            <a:srgbClr val="FF0000"/>
                          </a:solidFill>
                          <a:cs typeface="Arabic Transparent" pitchFamily="2" charset="-78"/>
                        </a:rPr>
                        <a:t>صَبَاحَ </a:t>
                      </a:r>
                      <a:endParaRPr lang="en-US" sz="3600" dirty="0">
                        <a:solidFill>
                          <a:srgbClr val="FF0000"/>
                        </a:solidFill>
                        <a:cs typeface="Arabic Transparent" pitchFamily="2" charset="-78"/>
                      </a:endParaRPr>
                    </a:p>
                  </a:txBody>
                  <a:tcPr>
                    <a:solidFill>
                      <a:schemeClr val="bg1">
                        <a:lumMod val="95000"/>
                      </a:schemeClr>
                    </a:solidFill>
                  </a:tcPr>
                </a:tc>
              </a:tr>
              <a:tr h="833437">
                <a:tc>
                  <a:txBody>
                    <a:bodyPr/>
                    <a:lstStyle/>
                    <a:p>
                      <a:pPr algn="ctr"/>
                      <a:r>
                        <a:rPr lang="ar-SA" sz="3600" dirty="0" smtClean="0">
                          <a:solidFill>
                            <a:srgbClr val="00B0F0"/>
                          </a:solidFill>
                          <a:cs typeface="Arabic Transparent" pitchFamily="2" charset="-78"/>
                        </a:rPr>
                        <a:t>حَيَاةٌ </a:t>
                      </a:r>
                      <a:endParaRPr lang="en-US" sz="3600" dirty="0">
                        <a:solidFill>
                          <a:srgbClr val="00B0F0"/>
                        </a:solidFill>
                        <a:cs typeface="Arabic Transparent" pitchFamily="2" charset="-78"/>
                      </a:endParaRPr>
                    </a:p>
                  </a:txBody>
                  <a:tcPr>
                    <a:solidFill>
                      <a:schemeClr val="bg1">
                        <a:lumMod val="95000"/>
                      </a:schemeClr>
                    </a:solidFill>
                  </a:tcPr>
                </a:tc>
                <a:tc>
                  <a:txBody>
                    <a:bodyPr/>
                    <a:lstStyle/>
                    <a:p>
                      <a:pPr algn="ctr"/>
                      <a:r>
                        <a:rPr lang="ar-SA" sz="3600" dirty="0" smtClean="0">
                          <a:solidFill>
                            <a:srgbClr val="FF0000"/>
                          </a:solidFill>
                          <a:cs typeface="Arabic Transparent" pitchFamily="2" charset="-78"/>
                        </a:rPr>
                        <a:t>مَوْتٌ </a:t>
                      </a:r>
                      <a:endParaRPr lang="en-US" sz="3600" dirty="0">
                        <a:solidFill>
                          <a:srgbClr val="FF0000"/>
                        </a:solidFill>
                        <a:cs typeface="Arabic Transparent" pitchFamily="2" charset="-78"/>
                      </a:endParaRPr>
                    </a:p>
                  </a:txBody>
                  <a:tcPr>
                    <a:solidFill>
                      <a:schemeClr val="bg1">
                        <a:lumMod val="95000"/>
                      </a:schemeClr>
                    </a:solidFill>
                  </a:tcPr>
                </a:tc>
              </a:tr>
              <a:tr h="833437">
                <a:tc>
                  <a:txBody>
                    <a:bodyPr/>
                    <a:lstStyle/>
                    <a:p>
                      <a:pPr algn="ctr"/>
                      <a:r>
                        <a:rPr lang="ar-SA" sz="3600" dirty="0" smtClean="0">
                          <a:solidFill>
                            <a:srgbClr val="00B0F0"/>
                          </a:solidFill>
                          <a:cs typeface="Arabic Transparent" pitchFamily="2" charset="-78"/>
                        </a:rPr>
                        <a:t>قَلِيْلٌ</a:t>
                      </a:r>
                      <a:endParaRPr lang="en-US" sz="3600" dirty="0">
                        <a:solidFill>
                          <a:srgbClr val="00B0F0"/>
                        </a:solidFill>
                        <a:cs typeface="Arabic Transparent" pitchFamily="2" charset="-78"/>
                      </a:endParaRPr>
                    </a:p>
                  </a:txBody>
                  <a:tcPr>
                    <a:solidFill>
                      <a:schemeClr val="bg1">
                        <a:lumMod val="95000"/>
                      </a:schemeClr>
                    </a:solidFill>
                  </a:tcPr>
                </a:tc>
                <a:tc>
                  <a:txBody>
                    <a:bodyPr/>
                    <a:lstStyle/>
                    <a:p>
                      <a:pPr algn="ctr"/>
                      <a:r>
                        <a:rPr lang="ar-SA" sz="3600" dirty="0" smtClean="0">
                          <a:solidFill>
                            <a:srgbClr val="FF0000"/>
                          </a:solidFill>
                          <a:cs typeface="Arabic Transparent" pitchFamily="2" charset="-78"/>
                        </a:rPr>
                        <a:t>كَثِيْرٌ</a:t>
                      </a:r>
                      <a:endParaRPr lang="en-US" sz="3600" dirty="0">
                        <a:solidFill>
                          <a:srgbClr val="FF0000"/>
                        </a:solidFill>
                        <a:cs typeface="Arabic Transparent" pitchFamily="2" charset="-78"/>
                      </a:endParaRPr>
                    </a:p>
                  </a:txBody>
                  <a:tcPr>
                    <a:solidFill>
                      <a:schemeClr val="bg1">
                        <a:lumMod val="95000"/>
                      </a:schemeClr>
                    </a:solidFill>
                  </a:tcPr>
                </a:tc>
              </a:tr>
              <a:tr h="833437">
                <a:tc>
                  <a:txBody>
                    <a:bodyPr/>
                    <a:lstStyle/>
                    <a:p>
                      <a:pPr algn="ctr"/>
                      <a:r>
                        <a:rPr lang="ar-SA" sz="3600" dirty="0" smtClean="0">
                          <a:solidFill>
                            <a:srgbClr val="00B0F0"/>
                          </a:solidFill>
                          <a:cs typeface="Arabic Transparent" pitchFamily="2" charset="-78"/>
                        </a:rPr>
                        <a:t>كَفَرَ</a:t>
                      </a:r>
                      <a:endParaRPr lang="en-US" sz="3600" dirty="0">
                        <a:solidFill>
                          <a:srgbClr val="00B0F0"/>
                        </a:solidFill>
                        <a:cs typeface="Arabic Transparent" pitchFamily="2" charset="-78"/>
                      </a:endParaRPr>
                    </a:p>
                  </a:txBody>
                  <a:tcPr>
                    <a:solidFill>
                      <a:schemeClr val="bg1">
                        <a:lumMod val="95000"/>
                      </a:schemeClr>
                    </a:solidFill>
                  </a:tcPr>
                </a:tc>
                <a:tc>
                  <a:txBody>
                    <a:bodyPr/>
                    <a:lstStyle/>
                    <a:p>
                      <a:pPr algn="ctr"/>
                      <a:r>
                        <a:rPr lang="ar-SA" sz="3600" dirty="0" smtClean="0">
                          <a:solidFill>
                            <a:srgbClr val="FF0000"/>
                          </a:solidFill>
                          <a:cs typeface="Arabic Transparent" pitchFamily="2" charset="-78"/>
                        </a:rPr>
                        <a:t>اَسْلَمَ</a:t>
                      </a:r>
                      <a:endParaRPr lang="en-US" sz="3600" dirty="0">
                        <a:solidFill>
                          <a:srgbClr val="FF0000"/>
                        </a:solidFill>
                        <a:cs typeface="Arabic Transparent" pitchFamily="2" charset="-78"/>
                      </a:endParaRPr>
                    </a:p>
                  </a:txBody>
                  <a:tcPr>
                    <a:solidFill>
                      <a:schemeClr val="bg1">
                        <a:lumMod val="95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a:blipFill>
            <a:blip r:embed="rId3" cstate="print"/>
            <a:tile tx="0" ty="0" sx="100000" sy="100000" flip="none" algn="tl"/>
          </a:blipFill>
          <a:ln>
            <a:noFill/>
          </a:ln>
        </p:spPr>
        <p:txBody>
          <a:bodyPr>
            <a:normAutofit/>
          </a:bodyPr>
          <a:lstStyle/>
          <a:p>
            <a:r>
              <a:rPr lang="ar-SA" sz="6000" b="1" dirty="0" smtClean="0">
                <a:solidFill>
                  <a:srgbClr val="7030A0"/>
                </a:solidFill>
                <a:cs typeface="Arabic Transparent" pitchFamily="2" charset="-78"/>
              </a:rPr>
              <a:t>صياغ الماضي و المضارع</a:t>
            </a:r>
            <a:endParaRPr lang="en-US" dirty="0">
              <a:cs typeface="Arabic Transparent" pitchFamily="2" charset="-78"/>
            </a:endParaRPr>
          </a:p>
        </p:txBody>
      </p:sp>
      <p:sp>
        <p:nvSpPr>
          <p:cNvPr id="6" name="Rectangle 5"/>
          <p:cNvSpPr/>
          <p:nvPr/>
        </p:nvSpPr>
        <p:spPr>
          <a:xfrm>
            <a:off x="0" y="1371600"/>
            <a:ext cx="9144000" cy="5715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abic Transparent" pitchFamily="2" charset="-78"/>
            </a:endParaRPr>
          </a:p>
        </p:txBody>
      </p:sp>
      <p:sp>
        <p:nvSpPr>
          <p:cNvPr id="7" name="Rounded Rectangle 6"/>
          <p:cNvSpPr/>
          <p:nvPr/>
        </p:nvSpPr>
        <p:spPr>
          <a:xfrm>
            <a:off x="4876800" y="1828800"/>
            <a:ext cx="2362200" cy="7620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chemeClr val="tx1"/>
                </a:solidFill>
                <a:cs typeface="Arabic Transparent" pitchFamily="2" charset="-78"/>
              </a:rPr>
              <a:t>قَالَ</a:t>
            </a:r>
            <a:endParaRPr lang="en-US" sz="4000" dirty="0">
              <a:solidFill>
                <a:schemeClr val="tx1"/>
              </a:solidFill>
              <a:cs typeface="Arabic Transparent" pitchFamily="2" charset="-78"/>
            </a:endParaRPr>
          </a:p>
        </p:txBody>
      </p:sp>
      <p:sp>
        <p:nvSpPr>
          <p:cNvPr id="8" name="Rounded Rectangle 7"/>
          <p:cNvSpPr/>
          <p:nvPr/>
        </p:nvSpPr>
        <p:spPr>
          <a:xfrm>
            <a:off x="304800" y="1828800"/>
            <a:ext cx="2362200" cy="7620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chemeClr val="tx1"/>
                </a:solidFill>
                <a:cs typeface="Arabic Transparent" pitchFamily="2" charset="-78"/>
              </a:rPr>
              <a:t>يَقُوْل</a:t>
            </a:r>
            <a:endParaRPr lang="en-US" sz="4000" dirty="0">
              <a:solidFill>
                <a:schemeClr val="tx1"/>
              </a:solidFill>
              <a:cs typeface="Arabic Transparent" pitchFamily="2" charset="-78"/>
            </a:endParaRPr>
          </a:p>
        </p:txBody>
      </p:sp>
      <p:sp>
        <p:nvSpPr>
          <p:cNvPr id="9" name="Rounded Rectangle 8"/>
          <p:cNvSpPr/>
          <p:nvPr/>
        </p:nvSpPr>
        <p:spPr>
          <a:xfrm>
            <a:off x="304800" y="2971800"/>
            <a:ext cx="2362200" cy="7620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cs typeface="Arabic Transparent" pitchFamily="2" charset="-78"/>
              </a:rPr>
              <a:t>يَخْلُقُ </a:t>
            </a:r>
            <a:endParaRPr lang="en-US" sz="3200" dirty="0">
              <a:cs typeface="Arabic Transparent" pitchFamily="2" charset="-78"/>
            </a:endParaRPr>
          </a:p>
        </p:txBody>
      </p:sp>
      <p:sp>
        <p:nvSpPr>
          <p:cNvPr id="10" name="Rounded Rectangle 9"/>
          <p:cNvSpPr/>
          <p:nvPr/>
        </p:nvSpPr>
        <p:spPr>
          <a:xfrm>
            <a:off x="4876800" y="2971800"/>
            <a:ext cx="2362200" cy="7620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cs typeface="Arabic Transparent" pitchFamily="2" charset="-78"/>
              </a:rPr>
              <a:t>خَلَقَ</a:t>
            </a:r>
            <a:endParaRPr lang="en-US" sz="4000" dirty="0">
              <a:cs typeface="Arabic Transparent" pitchFamily="2" charset="-78"/>
            </a:endParaRPr>
          </a:p>
        </p:txBody>
      </p:sp>
      <p:sp>
        <p:nvSpPr>
          <p:cNvPr id="11" name="Rounded Rectangle 10"/>
          <p:cNvSpPr/>
          <p:nvPr/>
        </p:nvSpPr>
        <p:spPr>
          <a:xfrm>
            <a:off x="304800" y="4267200"/>
            <a:ext cx="2362200" cy="76200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rgbClr val="00B050"/>
                </a:solidFill>
                <a:cs typeface="Arabic Transparent" pitchFamily="2" charset="-78"/>
              </a:rPr>
              <a:t>يَأْمُرُ </a:t>
            </a:r>
            <a:endParaRPr lang="en-US" sz="3600" dirty="0">
              <a:solidFill>
                <a:srgbClr val="00B050"/>
              </a:solidFill>
              <a:cs typeface="Arabic Transparent" pitchFamily="2" charset="-78"/>
            </a:endParaRPr>
          </a:p>
        </p:txBody>
      </p:sp>
      <p:sp>
        <p:nvSpPr>
          <p:cNvPr id="12" name="Rounded Rectangle 11"/>
          <p:cNvSpPr/>
          <p:nvPr/>
        </p:nvSpPr>
        <p:spPr>
          <a:xfrm>
            <a:off x="4876800" y="4267200"/>
            <a:ext cx="2362200" cy="76200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dirty="0" smtClean="0">
                <a:solidFill>
                  <a:srgbClr val="00B050"/>
                </a:solidFill>
                <a:cs typeface="Arabic Transparent" pitchFamily="2" charset="-78"/>
              </a:rPr>
              <a:t> اَمَرَ </a:t>
            </a:r>
            <a:endParaRPr lang="en-US" sz="4400" dirty="0">
              <a:solidFill>
                <a:srgbClr val="00B050"/>
              </a:solidFill>
              <a:cs typeface="Arabic Transparent" pitchFamily="2" charset="-78"/>
            </a:endParaRPr>
          </a:p>
        </p:txBody>
      </p:sp>
      <p:sp>
        <p:nvSpPr>
          <p:cNvPr id="13" name="Rounded Rectangle 12"/>
          <p:cNvSpPr/>
          <p:nvPr/>
        </p:nvSpPr>
        <p:spPr>
          <a:xfrm>
            <a:off x="304800" y="5562600"/>
            <a:ext cx="2362200" cy="7620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cs typeface="Arabic Transparent" pitchFamily="2" charset="-78"/>
              </a:rPr>
              <a:t>يَجْعَلُ</a:t>
            </a:r>
            <a:endParaRPr lang="en-US" sz="3600" dirty="0">
              <a:cs typeface="Arabic Transparent" pitchFamily="2" charset="-78"/>
            </a:endParaRPr>
          </a:p>
        </p:txBody>
      </p:sp>
      <p:sp>
        <p:nvSpPr>
          <p:cNvPr id="14" name="Rounded Rectangle 13"/>
          <p:cNvSpPr/>
          <p:nvPr/>
        </p:nvSpPr>
        <p:spPr>
          <a:xfrm>
            <a:off x="4876800" y="5486400"/>
            <a:ext cx="2362200" cy="7620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ar-SA" sz="3600" dirty="0" smtClean="0">
                <a:cs typeface="Arabic Transparent" pitchFamily="2" charset="-78"/>
              </a:rPr>
              <a:t>جَعَلَ</a:t>
            </a:r>
            <a:endParaRPr lang="en-US" sz="3600" dirty="0">
              <a:cs typeface="Arabic Transparent" pitchFamily="2" charset="-78"/>
            </a:endParaRPr>
          </a:p>
        </p:txBody>
      </p:sp>
      <p:sp>
        <p:nvSpPr>
          <p:cNvPr id="15" name="Left Arrow 14"/>
          <p:cNvSpPr/>
          <p:nvPr/>
        </p:nvSpPr>
        <p:spPr>
          <a:xfrm>
            <a:off x="3276600" y="3200400"/>
            <a:ext cx="1066800" cy="381000"/>
          </a:xfrm>
          <a:prstGeom prst="lef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abic Transparent" pitchFamily="2" charset="-78"/>
            </a:endParaRPr>
          </a:p>
        </p:txBody>
      </p:sp>
      <p:sp>
        <p:nvSpPr>
          <p:cNvPr id="16" name="Left Arrow 15"/>
          <p:cNvSpPr/>
          <p:nvPr/>
        </p:nvSpPr>
        <p:spPr>
          <a:xfrm>
            <a:off x="3276600" y="2057400"/>
            <a:ext cx="990600" cy="381000"/>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abic Transparent" pitchFamily="2" charset="-78"/>
            </a:endParaRPr>
          </a:p>
        </p:txBody>
      </p:sp>
      <p:sp>
        <p:nvSpPr>
          <p:cNvPr id="17" name="Left Arrow 16"/>
          <p:cNvSpPr/>
          <p:nvPr/>
        </p:nvSpPr>
        <p:spPr>
          <a:xfrm>
            <a:off x="3276600" y="5638800"/>
            <a:ext cx="914400" cy="304800"/>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abic Transparent" pitchFamily="2" charset="-78"/>
            </a:endParaRPr>
          </a:p>
        </p:txBody>
      </p:sp>
      <p:sp>
        <p:nvSpPr>
          <p:cNvPr id="18" name="Left Arrow 17"/>
          <p:cNvSpPr/>
          <p:nvPr/>
        </p:nvSpPr>
        <p:spPr>
          <a:xfrm>
            <a:off x="3276600" y="4495800"/>
            <a:ext cx="990600" cy="381000"/>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abic Transparent" pitchFamily="2" charset="-78"/>
            </a:endParaRPr>
          </a:p>
        </p:txBody>
      </p:sp>
      <p:sp>
        <p:nvSpPr>
          <p:cNvPr id="19" name="Rounded Rectangle 18"/>
          <p:cNvSpPr/>
          <p:nvPr/>
        </p:nvSpPr>
        <p:spPr>
          <a:xfrm>
            <a:off x="4899660" y="1828800"/>
            <a:ext cx="2362200" cy="762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ar-SA" sz="4000" dirty="0" smtClean="0">
                <a:solidFill>
                  <a:schemeClr val="tx1"/>
                </a:solidFill>
                <a:cs typeface="Arabic Transparent" pitchFamily="2" charset="-78"/>
              </a:rPr>
              <a:t>قَالَ</a:t>
            </a:r>
            <a:endParaRPr lang="en-US" sz="4000" dirty="0">
              <a:solidFill>
                <a:schemeClr val="tx1"/>
              </a:solidFill>
              <a:cs typeface="Arabic Transparent" pitchFamily="2" charset="-78"/>
            </a:endParaRPr>
          </a:p>
        </p:txBody>
      </p:sp>
      <p:sp>
        <p:nvSpPr>
          <p:cNvPr id="20" name="Rounded Rectangle 19"/>
          <p:cNvSpPr/>
          <p:nvPr/>
        </p:nvSpPr>
        <p:spPr>
          <a:xfrm>
            <a:off x="327660" y="1828800"/>
            <a:ext cx="2362200" cy="762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ar-SA" sz="4000" dirty="0" smtClean="0">
                <a:solidFill>
                  <a:schemeClr val="tx1"/>
                </a:solidFill>
                <a:cs typeface="Arabic Transparent" pitchFamily="2" charset="-78"/>
              </a:rPr>
              <a:t>يَقُوْل</a:t>
            </a:r>
            <a:endParaRPr lang="en-US" sz="4000" dirty="0">
              <a:solidFill>
                <a:schemeClr val="tx1"/>
              </a:solidFill>
              <a:cs typeface="Arabic Transparent" pitchFamily="2" charset="-78"/>
            </a:endParaRPr>
          </a:p>
        </p:txBody>
      </p:sp>
      <p:sp>
        <p:nvSpPr>
          <p:cNvPr id="21" name="Rounded Rectangle 20"/>
          <p:cNvSpPr/>
          <p:nvPr/>
        </p:nvSpPr>
        <p:spPr>
          <a:xfrm>
            <a:off x="327660" y="2971800"/>
            <a:ext cx="2362200" cy="762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3200" dirty="0" smtClean="0">
                <a:cs typeface="Arabic Transparent" pitchFamily="2" charset="-78"/>
              </a:rPr>
              <a:t>يَخْلُقُ </a:t>
            </a:r>
            <a:endParaRPr lang="en-US" sz="3200" dirty="0">
              <a:cs typeface="Arabic Transparent" pitchFamily="2" charset="-78"/>
            </a:endParaRPr>
          </a:p>
        </p:txBody>
      </p:sp>
      <p:sp>
        <p:nvSpPr>
          <p:cNvPr id="22" name="Rounded Rectangle 21"/>
          <p:cNvSpPr/>
          <p:nvPr/>
        </p:nvSpPr>
        <p:spPr>
          <a:xfrm>
            <a:off x="4899660" y="2971800"/>
            <a:ext cx="2362200" cy="762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4000" dirty="0" smtClean="0">
                <a:cs typeface="Arabic Transparent" pitchFamily="2" charset="-78"/>
              </a:rPr>
              <a:t>خَلَقَ</a:t>
            </a:r>
            <a:endParaRPr lang="en-US" sz="4000" dirty="0">
              <a:cs typeface="Arabic Transparent" pitchFamily="2" charset="-78"/>
            </a:endParaRPr>
          </a:p>
        </p:txBody>
      </p:sp>
      <p:sp>
        <p:nvSpPr>
          <p:cNvPr id="23" name="Rounded Rectangle 22"/>
          <p:cNvSpPr/>
          <p:nvPr/>
        </p:nvSpPr>
        <p:spPr>
          <a:xfrm>
            <a:off x="327660" y="4267200"/>
            <a:ext cx="2362200" cy="7620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3600" dirty="0" smtClean="0">
                <a:solidFill>
                  <a:srgbClr val="00B050"/>
                </a:solidFill>
                <a:cs typeface="Arabic Transparent" pitchFamily="2" charset="-78"/>
              </a:rPr>
              <a:t>يَأْمُرُ </a:t>
            </a:r>
            <a:endParaRPr lang="en-US" sz="3600" dirty="0">
              <a:solidFill>
                <a:srgbClr val="00B050"/>
              </a:solidFill>
              <a:cs typeface="Arabic Transparent" pitchFamily="2" charset="-78"/>
            </a:endParaRPr>
          </a:p>
        </p:txBody>
      </p:sp>
      <p:sp>
        <p:nvSpPr>
          <p:cNvPr id="24" name="Rounded Rectangle 23"/>
          <p:cNvSpPr/>
          <p:nvPr/>
        </p:nvSpPr>
        <p:spPr>
          <a:xfrm>
            <a:off x="4899660" y="4267200"/>
            <a:ext cx="2362200" cy="7620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4400" dirty="0" smtClean="0">
                <a:solidFill>
                  <a:srgbClr val="00B050"/>
                </a:solidFill>
                <a:cs typeface="Arabic Transparent" pitchFamily="2" charset="-78"/>
              </a:rPr>
              <a:t> اَمَرَ </a:t>
            </a:r>
            <a:endParaRPr lang="en-US" sz="4400" dirty="0">
              <a:solidFill>
                <a:srgbClr val="00B050"/>
              </a:solidFill>
              <a:cs typeface="Arabic Transparent" pitchFamily="2" charset="-78"/>
            </a:endParaRPr>
          </a:p>
        </p:txBody>
      </p:sp>
      <p:sp>
        <p:nvSpPr>
          <p:cNvPr id="25" name="Rounded Rectangle 24"/>
          <p:cNvSpPr/>
          <p:nvPr/>
        </p:nvSpPr>
        <p:spPr>
          <a:xfrm>
            <a:off x="327660" y="5562600"/>
            <a:ext cx="2362200" cy="7620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ar-SA" sz="3600" dirty="0" smtClean="0">
                <a:cs typeface="Arabic Transparent" pitchFamily="2" charset="-78"/>
              </a:rPr>
              <a:t>يَجْعَلُ</a:t>
            </a:r>
            <a:endParaRPr lang="en-US" sz="3600" dirty="0">
              <a:cs typeface="Arabic Transparent" pitchFamily="2" charset="-78"/>
            </a:endParaRPr>
          </a:p>
        </p:txBody>
      </p:sp>
      <p:sp>
        <p:nvSpPr>
          <p:cNvPr id="26" name="Left Arrow 25"/>
          <p:cNvSpPr/>
          <p:nvPr/>
        </p:nvSpPr>
        <p:spPr>
          <a:xfrm>
            <a:off x="3299460" y="3200400"/>
            <a:ext cx="1066800" cy="381000"/>
          </a:xfrm>
          <a:prstGeom prst="lef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abic Transparent" pitchFamily="2" charset="-78"/>
            </a:endParaRPr>
          </a:p>
        </p:txBody>
      </p:sp>
      <p:sp>
        <p:nvSpPr>
          <p:cNvPr id="27" name="Left Arrow 26"/>
          <p:cNvSpPr/>
          <p:nvPr/>
        </p:nvSpPr>
        <p:spPr>
          <a:xfrm>
            <a:off x="3299460" y="2057400"/>
            <a:ext cx="990600" cy="381000"/>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abic Transparent" pitchFamily="2" charset="-78"/>
            </a:endParaRPr>
          </a:p>
        </p:txBody>
      </p:sp>
      <p:sp>
        <p:nvSpPr>
          <p:cNvPr id="28" name="Left Arrow 27"/>
          <p:cNvSpPr/>
          <p:nvPr/>
        </p:nvSpPr>
        <p:spPr>
          <a:xfrm>
            <a:off x="3299460" y="4495800"/>
            <a:ext cx="990600" cy="381000"/>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abic Transparent"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plus(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4)">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Horizont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ox(in)">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6"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arn(inHorizontal)">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2" presetClass="entr" presetSubtype="4"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slide(fromBottom)">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13" presetClass="entr" presetSubtype="16"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plus(in)">
                                      <p:cBhvr>
                                        <p:cTn id="76" dur="20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additive="base">
                                        <p:cTn id="81" dur="500" fill="hold"/>
                                        <p:tgtEl>
                                          <p:spTgt spid="27"/>
                                        </p:tgtEl>
                                        <p:attrNameLst>
                                          <p:attrName>ppt_x</p:attrName>
                                        </p:attrNameLst>
                                      </p:cBhvr>
                                      <p:tavLst>
                                        <p:tav tm="0">
                                          <p:val>
                                            <p:strVal val="#ppt_x"/>
                                          </p:val>
                                        </p:tav>
                                        <p:tav tm="100000">
                                          <p:val>
                                            <p:strVal val="#ppt_x"/>
                                          </p:val>
                                        </p:tav>
                                      </p:tavLst>
                                    </p:anim>
                                    <p:anim calcmode="lin" valueType="num">
                                      <p:cBhvr additive="base">
                                        <p:cTn id="8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dissolve">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21" presetClass="entr" presetSubtype="4"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wheel(4)">
                                      <p:cBhvr>
                                        <p:cTn id="92" dur="20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additive="base">
                                        <p:cTn id="97" dur="500" fill="hold"/>
                                        <p:tgtEl>
                                          <p:spTgt spid="26"/>
                                        </p:tgtEl>
                                        <p:attrNameLst>
                                          <p:attrName>ppt_x</p:attrName>
                                        </p:attrNameLst>
                                      </p:cBhvr>
                                      <p:tavLst>
                                        <p:tav tm="0">
                                          <p:val>
                                            <p:strVal val="#ppt_x"/>
                                          </p:val>
                                        </p:tav>
                                        <p:tav tm="100000">
                                          <p:val>
                                            <p:strVal val="#ppt_x"/>
                                          </p:val>
                                        </p:tav>
                                      </p:tavLst>
                                    </p:anim>
                                    <p:anim calcmode="lin" valueType="num">
                                      <p:cBhvr additive="base">
                                        <p:cTn id="9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dissolve">
                                      <p:cBhvr>
                                        <p:cTn id="103" dur="500"/>
                                        <p:tgtEl>
                                          <p:spTgt spid="21"/>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6" fill="hold" grpId="0" nodeType="click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barn(inHorizontal)">
                                      <p:cBhvr>
                                        <p:cTn id="108" dur="500"/>
                                        <p:tgtEl>
                                          <p:spTgt spid="24"/>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8"/>
                                        </p:tgtEl>
                                        <p:attrNameLst>
                                          <p:attrName>style.visibility</p:attrName>
                                        </p:attrNameLst>
                                      </p:cBhvr>
                                      <p:to>
                                        <p:strVal val="visible"/>
                                      </p:to>
                                    </p:set>
                                    <p:anim calcmode="lin" valueType="num">
                                      <p:cBhvr additive="base">
                                        <p:cTn id="113" dur="500" fill="hold"/>
                                        <p:tgtEl>
                                          <p:spTgt spid="28"/>
                                        </p:tgtEl>
                                        <p:attrNameLst>
                                          <p:attrName>ppt_x</p:attrName>
                                        </p:attrNameLst>
                                      </p:cBhvr>
                                      <p:tavLst>
                                        <p:tav tm="0">
                                          <p:val>
                                            <p:strVal val="#ppt_x"/>
                                          </p:val>
                                        </p:tav>
                                        <p:tav tm="100000">
                                          <p:val>
                                            <p:strVal val="#ppt_x"/>
                                          </p:val>
                                        </p:tav>
                                      </p:tavLst>
                                    </p:anim>
                                    <p:anim calcmode="lin" valueType="num">
                                      <p:cBhvr additive="base">
                                        <p:cTn id="1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 presetClass="entr" presetSubtype="16" fill="hold" grpId="0" nodeType="click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box(in)">
                                      <p:cBhvr>
                                        <p:cTn id="119" dur="500"/>
                                        <p:tgtEl>
                                          <p:spTgt spid="23"/>
                                        </p:tgtEl>
                                      </p:cBhvr>
                                    </p:animEffect>
                                  </p:childTnLst>
                                </p:cTn>
                              </p:par>
                            </p:childTnLst>
                          </p:cTn>
                        </p:par>
                      </p:childTnLst>
                    </p:cTn>
                  </p:par>
                  <p:par>
                    <p:cTn id="120" fill="hold">
                      <p:stCondLst>
                        <p:cond delay="indefinite"/>
                      </p:stCondLst>
                      <p:childTnLst>
                        <p:par>
                          <p:cTn id="121" fill="hold">
                            <p:stCondLst>
                              <p:cond delay="0"/>
                            </p:stCondLst>
                            <p:childTnLst>
                              <p:par>
                                <p:cTn id="122" presetID="12" presetClass="entr" presetSubtype="4" fill="hold" grpId="0" nodeType="clickEffect">
                                  <p:stCondLst>
                                    <p:cond delay="0"/>
                                  </p:stCondLst>
                                  <p:childTnLst>
                                    <p:set>
                                      <p:cBhvr>
                                        <p:cTn id="123" dur="1" fill="hold">
                                          <p:stCondLst>
                                            <p:cond delay="0"/>
                                          </p:stCondLst>
                                        </p:cTn>
                                        <p:tgtEl>
                                          <p:spTgt spid="25"/>
                                        </p:tgtEl>
                                        <p:attrNameLst>
                                          <p:attrName>style.visibility</p:attrName>
                                        </p:attrNameLst>
                                      </p:cBhvr>
                                      <p:to>
                                        <p:strVal val="visible"/>
                                      </p:to>
                                    </p:set>
                                    <p:animEffect transition="in" filter="slide(fromBottom)">
                                      <p:cBhvr>
                                        <p:cTn id="1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a:noFill/>
          </a:ln>
        </p:spPr>
        <p:style>
          <a:lnRef idx="1">
            <a:schemeClr val="accent3"/>
          </a:lnRef>
          <a:fillRef idx="2">
            <a:schemeClr val="accent3"/>
          </a:fillRef>
          <a:effectRef idx="1">
            <a:schemeClr val="accent3"/>
          </a:effectRef>
          <a:fontRef idx="minor">
            <a:schemeClr val="dk1"/>
          </a:fontRef>
        </p:style>
        <p:txBody>
          <a:bodyPr>
            <a:normAutofit/>
          </a:bodyPr>
          <a:lstStyle/>
          <a:p>
            <a:r>
              <a:rPr lang="ar-SA" sz="6600" b="1" dirty="0" smtClean="0">
                <a:solidFill>
                  <a:srgbClr val="7030A0"/>
                </a:solidFill>
                <a:cs typeface="Arabic Transparent" pitchFamily="2" charset="-78"/>
              </a:rPr>
              <a:t>الأعمال المنفردي</a:t>
            </a:r>
            <a:endParaRPr lang="en-US" sz="6600" dirty="0">
              <a:cs typeface="Arabic Transparent" pitchFamily="2" charset="-78"/>
            </a:endParaRPr>
          </a:p>
        </p:txBody>
      </p:sp>
      <p:sp>
        <p:nvSpPr>
          <p:cNvPr id="5" name="Rectangle 4"/>
          <p:cNvSpPr/>
          <p:nvPr/>
        </p:nvSpPr>
        <p:spPr>
          <a:xfrm>
            <a:off x="0" y="1143000"/>
            <a:ext cx="9144000" cy="1143000"/>
          </a:xfrm>
          <a:prstGeom prst="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4000" b="1" dirty="0" smtClean="0">
                <a:solidFill>
                  <a:schemeClr val="tx1"/>
                </a:solidFill>
                <a:cs typeface="Arabic Transparent" pitchFamily="2" charset="-78"/>
              </a:rPr>
              <a:t>أذكر مفردا من الجمع ثم اجعله جملة مفيدة من عندك </a:t>
            </a:r>
            <a:endParaRPr lang="en-US" sz="4000" dirty="0">
              <a:solidFill>
                <a:schemeClr val="tx1"/>
              </a:solidFill>
              <a:cs typeface="Arabic Transparent"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134986147"/>
              </p:ext>
            </p:extLst>
          </p:nvPr>
        </p:nvGraphicFramePr>
        <p:xfrm>
          <a:off x="0" y="2286000"/>
          <a:ext cx="9144000" cy="4663440"/>
        </p:xfrm>
        <a:graphic>
          <a:graphicData uri="http://schemas.openxmlformats.org/drawingml/2006/table">
            <a:tbl>
              <a:tblPr firstRow="1" bandRow="1">
                <a:tableStyleId>{7DF18680-E054-41AD-8BC1-D1AEF772440D}</a:tableStyleId>
              </a:tblPr>
              <a:tblGrid>
                <a:gridCol w="3048000"/>
                <a:gridCol w="3048000"/>
                <a:gridCol w="3048000"/>
              </a:tblGrid>
              <a:tr h="762000">
                <a:tc>
                  <a:txBody>
                    <a:bodyPr/>
                    <a:lstStyle/>
                    <a:p>
                      <a:pPr algn="ctr"/>
                      <a:r>
                        <a:rPr lang="ar-SA" sz="2800" b="1" dirty="0" smtClean="0">
                          <a:solidFill>
                            <a:schemeClr val="bg1"/>
                          </a:solidFill>
                          <a:cs typeface="Arabic Transparent" pitchFamily="2" charset="-78"/>
                        </a:rPr>
                        <a:t>الجملة</a:t>
                      </a:r>
                      <a:endParaRPr lang="en-US" sz="2800" dirty="0">
                        <a:solidFill>
                          <a:schemeClr val="bg1"/>
                        </a:solidFill>
                        <a:cs typeface="Arabic Transparent" pitchFamily="2" charset="-78"/>
                      </a:endParaRPr>
                    </a:p>
                  </a:txBody>
                  <a:tcPr>
                    <a:solidFill>
                      <a:schemeClr val="bg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200" b="1" dirty="0" smtClean="0">
                          <a:solidFill>
                            <a:schemeClr val="tx2">
                              <a:lumMod val="75000"/>
                            </a:schemeClr>
                          </a:solidFill>
                          <a:cs typeface="Arabic Transparent" pitchFamily="2" charset="-78"/>
                        </a:rPr>
                        <a:t>المفرد</a:t>
                      </a:r>
                      <a:endParaRPr lang="en-US" sz="1800" b="1" dirty="0" smtClean="0">
                        <a:solidFill>
                          <a:schemeClr val="tx2">
                            <a:lumMod val="75000"/>
                          </a:schemeClr>
                        </a:solidFill>
                        <a:cs typeface="Arabic Transparent" pitchFamily="2" charset="-78"/>
                      </a:endParaRPr>
                    </a:p>
                    <a:p>
                      <a:pPr algn="ctr"/>
                      <a:endParaRPr lang="en-US" dirty="0">
                        <a:cs typeface="Arabic Transparent" pitchFamily="2" charset="-78"/>
                      </a:endParaRPr>
                    </a:p>
                  </a:txBody>
                  <a:tcPr>
                    <a:solidFill>
                      <a:schemeClr val="bg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200" b="1" dirty="0" smtClean="0">
                          <a:solidFill>
                            <a:schemeClr val="bg1"/>
                          </a:solidFill>
                          <a:cs typeface="Arabic Transparent" pitchFamily="2" charset="-78"/>
                        </a:rPr>
                        <a:t>الجمع</a:t>
                      </a:r>
                      <a:endParaRPr lang="ar-SA" sz="2800" b="1" dirty="0" smtClean="0">
                        <a:solidFill>
                          <a:schemeClr val="bg1"/>
                        </a:solidFill>
                        <a:cs typeface="Arabic Transparent" pitchFamily="2" charset="-78"/>
                      </a:endParaRPr>
                    </a:p>
                  </a:txBody>
                  <a:tcPr>
                    <a:solidFill>
                      <a:schemeClr val="bg2">
                        <a:lumMod val="50000"/>
                      </a:schemeClr>
                    </a:solidFill>
                  </a:tcPr>
                </a:tc>
              </a:tr>
              <a:tr h="762000">
                <a:tc>
                  <a:txBody>
                    <a:bodyPr/>
                    <a:lstStyle/>
                    <a:p>
                      <a:pPr algn="ctr"/>
                      <a:r>
                        <a:rPr lang="en-US" sz="3200" dirty="0" smtClean="0">
                          <a:solidFill>
                            <a:schemeClr val="bg1"/>
                          </a:solidFill>
                          <a:cs typeface="Arabic Transparent" pitchFamily="2" charset="-78"/>
                        </a:rPr>
                        <a:t>---------</a:t>
                      </a:r>
                      <a:endParaRPr lang="en-US" sz="3200" dirty="0">
                        <a:solidFill>
                          <a:schemeClr val="bg1"/>
                        </a:solidFill>
                        <a:cs typeface="Arabic Transparent" pitchFamily="2" charset="-78"/>
                      </a:endParaRPr>
                    </a:p>
                  </a:txBody>
                  <a:tcPr>
                    <a:solidFill>
                      <a:schemeClr val="bg2">
                        <a:lumMod val="50000"/>
                      </a:schemeClr>
                    </a:solidFill>
                  </a:tcPr>
                </a:tc>
                <a:tc>
                  <a:txBody>
                    <a:bodyPr/>
                    <a:lstStyle/>
                    <a:p>
                      <a:pPr algn="ctr"/>
                      <a:r>
                        <a:rPr lang="en-US" sz="3600" dirty="0" smtClean="0">
                          <a:cs typeface="Arabic Transparent" pitchFamily="2" charset="-78"/>
                        </a:rPr>
                        <a:t>---------</a:t>
                      </a:r>
                      <a:endParaRPr lang="en-US" sz="3600" dirty="0">
                        <a:cs typeface="Arabic Transparent" pitchFamily="2" charset="-78"/>
                      </a:endParaRPr>
                    </a:p>
                  </a:txBody>
                  <a:tcPr>
                    <a:solidFill>
                      <a:schemeClr val="bg2">
                        <a:lumMod val="50000"/>
                      </a:schemeClr>
                    </a:solidFill>
                  </a:tcPr>
                </a:tc>
                <a:tc>
                  <a:txBody>
                    <a:bodyPr/>
                    <a:lstStyle/>
                    <a:p>
                      <a:pPr algn="ctr"/>
                      <a:r>
                        <a:rPr lang="ar-SA" sz="3600" dirty="0" smtClean="0">
                          <a:solidFill>
                            <a:schemeClr val="bg1"/>
                          </a:solidFill>
                          <a:cs typeface="Arabic Transparent" pitchFamily="2" charset="-78"/>
                        </a:rPr>
                        <a:t>سَنَوَاتٌ</a:t>
                      </a:r>
                      <a:r>
                        <a:rPr lang="ar-SA" dirty="0" smtClean="0">
                          <a:cs typeface="Arabic Transparent" pitchFamily="2" charset="-78"/>
                        </a:rPr>
                        <a:t> </a:t>
                      </a:r>
                      <a:endParaRPr lang="en-US" dirty="0">
                        <a:cs typeface="Arabic Transparent" pitchFamily="2" charset="-78"/>
                      </a:endParaRPr>
                    </a:p>
                  </a:txBody>
                  <a:tcPr>
                    <a:solidFill>
                      <a:schemeClr val="bg2">
                        <a:lumMod val="50000"/>
                      </a:schemeClr>
                    </a:solidFill>
                  </a:tcPr>
                </a:tc>
              </a:tr>
              <a:tr h="762000">
                <a:tc>
                  <a:txBody>
                    <a:bodyPr/>
                    <a:lstStyle/>
                    <a:p>
                      <a:pPr algn="ctr"/>
                      <a:r>
                        <a:rPr lang="en-US" sz="3200" dirty="0" smtClean="0">
                          <a:solidFill>
                            <a:schemeClr val="bg1"/>
                          </a:solidFill>
                          <a:cs typeface="Arabic Transparent" pitchFamily="2" charset="-78"/>
                        </a:rPr>
                        <a:t>----------</a:t>
                      </a:r>
                      <a:endParaRPr lang="en-US" sz="3200" dirty="0">
                        <a:solidFill>
                          <a:schemeClr val="bg1"/>
                        </a:solidFill>
                        <a:cs typeface="Arabic Transparent" pitchFamily="2" charset="-78"/>
                      </a:endParaRPr>
                    </a:p>
                  </a:txBody>
                  <a:tcPr>
                    <a:solidFill>
                      <a:schemeClr val="bg2">
                        <a:lumMod val="50000"/>
                      </a:schemeClr>
                    </a:solidFill>
                  </a:tcPr>
                </a:tc>
                <a:tc>
                  <a:txBody>
                    <a:bodyPr/>
                    <a:lstStyle/>
                    <a:p>
                      <a:pPr algn="ctr"/>
                      <a:r>
                        <a:rPr lang="en-US" sz="3200" dirty="0" smtClean="0">
                          <a:cs typeface="Arabic Transparent" pitchFamily="2" charset="-78"/>
                        </a:rPr>
                        <a:t>----------</a:t>
                      </a:r>
                      <a:endParaRPr lang="en-US" sz="3200" dirty="0">
                        <a:cs typeface="Arabic Transparent" pitchFamily="2" charset="-78"/>
                      </a:endParaRPr>
                    </a:p>
                  </a:txBody>
                  <a:tcPr>
                    <a:solidFill>
                      <a:schemeClr val="bg2">
                        <a:lumMod val="50000"/>
                      </a:schemeClr>
                    </a:solidFill>
                  </a:tcPr>
                </a:tc>
                <a:tc>
                  <a:txBody>
                    <a:bodyPr/>
                    <a:lstStyle/>
                    <a:p>
                      <a:pPr algn="ctr"/>
                      <a:r>
                        <a:rPr lang="ar-SA" sz="3600" dirty="0" smtClean="0">
                          <a:solidFill>
                            <a:schemeClr val="bg1"/>
                          </a:solidFill>
                          <a:cs typeface="Arabic Transparent" pitchFamily="2" charset="-78"/>
                        </a:rPr>
                        <a:t>قُبُوْرٌ</a:t>
                      </a:r>
                      <a:endParaRPr lang="en-US" sz="3600" dirty="0">
                        <a:solidFill>
                          <a:schemeClr val="bg1"/>
                        </a:solidFill>
                        <a:cs typeface="Arabic Transparent" pitchFamily="2" charset="-78"/>
                      </a:endParaRPr>
                    </a:p>
                  </a:txBody>
                  <a:tcPr>
                    <a:solidFill>
                      <a:schemeClr val="bg2">
                        <a:lumMod val="50000"/>
                      </a:schemeClr>
                    </a:solidFill>
                  </a:tcPr>
                </a:tc>
              </a:tr>
              <a:tr h="762000">
                <a:tc>
                  <a:txBody>
                    <a:bodyPr/>
                    <a:lstStyle/>
                    <a:p>
                      <a:pPr algn="ctr"/>
                      <a:r>
                        <a:rPr lang="en-US" sz="3200" dirty="0" smtClean="0">
                          <a:solidFill>
                            <a:schemeClr val="bg1"/>
                          </a:solidFill>
                          <a:cs typeface="Arabic Transparent" pitchFamily="2" charset="-78"/>
                        </a:rPr>
                        <a:t>------------</a:t>
                      </a:r>
                      <a:endParaRPr lang="en-US" sz="3200" dirty="0">
                        <a:solidFill>
                          <a:schemeClr val="bg1"/>
                        </a:solidFill>
                        <a:cs typeface="Arabic Transparent" pitchFamily="2" charset="-78"/>
                      </a:endParaRPr>
                    </a:p>
                  </a:txBody>
                  <a:tcPr>
                    <a:solidFill>
                      <a:schemeClr val="bg2">
                        <a:lumMod val="50000"/>
                      </a:schemeClr>
                    </a:solidFill>
                  </a:tcPr>
                </a:tc>
                <a:tc>
                  <a:txBody>
                    <a:bodyPr/>
                    <a:lstStyle/>
                    <a:p>
                      <a:pPr algn="ctr"/>
                      <a:r>
                        <a:rPr lang="en-US" sz="3200" dirty="0" smtClean="0">
                          <a:cs typeface="Arabic Transparent" pitchFamily="2" charset="-78"/>
                        </a:rPr>
                        <a:t>-----------</a:t>
                      </a:r>
                      <a:endParaRPr lang="en-US" sz="3200" dirty="0">
                        <a:cs typeface="Arabic Transparent" pitchFamily="2" charset="-78"/>
                      </a:endParaRPr>
                    </a:p>
                  </a:txBody>
                  <a:tcPr>
                    <a:solidFill>
                      <a:schemeClr val="bg2">
                        <a:lumMod val="50000"/>
                      </a:schemeClr>
                    </a:solidFill>
                  </a:tcPr>
                </a:tc>
                <a:tc>
                  <a:txBody>
                    <a:bodyPr/>
                    <a:lstStyle/>
                    <a:p>
                      <a:pPr algn="ctr"/>
                      <a:r>
                        <a:rPr lang="ar-SA" sz="3600" dirty="0" smtClean="0">
                          <a:solidFill>
                            <a:schemeClr val="bg1"/>
                          </a:solidFill>
                          <a:cs typeface="Arabic Transparent" pitchFamily="2" charset="-78"/>
                        </a:rPr>
                        <a:t>مَسَاجِدٌ</a:t>
                      </a:r>
                      <a:endParaRPr lang="en-US" sz="3600" dirty="0">
                        <a:solidFill>
                          <a:schemeClr val="bg1"/>
                        </a:solidFill>
                        <a:cs typeface="Arabic Transparent" pitchFamily="2" charset="-78"/>
                      </a:endParaRPr>
                    </a:p>
                  </a:txBody>
                  <a:tcPr>
                    <a:solidFill>
                      <a:schemeClr val="bg2">
                        <a:lumMod val="50000"/>
                      </a:schemeClr>
                    </a:solidFill>
                  </a:tcPr>
                </a:tc>
              </a:tr>
              <a:tr h="762000">
                <a:tc>
                  <a:txBody>
                    <a:bodyPr/>
                    <a:lstStyle/>
                    <a:p>
                      <a:pPr algn="ctr"/>
                      <a:r>
                        <a:rPr lang="en-US" sz="2800" dirty="0" smtClean="0">
                          <a:solidFill>
                            <a:schemeClr val="bg1"/>
                          </a:solidFill>
                          <a:cs typeface="Arabic Transparent" pitchFamily="2" charset="-78"/>
                        </a:rPr>
                        <a:t>---------------</a:t>
                      </a:r>
                      <a:endParaRPr lang="en-US" sz="2800" dirty="0">
                        <a:solidFill>
                          <a:schemeClr val="bg1"/>
                        </a:solidFill>
                        <a:cs typeface="Arabic Transparent" pitchFamily="2" charset="-78"/>
                      </a:endParaRPr>
                    </a:p>
                  </a:txBody>
                  <a:tcPr>
                    <a:solidFill>
                      <a:schemeClr val="bg2">
                        <a:lumMod val="50000"/>
                      </a:schemeClr>
                    </a:solidFill>
                  </a:tcPr>
                </a:tc>
                <a:tc>
                  <a:txBody>
                    <a:bodyPr/>
                    <a:lstStyle/>
                    <a:p>
                      <a:pPr algn="ctr"/>
                      <a:r>
                        <a:rPr lang="en-US" sz="3200" dirty="0" smtClean="0">
                          <a:cs typeface="Arabic Transparent" pitchFamily="2" charset="-78"/>
                        </a:rPr>
                        <a:t>------------</a:t>
                      </a:r>
                      <a:endParaRPr lang="en-US" sz="3200" dirty="0">
                        <a:cs typeface="Arabic Transparent" pitchFamily="2" charset="-78"/>
                      </a:endParaRPr>
                    </a:p>
                  </a:txBody>
                  <a:tcPr>
                    <a:solidFill>
                      <a:schemeClr val="bg2">
                        <a:lumMod val="50000"/>
                      </a:schemeClr>
                    </a:solidFill>
                  </a:tcPr>
                </a:tc>
                <a:tc>
                  <a:txBody>
                    <a:bodyPr/>
                    <a:lstStyle/>
                    <a:p>
                      <a:pPr algn="ctr"/>
                      <a:r>
                        <a:rPr lang="ar-SA" sz="4000" dirty="0" smtClean="0">
                          <a:solidFill>
                            <a:schemeClr val="bg1"/>
                          </a:solidFill>
                          <a:cs typeface="Arabic Transparent" pitchFamily="2" charset="-78"/>
                        </a:rPr>
                        <a:t> اَدّيَانٌ</a:t>
                      </a:r>
                      <a:endParaRPr lang="en-US" sz="4000" dirty="0">
                        <a:solidFill>
                          <a:schemeClr val="bg1"/>
                        </a:solidFill>
                        <a:cs typeface="Arabic Transparent" pitchFamily="2" charset="-78"/>
                      </a:endParaRPr>
                    </a:p>
                  </a:txBody>
                  <a:tcPr>
                    <a:solidFill>
                      <a:schemeClr val="bg2">
                        <a:lumMod val="50000"/>
                      </a:schemeClr>
                    </a:solidFill>
                  </a:tcPr>
                </a:tc>
              </a:tr>
              <a:tr h="762000">
                <a:tc>
                  <a:txBody>
                    <a:bodyPr/>
                    <a:lstStyle/>
                    <a:p>
                      <a:pPr algn="ctr"/>
                      <a:r>
                        <a:rPr lang="en-US" sz="3200" dirty="0" smtClean="0">
                          <a:solidFill>
                            <a:schemeClr val="bg1"/>
                          </a:solidFill>
                          <a:cs typeface="Arabic Transparent" pitchFamily="2" charset="-78"/>
                        </a:rPr>
                        <a:t>------------</a:t>
                      </a:r>
                      <a:endParaRPr lang="en-US" sz="3200" dirty="0">
                        <a:solidFill>
                          <a:schemeClr val="bg1"/>
                        </a:solidFill>
                        <a:cs typeface="Arabic Transparent" pitchFamily="2" charset="-78"/>
                      </a:endParaRPr>
                    </a:p>
                  </a:txBody>
                  <a:tcPr>
                    <a:solidFill>
                      <a:schemeClr val="bg2">
                        <a:lumMod val="50000"/>
                      </a:schemeClr>
                    </a:solidFill>
                  </a:tcPr>
                </a:tc>
                <a:tc>
                  <a:txBody>
                    <a:bodyPr/>
                    <a:lstStyle/>
                    <a:p>
                      <a:pPr algn="ctr"/>
                      <a:r>
                        <a:rPr lang="en-US" sz="3600" dirty="0" smtClean="0">
                          <a:cs typeface="Arabic Transparent" pitchFamily="2" charset="-78"/>
                        </a:rPr>
                        <a:t>-----------</a:t>
                      </a:r>
                      <a:endParaRPr lang="en-US" sz="3600" dirty="0">
                        <a:cs typeface="Arabic Transparent" pitchFamily="2" charset="-78"/>
                      </a:endParaRPr>
                    </a:p>
                  </a:txBody>
                  <a:tcPr>
                    <a:solidFill>
                      <a:schemeClr val="bg2">
                        <a:lumMod val="50000"/>
                      </a:schemeClr>
                    </a:solidFill>
                  </a:tcPr>
                </a:tc>
                <a:tc>
                  <a:txBody>
                    <a:bodyPr/>
                    <a:lstStyle/>
                    <a:p>
                      <a:pPr algn="ctr"/>
                      <a:r>
                        <a:rPr lang="ar-SA" sz="3600" dirty="0" smtClean="0">
                          <a:solidFill>
                            <a:schemeClr val="bg1"/>
                          </a:solidFill>
                          <a:cs typeface="Arabic Transparent" pitchFamily="2" charset="-78"/>
                        </a:rPr>
                        <a:t>مَرَاقِدٌ</a:t>
                      </a:r>
                      <a:endParaRPr lang="en-US" sz="3600" dirty="0">
                        <a:solidFill>
                          <a:schemeClr val="bg1"/>
                        </a:solidFill>
                        <a:cs typeface="Arabic Transparent" pitchFamily="2" charset="-78"/>
                      </a:endParaRPr>
                    </a:p>
                  </a:txBody>
                  <a:tcPr>
                    <a:solidFill>
                      <a:schemeClr val="bg2">
                        <a:lumMod val="50000"/>
                      </a:schemeClr>
                    </a:solidFill>
                  </a:tcPr>
                </a:tc>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002060"/>
          </a:solidFill>
          <a:ln>
            <a:noFill/>
          </a:ln>
        </p:spPr>
        <p:txBody>
          <a:bodyPr>
            <a:normAutofit/>
          </a:bodyPr>
          <a:lstStyle/>
          <a:p>
            <a:r>
              <a:rPr lang="ar-SA" b="1" dirty="0" smtClean="0">
                <a:solidFill>
                  <a:schemeClr val="bg1"/>
                </a:solidFill>
                <a:cs typeface="Arabic Transparent" pitchFamily="2" charset="-78"/>
              </a:rPr>
              <a:t>الأعمال المجتمعي</a:t>
            </a:r>
            <a:endParaRPr lang="en-US" dirty="0">
              <a:solidFill>
                <a:schemeClr val="bg1"/>
              </a:solidFill>
              <a:cs typeface="Arabic Transparent" pitchFamily="2" charset="-78"/>
            </a:endParaRPr>
          </a:p>
        </p:txBody>
      </p:sp>
      <p:sp>
        <p:nvSpPr>
          <p:cNvPr id="4" name="Rectangle 3"/>
          <p:cNvSpPr/>
          <p:nvPr/>
        </p:nvSpPr>
        <p:spPr>
          <a:xfrm>
            <a:off x="0" y="1143000"/>
            <a:ext cx="9144000" cy="1143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solidFill>
                  <a:schemeClr val="bg1"/>
                </a:solidFill>
                <a:cs typeface="Arabic Transparent" pitchFamily="2" charset="-78"/>
              </a:rPr>
              <a:t>إملإ الفراغات في الجمل الأتية بكلمة مناسة </a:t>
            </a:r>
            <a:endParaRPr lang="en-US" sz="3200" dirty="0">
              <a:solidFill>
                <a:schemeClr val="bg1"/>
              </a:solidFill>
              <a:cs typeface="Arabic Transparent" pitchFamily="2" charset="-78"/>
            </a:endParaRPr>
          </a:p>
        </p:txBody>
      </p:sp>
      <p:sp>
        <p:nvSpPr>
          <p:cNvPr id="5" name="Rectangle 4"/>
          <p:cNvSpPr/>
          <p:nvPr/>
        </p:nvSpPr>
        <p:spPr>
          <a:xfrm>
            <a:off x="0" y="2286000"/>
            <a:ext cx="9144000" cy="457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ar-SA" sz="4400" dirty="0" smtClean="0">
                <a:solidFill>
                  <a:schemeClr val="tx1"/>
                </a:solidFill>
                <a:cs typeface="Arabic Transparent" pitchFamily="2" charset="-78"/>
              </a:rPr>
              <a:t>أ..........شَاه جلال (رضى:) على رابية.</a:t>
            </a:r>
          </a:p>
          <a:p>
            <a:pPr algn="r"/>
            <a:r>
              <a:rPr lang="ar-SA" sz="4400" dirty="0" smtClean="0">
                <a:solidFill>
                  <a:schemeClr val="tx1"/>
                </a:solidFill>
                <a:cs typeface="Arabic Transparent" pitchFamily="2" charset="-78"/>
              </a:rPr>
              <a:t>ب. سنة موت شاه جلال(رضى:) ..........ه</a:t>
            </a:r>
          </a:p>
          <a:p>
            <a:pPr algn="r"/>
            <a:r>
              <a:rPr lang="ar-SA" sz="4400" dirty="0" smtClean="0">
                <a:solidFill>
                  <a:schemeClr val="tx1"/>
                </a:solidFill>
                <a:cs typeface="Arabic Transparent" pitchFamily="2" charset="-78"/>
              </a:rPr>
              <a:t>ج.المسلون اتّخذوا قبره الشريف...........</a:t>
            </a:r>
          </a:p>
          <a:p>
            <a:pPr algn="r"/>
            <a:r>
              <a:rPr lang="ar-SA" sz="4400" dirty="0" smtClean="0">
                <a:solidFill>
                  <a:schemeClr val="tx1"/>
                </a:solidFill>
                <a:cs typeface="Arabic Transparent" pitchFamily="2" charset="-78"/>
              </a:rPr>
              <a:t>د. هناك .............جامع كبير.</a:t>
            </a:r>
          </a:p>
          <a:p>
            <a:pPr algn="r"/>
            <a:r>
              <a:rPr lang="ar-SA" sz="4400" dirty="0" smtClean="0">
                <a:solidFill>
                  <a:schemeClr val="tx1"/>
                </a:solidFill>
                <a:cs typeface="Arabic Transparent" pitchFamily="2" charset="-78"/>
              </a:rPr>
              <a:t>ه. اسلم كثير من الناس............</a:t>
            </a:r>
            <a:endParaRPr lang="en-US" sz="4400" dirty="0">
              <a:solidFill>
                <a:schemeClr val="tx1"/>
              </a:solidFill>
              <a:cs typeface="Arabic Transparen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txBody>
          <a:bodyPr>
            <a:normAutofit/>
          </a:bodyPr>
          <a:lstStyle/>
          <a:p>
            <a:r>
              <a:rPr lang="ar-SA" b="1" dirty="0" smtClean="0">
                <a:solidFill>
                  <a:srgbClr val="7030A0"/>
                </a:solidFill>
                <a:cs typeface="Arabic Transparent" pitchFamily="2" charset="-78"/>
              </a:rPr>
              <a:t>الواجب المنزلي</a:t>
            </a:r>
            <a:endParaRPr lang="en-US" dirty="0">
              <a:cs typeface="Arabic Transparent" pitchFamily="2" charset="-78"/>
            </a:endParaRPr>
          </a:p>
        </p:txBody>
      </p:sp>
      <p:sp>
        <p:nvSpPr>
          <p:cNvPr id="3" name="Content Placeholder 2"/>
          <p:cNvSpPr>
            <a:spLocks noGrp="1"/>
          </p:cNvSpPr>
          <p:nvPr>
            <p:ph idx="1"/>
          </p:nvPr>
        </p:nvSpPr>
        <p:spPr>
          <a:xfrm>
            <a:off x="0" y="1295400"/>
            <a:ext cx="9144000" cy="5562600"/>
          </a:xfrm>
          <a:ln/>
        </p:spPr>
        <p:style>
          <a:lnRef idx="1">
            <a:schemeClr val="dk1"/>
          </a:lnRef>
          <a:fillRef idx="2">
            <a:schemeClr val="dk1"/>
          </a:fillRef>
          <a:effectRef idx="1">
            <a:schemeClr val="dk1"/>
          </a:effectRef>
          <a:fontRef idx="minor">
            <a:schemeClr val="dk1"/>
          </a:fontRef>
        </p:style>
        <p:txBody>
          <a:bodyPr>
            <a:normAutofit/>
          </a:bodyPr>
          <a:lstStyle/>
          <a:p>
            <a:r>
              <a:rPr lang="ar-SA" sz="7200" b="1" dirty="0" smtClean="0">
                <a:solidFill>
                  <a:srgbClr val="002060"/>
                </a:solidFill>
                <a:cs typeface="Arabic Transparent" pitchFamily="2" charset="-78"/>
              </a:rPr>
              <a:t>(١) استخرج عشرة صيغة من النص ثم حوله الي صيغة المضارع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plus(in)">
                                      <p:cBhvr>
                                        <p:cTn id="12" dur="5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plus(in)">
                                      <p:cBhvr>
                                        <p:cTn id="17" dur="5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ln/>
        </p:spPr>
        <p:style>
          <a:lnRef idx="0">
            <a:schemeClr val="accent1"/>
          </a:lnRef>
          <a:fillRef idx="3">
            <a:schemeClr val="accent1"/>
          </a:fillRef>
          <a:effectRef idx="3">
            <a:schemeClr val="accent1"/>
          </a:effectRef>
          <a:fontRef idx="minor">
            <a:schemeClr val="lt1"/>
          </a:fontRef>
        </p:style>
        <p:txBody>
          <a:bodyPr>
            <a:normAutofit/>
          </a:bodyPr>
          <a:lstStyle/>
          <a:p>
            <a:r>
              <a:rPr lang="ar-SA" sz="6000" b="1" dirty="0" smtClean="0">
                <a:solidFill>
                  <a:schemeClr val="bg1"/>
                </a:solidFill>
              </a:rPr>
              <a:t>شكرا</a:t>
            </a:r>
            <a:endParaRPr lang="en-US"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47800"/>
            <a:ext cx="9144000" cy="4343400"/>
          </a:xfrm>
        </p:spPr>
      </p:pic>
      <p:sp>
        <p:nvSpPr>
          <p:cNvPr id="5" name="Rectangle 4"/>
          <p:cNvSpPr/>
          <p:nvPr/>
        </p:nvSpPr>
        <p:spPr>
          <a:xfrm>
            <a:off x="0" y="5791200"/>
            <a:ext cx="9144000" cy="10668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6000" b="1" dirty="0" smtClean="0">
                <a:solidFill>
                  <a:schemeClr val="accent2">
                    <a:lumMod val="75000"/>
                  </a:schemeClr>
                </a:solidFill>
                <a:effectLst>
                  <a:outerShdw blurRad="50800" dist="38100" dir="8100000" algn="tr" rotWithShape="0">
                    <a:prstClr val="black">
                      <a:alpha val="40000"/>
                    </a:prstClr>
                  </a:outerShdw>
                </a:effectLst>
              </a:rPr>
              <a:t>الى اللقاء</a:t>
            </a:r>
            <a:endParaRPr lang="en-US" sz="6000" b="1" dirty="0">
              <a:solidFill>
                <a:schemeClr val="accent2">
                  <a:lumMod val="75000"/>
                </a:schemeClr>
              </a:solidFill>
              <a:effectLst>
                <a:outerShdw blurRad="50800" dist="38100" dir="8100000" algn="tr"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236"/>
            <a:ext cx="8534400" cy="1846659"/>
          </a:xfrm>
          <a:prstGeom prst="rect">
            <a:avLst/>
          </a:prstGeom>
          <a:ln>
            <a:noFill/>
          </a:ln>
        </p:spPr>
        <p:txBody>
          <a:bodyPr wrap="square">
            <a:spAutoFit/>
          </a:bodyPr>
          <a:lstStyle/>
          <a:p>
            <a:pPr algn="ctr"/>
            <a:r>
              <a:rPr lang="ar-AE" sz="1600" b="1" dirty="0" smtClean="0">
                <a:solidFill>
                  <a:srgbClr val="FF0000"/>
                </a:solidFill>
                <a:cs typeface="Arabic Transparent" pitchFamily="2" charset="-78"/>
              </a:rPr>
              <a:t> </a:t>
            </a:r>
            <a:r>
              <a:rPr lang="ar-AE" b="1" dirty="0" smtClean="0">
                <a:solidFill>
                  <a:schemeClr val="bg1"/>
                </a:solidFill>
                <a:cs typeface="Arabic Transparent" pitchFamily="2" charset="-78"/>
              </a:rPr>
              <a:t>السلام عليكم ورحمة الله وبركاته</a:t>
            </a:r>
            <a:endParaRPr lang="ar-AE" sz="1600" b="1" dirty="0" smtClean="0">
              <a:solidFill>
                <a:schemeClr val="bg1"/>
              </a:solidFill>
              <a:cs typeface="Arabic Transparent" pitchFamily="2" charset="-78"/>
            </a:endParaRPr>
          </a:p>
          <a:p>
            <a:pPr algn="ctr"/>
            <a:r>
              <a:rPr lang="ar-AE" sz="1200" b="1" dirty="0" smtClean="0">
                <a:solidFill>
                  <a:srgbClr val="00B0F0"/>
                </a:solidFill>
                <a:cs typeface="Arabic Transparent" pitchFamily="2" charset="-78"/>
              </a:rPr>
              <a:t>               </a:t>
            </a:r>
            <a:r>
              <a:rPr lang="ar-AE" sz="9600" b="1" dirty="0" smtClean="0">
                <a:solidFill>
                  <a:srgbClr val="00B0F0"/>
                </a:solidFill>
                <a:cs typeface="Arabic Transparent" pitchFamily="2" charset="-78"/>
              </a:rPr>
              <a:t>اهلأ  و  </a:t>
            </a:r>
            <a:r>
              <a:rPr lang="ar-AE" sz="9600" b="1" dirty="0" smtClean="0">
                <a:solidFill>
                  <a:srgbClr val="002060"/>
                </a:solidFill>
                <a:cs typeface="Arabic Transparent" pitchFamily="2" charset="-78"/>
              </a:rPr>
              <a:t>سهلأ </a:t>
            </a:r>
            <a:endParaRPr lang="en-US" sz="1200" b="1" dirty="0">
              <a:solidFill>
                <a:srgbClr val="002060"/>
              </a:solidFill>
              <a:cs typeface="Arabic Transparent" pitchFamily="2" charset="-78"/>
            </a:endParaRPr>
          </a:p>
        </p:txBody>
      </p:sp>
      <p:pic>
        <p:nvPicPr>
          <p:cNvPr id="4" name="Picture 3" descr="images.jpg"/>
          <p:cNvPicPr>
            <a:picLocks noChangeAspect="1"/>
          </p:cNvPicPr>
          <p:nvPr/>
        </p:nvPicPr>
        <p:blipFill>
          <a:blip r:embed="rId2" cstate="print"/>
          <a:stretch>
            <a:fillRect/>
          </a:stretch>
        </p:blipFill>
        <p:spPr>
          <a:xfrm>
            <a:off x="2362200" y="1981200"/>
            <a:ext cx="3810000" cy="4094050"/>
          </a:xfrm>
          <a:prstGeom prst="rect">
            <a:avLst/>
          </a:prstGeom>
          <a:ln>
            <a:noFill/>
          </a:ln>
          <a:effectLst>
            <a:softEdge rad="112500"/>
          </a:effectLst>
        </p:spPr>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a:noFill/>
          </a:ln>
        </p:spPr>
        <p:txBody>
          <a:bodyPr>
            <a:noAutofit/>
          </a:bodyPr>
          <a:lstStyle/>
          <a:p>
            <a:pPr algn="ctr"/>
            <a:r>
              <a:rPr lang="ar-AE" sz="8000" b="1" dirty="0" smtClean="0">
                <a:solidFill>
                  <a:srgbClr val="00B050"/>
                </a:solidFill>
              </a:rPr>
              <a:t>تعريف </a:t>
            </a:r>
            <a:r>
              <a:rPr lang="ar-AE" sz="8000" b="1" dirty="0" smtClean="0">
                <a:solidFill>
                  <a:srgbClr val="00B050"/>
                </a:solidFill>
                <a:cs typeface="Arabic Transparent" pitchFamily="2" charset="-78"/>
              </a:rPr>
              <a:t>المعلم</a:t>
            </a:r>
            <a:endParaRPr lang="en-US" sz="8000" dirty="0">
              <a:solidFill>
                <a:srgbClr val="00B050"/>
              </a:solidFill>
              <a:cs typeface="Arabic Transparent" pitchFamily="2" charset="-78"/>
            </a:endParaRPr>
          </a:p>
        </p:txBody>
      </p:sp>
      <p:sp>
        <p:nvSpPr>
          <p:cNvPr id="3" name="Content Placeholder 2"/>
          <p:cNvSpPr>
            <a:spLocks noGrp="1"/>
          </p:cNvSpPr>
          <p:nvPr>
            <p:ph idx="1"/>
          </p:nvPr>
        </p:nvSpPr>
        <p:spPr>
          <a:xfrm>
            <a:off x="457200" y="1600200"/>
            <a:ext cx="6477000" cy="4525963"/>
          </a:xfrm>
          <a:ln>
            <a:noFill/>
          </a:ln>
        </p:spPr>
        <p:txBody>
          <a:bodyPr/>
          <a:lstStyle/>
          <a:p>
            <a:r>
              <a:rPr lang="ar-SA" sz="4800" dirty="0" smtClean="0">
                <a:solidFill>
                  <a:srgbClr val="7030A0"/>
                </a:solidFill>
                <a:cs typeface="Arabic Transparent" pitchFamily="2" charset="-78"/>
              </a:rPr>
              <a:t>محمد شريف الاسلام</a:t>
            </a:r>
            <a:endParaRPr lang="en-US" sz="4800" dirty="0" smtClean="0">
              <a:solidFill>
                <a:srgbClr val="7030A0"/>
              </a:solidFill>
              <a:cs typeface="Arabic Transparent" pitchFamily="2" charset="-78"/>
            </a:endParaRPr>
          </a:p>
          <a:p>
            <a:r>
              <a:rPr lang="ar-SA" sz="4800" dirty="0" smtClean="0">
                <a:solidFill>
                  <a:srgbClr val="002060"/>
                </a:solidFill>
                <a:cs typeface="Arabic Transparent" pitchFamily="2" charset="-78"/>
              </a:rPr>
              <a:t>مدرس مساعد عربى</a:t>
            </a:r>
            <a:endParaRPr lang="en-US" sz="4800" dirty="0" smtClean="0">
              <a:solidFill>
                <a:srgbClr val="002060"/>
              </a:solidFill>
              <a:cs typeface="Arabic Transparent" pitchFamily="2" charset="-78"/>
            </a:endParaRPr>
          </a:p>
          <a:p>
            <a:r>
              <a:rPr lang="ar-SA" sz="3800" dirty="0" smtClean="0">
                <a:solidFill>
                  <a:srgbClr val="FF0000"/>
                </a:solidFill>
                <a:cs typeface="Arabic Transparent" pitchFamily="2" charset="-78"/>
              </a:rPr>
              <a:t>مدرسة البنات نيت فور، فرشا،نوغان</a:t>
            </a:r>
            <a:endParaRPr lang="en-US" sz="3800" dirty="0" smtClean="0">
              <a:solidFill>
                <a:srgbClr val="FF0000"/>
              </a:solidFill>
              <a:cs typeface="Arabic Transparent" pitchFamily="2" charset="-78"/>
            </a:endParaRPr>
          </a:p>
          <a:p>
            <a:r>
              <a:rPr lang="en-US" dirty="0" smtClean="0">
                <a:cs typeface="Arabic Transparent" pitchFamily="2" charset="-78"/>
              </a:rPr>
              <a:t>       </a:t>
            </a:r>
            <a:r>
              <a:rPr lang="en-US" sz="4000" dirty="0" smtClean="0">
                <a:cs typeface="Arabic Transparent" pitchFamily="2" charset="-78"/>
              </a:rPr>
              <a:t>০১৭১৪৮৪১৭৮০</a:t>
            </a:r>
            <a:endParaRPr lang="en-US" dirty="0" smtClean="0">
              <a:cs typeface="Arabic Transparent" pitchFamily="2" charset="-78"/>
            </a:endParaRPr>
          </a:p>
          <a:p>
            <a:r>
              <a:rPr lang="en-US" dirty="0" smtClean="0">
                <a:cs typeface="Arabic Transparent" pitchFamily="2" charset="-78"/>
              </a:rPr>
              <a:t>      ISORIFUL963@GMAIL.COM</a:t>
            </a:r>
            <a:endParaRPr lang="en-US" dirty="0">
              <a:cs typeface="Arabic Transparent" pitchFamily="2" charset="-78"/>
            </a:endParaRPr>
          </a:p>
        </p:txBody>
      </p:sp>
      <p:pic>
        <p:nvPicPr>
          <p:cNvPr id="4" name="Picture 3" descr="IMG_20170410_225903_626.jpg"/>
          <p:cNvPicPr>
            <a:picLocks noChangeAspect="1"/>
          </p:cNvPicPr>
          <p:nvPr/>
        </p:nvPicPr>
        <p:blipFill>
          <a:blip r:embed="rId2" cstate="print"/>
          <a:stretch>
            <a:fillRect/>
          </a:stretch>
        </p:blipFill>
        <p:spPr>
          <a:xfrm>
            <a:off x="6781800" y="1447800"/>
            <a:ext cx="2133600" cy="2667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style>
          <a:lnRef idx="0">
            <a:schemeClr val="accent2"/>
          </a:lnRef>
          <a:fillRef idx="3">
            <a:schemeClr val="accent2"/>
          </a:fillRef>
          <a:effectRef idx="3">
            <a:schemeClr val="accent2"/>
          </a:effectRef>
          <a:fontRef idx="minor">
            <a:schemeClr val="lt1"/>
          </a:fontRef>
        </p:style>
      </p:pic>
      <p:pic>
        <p:nvPicPr>
          <p:cNvPr id="5" name="Picture 4" descr="cc9ba6b09c.png"/>
          <p:cNvPicPr>
            <a:picLocks noChangeAspect="1"/>
          </p:cNvPicPr>
          <p:nvPr/>
        </p:nvPicPr>
        <p:blipFill>
          <a:blip r:embed="rId3" cstate="print"/>
          <a:stretch>
            <a:fillRect/>
          </a:stretch>
        </p:blipFill>
        <p:spPr>
          <a:xfrm rot="2134151">
            <a:off x="904798" y="4181397"/>
            <a:ext cx="337119" cy="337119"/>
          </a:xfrm>
          <a:prstGeom prst="rect">
            <a:avLst/>
          </a:prstGeom>
          <a:solidFill>
            <a:srgbClr val="FF0000"/>
          </a:solidFill>
          <a:ln>
            <a:noFill/>
          </a:ln>
        </p:spPr>
        <p:style>
          <a:lnRef idx="1">
            <a:schemeClr val="accent5"/>
          </a:lnRef>
          <a:fillRef idx="2">
            <a:schemeClr val="accent5"/>
          </a:fillRef>
          <a:effectRef idx="1">
            <a:schemeClr val="accent5"/>
          </a:effectRef>
          <a:fontRef idx="minor">
            <a:schemeClr val="dk1"/>
          </a:fontRef>
        </p:style>
      </p:pic>
      <p:pic>
        <p:nvPicPr>
          <p:cNvPr id="6" name="Picture 5" descr="b2e893539c.png"/>
          <p:cNvPicPr>
            <a:picLocks noChangeAspect="1"/>
          </p:cNvPicPr>
          <p:nvPr/>
        </p:nvPicPr>
        <p:blipFill>
          <a:blip r:embed="rId4" cstate="print"/>
          <a:stretch>
            <a:fillRect/>
          </a:stretch>
        </p:blipFill>
        <p:spPr>
          <a:xfrm>
            <a:off x="838200" y="4876800"/>
            <a:ext cx="381000" cy="381000"/>
          </a:xfrm>
          <a:prstGeom prst="rect">
            <a:avLst/>
          </a:prstGeom>
          <a:solidFill>
            <a:schemeClr val="accent4">
              <a:lumMod val="60000"/>
              <a:lumOff val="40000"/>
            </a:schemeClr>
          </a:solid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Horizontal)">
                                      <p:cBhvr>
                                        <p:cTn id="13" dur="3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Horizontal)">
                                      <p:cBhvr>
                                        <p:cTn id="18" dur="3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Horizontal)">
                                      <p:cBhvr>
                                        <p:cTn id="23" dur="3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Horizontal)">
                                      <p:cBhvr>
                                        <p:cTn id="28" dur="3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Horizontal)">
                                      <p:cBhvr>
                                        <p:cTn id="33" dur="3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heel(4)">
                                      <p:cBhvr>
                                        <p:cTn id="38"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a:ln>
            <a:noFill/>
          </a:ln>
        </p:spPr>
        <p:style>
          <a:lnRef idx="2">
            <a:schemeClr val="accent4"/>
          </a:lnRef>
          <a:fillRef idx="1">
            <a:schemeClr val="lt1"/>
          </a:fillRef>
          <a:effectRef idx="0">
            <a:schemeClr val="accent4"/>
          </a:effectRef>
          <a:fontRef idx="minor">
            <a:schemeClr val="dk1"/>
          </a:fontRef>
        </p:style>
        <p:txBody>
          <a:bodyPr>
            <a:normAutofit/>
          </a:bodyPr>
          <a:lstStyle/>
          <a:p>
            <a:pPr algn="r"/>
            <a:r>
              <a:rPr lang="ar-SA" sz="5400" dirty="0" smtClean="0">
                <a:solidFill>
                  <a:schemeClr val="tx2"/>
                </a:solidFill>
                <a:cs typeface="Arabic Transparent" pitchFamily="2" charset="-78"/>
              </a:rPr>
              <a:t>الصف السابع من الداخل</a:t>
            </a:r>
            <a:endParaRPr lang="en-US" sz="5400" dirty="0" smtClean="0">
              <a:solidFill>
                <a:schemeClr val="tx2"/>
              </a:solidFill>
              <a:cs typeface="Arabic Transparent" pitchFamily="2" charset="-78"/>
            </a:endParaRPr>
          </a:p>
          <a:p>
            <a:pPr algn="r"/>
            <a:r>
              <a:rPr lang="ar-SA" sz="4800" b="1" dirty="0" smtClean="0">
                <a:solidFill>
                  <a:srgbClr val="7030A0"/>
                </a:solidFill>
                <a:cs typeface="Arabic Transparent" pitchFamily="2" charset="-78"/>
              </a:rPr>
              <a:t>المادة: اللغة العربية الإتصالية</a:t>
            </a:r>
            <a:endParaRPr lang="en-US" sz="4800" b="1" dirty="0" smtClean="0">
              <a:solidFill>
                <a:srgbClr val="7030A0"/>
              </a:solidFill>
              <a:cs typeface="Arabic Transparent" pitchFamily="2" charset="-78"/>
            </a:endParaRPr>
          </a:p>
          <a:p>
            <a:pPr algn="r"/>
            <a:r>
              <a:rPr lang="ar-SA" sz="5400" dirty="0" smtClean="0">
                <a:solidFill>
                  <a:srgbClr val="00B050"/>
                </a:solidFill>
                <a:cs typeface="Arabic Transparent" pitchFamily="2" charset="-78"/>
              </a:rPr>
              <a:t>الفصل الدراسيُ الثاني</a:t>
            </a:r>
            <a:endParaRPr lang="en-US" sz="5400" dirty="0" smtClean="0">
              <a:solidFill>
                <a:srgbClr val="00B050"/>
              </a:solidFill>
              <a:cs typeface="Arabic Transparent" pitchFamily="2" charset="-78"/>
            </a:endParaRPr>
          </a:p>
          <a:p>
            <a:pPr algn="r"/>
            <a:r>
              <a:rPr lang="ar-SA" sz="6000" dirty="0" smtClean="0">
                <a:solidFill>
                  <a:srgbClr val="0070C0"/>
                </a:solidFill>
                <a:cs typeface="Arabic Transparent" pitchFamily="2" charset="-78"/>
              </a:rPr>
              <a:t>الدرس الحادى عشر</a:t>
            </a:r>
            <a:endParaRPr lang="en-US" sz="6000" dirty="0" smtClean="0">
              <a:solidFill>
                <a:srgbClr val="0070C0"/>
              </a:solidFill>
              <a:cs typeface="Arabic Transparent" pitchFamily="2" charset="-78"/>
            </a:endParaRPr>
          </a:p>
          <a:p>
            <a:pPr algn="r"/>
            <a:r>
              <a:rPr lang="ar-SA" sz="4800" b="1" dirty="0" smtClean="0">
                <a:solidFill>
                  <a:srgbClr val="7030A0"/>
                </a:solidFill>
                <a:cs typeface="Arabic Transparent" pitchFamily="2" charset="-78"/>
              </a:rPr>
              <a:t> المدة:خمسون دقيقة</a:t>
            </a:r>
            <a:endParaRPr lang="en-US" sz="4800" b="1" dirty="0">
              <a:solidFill>
                <a:srgbClr val="7030A0"/>
              </a:solidFill>
              <a:cs typeface="Arabic Transparent" pitchFamily="2" charset="-78"/>
            </a:endParaRPr>
          </a:p>
        </p:txBody>
      </p:sp>
      <p:sp>
        <p:nvSpPr>
          <p:cNvPr id="5" name="Horizontal Scroll 4"/>
          <p:cNvSpPr/>
          <p:nvPr/>
        </p:nvSpPr>
        <p:spPr>
          <a:xfrm>
            <a:off x="0" y="-228600"/>
            <a:ext cx="9144000" cy="1981200"/>
          </a:xfrm>
          <a:prstGeom prst="horizontalScroll">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7200" b="1" dirty="0" smtClean="0">
                <a:solidFill>
                  <a:schemeClr val="bg1"/>
                </a:solidFill>
                <a:cs typeface="Arabic Transparent" pitchFamily="2" charset="-78"/>
              </a:rPr>
              <a:t>تعريف الدرس</a:t>
            </a:r>
            <a:endParaRPr lang="en-US" sz="7200" dirty="0">
              <a:solidFill>
                <a:schemeClr val="bg1"/>
              </a:solidFill>
              <a:cs typeface="Arabic Transparent" pitchFamily="2" charset="-78"/>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linds(horizontal)">
                                      <p:cBhvr>
                                        <p:cTn id="12" dur="3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3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3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3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linds(horizontal)">
                                      <p:cBhvr>
                                        <p:cTn id="32" dur="3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linds(horizontal)">
                                      <p:cBhvr>
                                        <p:cTn id="37"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a:ln/>
        </p:spPr>
        <p:style>
          <a:lnRef idx="1">
            <a:schemeClr val="accent3"/>
          </a:lnRef>
          <a:fillRef idx="2">
            <a:schemeClr val="accent3"/>
          </a:fillRef>
          <a:effectRef idx="1">
            <a:schemeClr val="accent3"/>
          </a:effectRef>
          <a:fontRef idx="minor">
            <a:schemeClr val="dk1"/>
          </a:fontRef>
        </p:style>
        <p:txBody>
          <a:bodyPr/>
          <a:lstStyle/>
          <a:p>
            <a:pPr marL="0" indent="0" algn="r">
              <a:buNone/>
            </a:pPr>
            <a:r>
              <a:rPr lang="ar-SA" sz="3600" b="1" dirty="0" smtClean="0">
                <a:solidFill>
                  <a:srgbClr val="7030A0"/>
                </a:solidFill>
                <a:cs typeface="Arabic Transparent" pitchFamily="2" charset="-78"/>
              </a:rPr>
              <a:t>يستطيع الطلاب بعد فراغة الدرس.........  </a:t>
            </a:r>
            <a:endParaRPr lang="en-US" sz="3600" b="1" dirty="0" smtClean="0">
              <a:solidFill>
                <a:srgbClr val="7030A0"/>
              </a:solidFill>
              <a:cs typeface="Arabic Transparent" pitchFamily="2" charset="-78"/>
            </a:endParaRPr>
          </a:p>
          <a:p>
            <a:pPr marL="0" indent="0" algn="r">
              <a:buNone/>
            </a:pPr>
            <a:r>
              <a:rPr lang="ar-SA" sz="2800" b="1" dirty="0" smtClean="0">
                <a:solidFill>
                  <a:srgbClr val="7030A0"/>
                </a:solidFill>
                <a:cs typeface="Arabic Transparent" pitchFamily="2" charset="-78"/>
              </a:rPr>
              <a:t>١. أن يقرأ النص و يفهمه</a:t>
            </a:r>
          </a:p>
          <a:p>
            <a:pPr marL="0" indent="0" algn="r">
              <a:buNone/>
            </a:pPr>
            <a:r>
              <a:rPr lang="ar-SA" sz="2800" b="1" dirty="0" smtClean="0">
                <a:solidFill>
                  <a:srgbClr val="7030A0"/>
                </a:solidFill>
                <a:cs typeface="Arabic Transparent" pitchFamily="2" charset="-78"/>
              </a:rPr>
              <a:t>٢. أن يقول معني مفردات الهامة </a:t>
            </a:r>
          </a:p>
          <a:p>
            <a:pPr marL="0" indent="0" algn="r">
              <a:buNone/>
            </a:pPr>
            <a:r>
              <a:rPr lang="ar-SA" sz="2800" b="1" dirty="0" smtClean="0">
                <a:solidFill>
                  <a:srgbClr val="7030A0"/>
                </a:solidFill>
                <a:cs typeface="Arabic Transparent" pitchFamily="2" charset="-78"/>
              </a:rPr>
              <a:t>٣. أن يستخدمه في الجمل</a:t>
            </a:r>
          </a:p>
          <a:p>
            <a:pPr marL="0" indent="0" algn="r">
              <a:buNone/>
            </a:pPr>
            <a:r>
              <a:rPr lang="ar-SA" sz="3600" b="1" dirty="0" smtClean="0">
                <a:solidFill>
                  <a:srgbClr val="7030A0"/>
                </a:solidFill>
                <a:cs typeface="Arabic Transparent" pitchFamily="2" charset="-78"/>
              </a:rPr>
              <a:t>٣. أن يعين صياغ الماضي و المضارع</a:t>
            </a:r>
          </a:p>
        </p:txBody>
      </p:sp>
      <p:sp>
        <p:nvSpPr>
          <p:cNvPr id="4" name="Flowchart: Punched Tape 3"/>
          <p:cNvSpPr/>
          <p:nvPr/>
        </p:nvSpPr>
        <p:spPr>
          <a:xfrm>
            <a:off x="0" y="0"/>
            <a:ext cx="9144000" cy="1642872"/>
          </a:xfrm>
          <a:prstGeom prst="flowChartPunchedTap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7200" b="1" dirty="0" smtClean="0">
                <a:solidFill>
                  <a:schemeClr val="accent5">
                    <a:lumMod val="20000"/>
                    <a:lumOff val="80000"/>
                  </a:schemeClr>
                </a:solidFill>
                <a:cs typeface="Arabic Transparent" pitchFamily="2" charset="-78"/>
              </a:rPr>
              <a:t>استفادة الدرس</a:t>
            </a:r>
            <a:r>
              <a:rPr lang="en-US" sz="7200" b="1" dirty="0" smtClean="0">
                <a:solidFill>
                  <a:schemeClr val="accent5">
                    <a:lumMod val="20000"/>
                    <a:lumOff val="80000"/>
                  </a:schemeClr>
                </a:solidFill>
                <a:cs typeface="Arabic Transparent" pitchFamily="2" charset="-78"/>
              </a:rPr>
              <a:t> </a:t>
            </a:r>
            <a:endParaRPr lang="en-US" sz="7200" dirty="0">
              <a:solidFill>
                <a:schemeClr val="accent5">
                  <a:lumMod val="20000"/>
                  <a:lumOff val="80000"/>
                </a:schemeClr>
              </a:solidFill>
              <a:cs typeface="Arabic Transparent" pitchFamily="2" charset="-78"/>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3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3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3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3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3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circle(in)">
                                      <p:cBhvr>
                                        <p:cTn id="37"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0.jpg"/>
          <p:cNvPicPr>
            <a:picLocks noGrp="1" noChangeAspect="1"/>
          </p:cNvPicPr>
          <p:nvPr>
            <p:ph idx="1"/>
          </p:nvPr>
        </p:nvPicPr>
        <p:blipFill>
          <a:blip r:embed="rId2" cstate="print"/>
          <a:stretch>
            <a:fillRect/>
          </a:stretch>
        </p:blipFill>
        <p:spPr>
          <a:xfrm>
            <a:off x="0" y="1600200"/>
            <a:ext cx="9144000" cy="5257799"/>
          </a:xfrm>
          <a:ln>
            <a:noFill/>
          </a:ln>
        </p:spPr>
      </p:pic>
      <p:sp>
        <p:nvSpPr>
          <p:cNvPr id="4" name="Oval 3"/>
          <p:cNvSpPr/>
          <p:nvPr/>
        </p:nvSpPr>
        <p:spPr>
          <a:xfrm>
            <a:off x="-7961" y="0"/>
            <a:ext cx="9144000" cy="1447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5400" b="1" dirty="0" smtClean="0">
                <a:solidFill>
                  <a:srgbClr val="7030A0"/>
                </a:solidFill>
                <a:cs typeface="Arabic Transparent" pitchFamily="2" charset="-78"/>
              </a:rPr>
              <a:t>أنظر الى الصور</a:t>
            </a:r>
            <a:r>
              <a:rPr lang="en-US" sz="5400" b="1" dirty="0" smtClean="0">
                <a:solidFill>
                  <a:srgbClr val="7030A0"/>
                </a:solidFill>
                <a:cs typeface="Arabic Transparent" pitchFamily="2" charset="-78"/>
              </a:rPr>
              <a:t> </a:t>
            </a:r>
            <a:endParaRPr lang="en-US" sz="5400" dirty="0">
              <a:cs typeface="Arabic Transparent" pitchFamily="2" charset="-78"/>
            </a:endParaRPr>
          </a:p>
        </p:txBody>
      </p:sp>
      <p:pic>
        <p:nvPicPr>
          <p:cNvPr id="6" name="Content Placeholder 10"/>
          <p:cNvPicPr>
            <a:picLocks noChangeAspect="1"/>
          </p:cNvPicPr>
          <p:nvPr/>
        </p:nvPicPr>
        <p:blipFill>
          <a:blip r:embed="rId3" cstate="print"/>
          <a:stretch>
            <a:fillRect/>
          </a:stretch>
        </p:blipFill>
        <p:spPr>
          <a:xfrm>
            <a:off x="3048000" y="3124200"/>
            <a:ext cx="2133600" cy="1256715"/>
          </a:xfrm>
          <a:prstGeom prst="rect">
            <a:avLst/>
          </a:prstGeom>
          <a:solidFill>
            <a:schemeClr val="tx2">
              <a:lumMod val="60000"/>
              <a:lumOff val="40000"/>
            </a:scheme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3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lide(fromBottom)">
                                      <p:cBhvr>
                                        <p:cTn id="18"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jpg"/>
          <p:cNvPicPr>
            <a:picLocks noChangeAspect="1"/>
          </p:cNvPicPr>
          <p:nvPr/>
        </p:nvPicPr>
        <p:blipFill>
          <a:blip r:embed="rId2" cstate="print"/>
          <a:stretch>
            <a:fillRect/>
          </a:stretch>
        </p:blipFill>
        <p:spPr>
          <a:xfrm>
            <a:off x="0" y="0"/>
            <a:ext cx="9144000" cy="6857999"/>
          </a:xfrm>
          <a:prstGeom prst="rect">
            <a:avLst/>
          </a:prstGeom>
          <a:ln>
            <a:noFill/>
          </a:ln>
        </p:spPr>
      </p:pic>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jpg"/>
          <p:cNvPicPr>
            <a:picLocks noChangeAspect="1"/>
          </p:cNvPicPr>
          <p:nvPr/>
        </p:nvPicPr>
        <p:blipFill>
          <a:blip r:embed="rId2" cstate="print"/>
          <a:stretch>
            <a:fillRect/>
          </a:stretch>
        </p:blipFill>
        <p:spPr>
          <a:xfrm>
            <a:off x="0" y="0"/>
            <a:ext cx="9144000" cy="6857999"/>
          </a:xfrm>
          <a:prstGeom prst="rect">
            <a:avLst/>
          </a:prstGeom>
        </p:spPr>
      </p:pic>
    </p:spTree>
  </p:cSld>
  <p:clrMapOvr>
    <a:masterClrMapping/>
  </p:clrMapOvr>
  <p:transition spd="slow">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9144000" cy="5105400"/>
          </a:xfrm>
          <a:ln>
            <a:noFill/>
          </a:ln>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endParaRPr lang="en-US" sz="4800" dirty="0" smtClean="0">
              <a:cs typeface="Arabic Transparent" pitchFamily="2" charset="-78"/>
            </a:endParaRPr>
          </a:p>
          <a:p>
            <a:endParaRPr lang="en-US" sz="4800" dirty="0">
              <a:cs typeface="Arabic Transparent" pitchFamily="2" charset="-78"/>
            </a:endParaRPr>
          </a:p>
          <a:p>
            <a:r>
              <a:rPr lang="ar-SA" sz="4800" dirty="0" smtClean="0">
                <a:cs typeface="Arabic Transparent" pitchFamily="2" charset="-78"/>
              </a:rPr>
              <a:t>الشيخ شاه جلال اليماني (رحمةالله عليه)</a:t>
            </a:r>
            <a:endParaRPr lang="en-US" sz="4800" dirty="0" smtClean="0">
              <a:cs typeface="Arabic Transparent" pitchFamily="2" charset="-78"/>
            </a:endParaRPr>
          </a:p>
          <a:p>
            <a:pPr>
              <a:buNone/>
            </a:pPr>
            <a:endParaRPr lang="en-US" sz="4800" dirty="0">
              <a:cs typeface="Arabic Transparent" pitchFamily="2" charset="-78"/>
            </a:endParaRPr>
          </a:p>
        </p:txBody>
      </p:sp>
      <p:sp>
        <p:nvSpPr>
          <p:cNvPr id="4" name="Rounded Rectangle 3"/>
          <p:cNvSpPr/>
          <p:nvPr/>
        </p:nvSpPr>
        <p:spPr>
          <a:xfrm>
            <a:off x="0" y="0"/>
            <a:ext cx="9144000" cy="1752600"/>
          </a:xfrm>
          <a:prstGeom prst="roundRect">
            <a:avLst>
              <a:gd name="adj"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000" b="1" dirty="0" smtClean="0">
                <a:solidFill>
                  <a:schemeClr val="bg1"/>
                </a:solidFill>
                <a:cs typeface="Arabic Transparent" pitchFamily="2" charset="-78"/>
              </a:rPr>
              <a:t>درس اليوم </a:t>
            </a:r>
            <a:endParaRPr lang="en-US" sz="6000" dirty="0">
              <a:solidFill>
                <a:schemeClr val="bg1"/>
              </a:solidFill>
              <a:cs typeface="Arabic Transparent" pitchFamily="2" charset="-78"/>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amond(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825</TotalTime>
  <Words>372</Words>
  <Application>Microsoft Office PowerPoint</Application>
  <PresentationFormat>On-screen Show (4:3)</PresentationFormat>
  <Paragraphs>121</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Arabic Transparent</vt:lpstr>
      <vt:lpstr>Arial</vt:lpstr>
      <vt:lpstr>Calibri</vt:lpstr>
      <vt:lpstr>Times New Roman</vt:lpstr>
      <vt:lpstr>Office Theme</vt:lpstr>
      <vt:lpstr>بسم الله الرحمن الرحيم السلام عليكم ورحمة الله وبركاته  الحمد لله والصلاة والسلام على رسول الله ،</vt:lpstr>
      <vt:lpstr>PowerPoint Presentation</vt:lpstr>
      <vt:lpstr>تعريف المعلم</vt:lpstr>
      <vt:lpstr>PowerPoint Presentation</vt:lpstr>
      <vt:lpstr>PowerPoint Presentation</vt:lpstr>
      <vt:lpstr>PowerPoint Presentation</vt:lpstr>
      <vt:lpstr>PowerPoint Presentation</vt:lpstr>
      <vt:lpstr>PowerPoint Presentation</vt:lpstr>
      <vt:lpstr>PowerPoint Presentation</vt:lpstr>
      <vt:lpstr>خلاصة النصُ</vt:lpstr>
      <vt:lpstr>المفردات الهامة مع الجمع و استخدامه في الجمل</vt:lpstr>
      <vt:lpstr>الكلمة المرادفة</vt:lpstr>
      <vt:lpstr>الكلمات المتضادة </vt:lpstr>
      <vt:lpstr>صياغ الماضي و المضارع</vt:lpstr>
      <vt:lpstr>الأعمال المنفردي</vt:lpstr>
      <vt:lpstr>الأعمال المجتمعي</vt:lpstr>
      <vt:lpstr>الواجب المنزلي</vt:lpstr>
      <vt:lpstr>شكرا</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 السلام عليكم ورحمة الله وبركاته  الحمد لله والصلاة والسلام على رسول الله ، وعلى آله وصحبه ومن اتبع هداه ، أما بعد :</dc:title>
  <dc:creator>Md.Soriful Islam</dc:creator>
  <cp:lastModifiedBy>Md Soriful</cp:lastModifiedBy>
  <cp:revision>111</cp:revision>
  <dcterms:created xsi:type="dcterms:W3CDTF">2006-08-16T00:00:00Z</dcterms:created>
  <dcterms:modified xsi:type="dcterms:W3CDTF">2020-11-29T13:01:15Z</dcterms:modified>
</cp:coreProperties>
</file>