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7" r:id="rId2"/>
    <p:sldId id="410" r:id="rId3"/>
    <p:sldId id="286" r:id="rId4"/>
    <p:sldId id="289" r:id="rId5"/>
    <p:sldId id="284" r:id="rId6"/>
    <p:sldId id="290" r:id="rId7"/>
    <p:sldId id="291" r:id="rId8"/>
    <p:sldId id="292" r:id="rId9"/>
    <p:sldId id="293" r:id="rId10"/>
    <p:sldId id="294" r:id="rId11"/>
    <p:sldId id="414" r:id="rId12"/>
    <p:sldId id="295" r:id="rId13"/>
    <p:sldId id="296" r:id="rId14"/>
    <p:sldId id="413" r:id="rId15"/>
    <p:sldId id="297" r:id="rId16"/>
    <p:sldId id="298" r:id="rId17"/>
    <p:sldId id="306" r:id="rId18"/>
    <p:sldId id="308" r:id="rId19"/>
    <p:sldId id="309" r:id="rId20"/>
    <p:sldId id="299" r:id="rId21"/>
    <p:sldId id="412" r:id="rId22"/>
    <p:sldId id="411"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78"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0BB63-1690-0945-B6EB-8915E3BD857F}" type="datetimeFigureOut">
              <a:rPr lang="en-US"/>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DAB18-7479-A440-9CA9-54EB46B4135B}" type="slidenum">
              <a:rPr lang="en-US"/>
              <a:t>‹#›</a:t>
            </a:fld>
            <a:endParaRPr lang="en-US"/>
          </a:p>
        </p:txBody>
      </p:sp>
    </p:spTree>
    <p:extLst>
      <p:ext uri="{BB962C8B-B14F-4D97-AF65-F5344CB8AC3E}">
        <p14:creationId xmlns:p14="http://schemas.microsoft.com/office/powerpoint/2010/main" val="158306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শিক্ষক পরিচিতি :</a:t>
            </a:r>
          </a:p>
          <a:p>
            <a:r>
              <a:rPr lang="en-US" b="1"/>
              <a:t>ফারহানা তাসমিন</a:t>
            </a:r>
          </a:p>
          <a:p>
            <a:r>
              <a:rPr lang="en-US" b="1"/>
              <a:t>প্রভাষক ( মনোবিজ্ঞান)</a:t>
            </a:r>
          </a:p>
          <a:p>
            <a:r>
              <a:rPr lang="en-US" b="1"/>
              <a:t>আব্দুল আউয়াল বিশ্ববিদ্যালয় কলেজ,আবদার,তেলিহাটী,শ্রীপুর, গাজীপুর। </a:t>
            </a:r>
          </a:p>
        </p:txBody>
      </p:sp>
      <p:sp>
        <p:nvSpPr>
          <p:cNvPr id="4" name="Slide Number Placeholder 3"/>
          <p:cNvSpPr>
            <a:spLocks noGrp="1"/>
          </p:cNvSpPr>
          <p:nvPr>
            <p:ph type="sldNum" sz="quarter" idx="10"/>
          </p:nvPr>
        </p:nvSpPr>
        <p:spPr/>
        <p:txBody>
          <a:bodyPr/>
          <a:lstStyle/>
          <a:p>
            <a:fld id="{37B7250B-16C4-E342-B6EB-B0A93D58CC48}" type="slidenum">
              <a:rPr lang="en-US"/>
              <a:t>2</a:t>
            </a:fld>
            <a:endParaRPr lang="en-US"/>
          </a:p>
        </p:txBody>
      </p:sp>
    </p:spTree>
    <p:extLst>
      <p:ext uri="{BB962C8B-B14F-4D97-AF65-F5344CB8AC3E}">
        <p14:creationId xmlns:p14="http://schemas.microsoft.com/office/powerpoint/2010/main" val="421085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8E53-F0DE-964D-884C-41BB7DBE56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9DB383-2EDB-2345-9700-DD5330A27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5BD6A2-5FE7-154E-B35A-96FFAC85E90E}"/>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F5943DD8-0041-5248-98E3-E08724C11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B8BD-78DA-9844-9E43-76ACBCD26BD1}"/>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193143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8054-980C-7F47-9DC5-844195D126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AB492-FD2A-F04F-A79B-C3692890D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DA52E-BA73-3F4C-80B6-FC1F93ED811C}"/>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6CE7AC77-6E52-8A47-A66B-D08448FD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6AE9E-0FA3-6B4F-90B1-B0D70B10EFB7}"/>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133321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D7E51-97F3-4B46-8F7E-0A8DC40F78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926935-AB6A-D64D-AFDB-03EFDE6F7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42F70-321A-0D48-BEDE-48EF1AF9CDC0}"/>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CFD549FF-3C4E-2B4C-802C-35EC7828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824CC-7721-BA45-B4D1-522F28BF8B75}"/>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16558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160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1564-B43F-9D4A-B1B0-6E3ADD338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0BDE5-FD1A-4D4C-ABF9-D7EAA3F30A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80FEC-D74A-0F4A-82F0-8D2BCF9E8C35}"/>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C8260D87-BC8C-E544-B5C0-20C932FC4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32A95-7377-AE41-B925-13AD887D6742}"/>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223418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4E27-2F6E-EC44-8125-233677877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DAB51-67B8-A14C-80A8-A5A26C10B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0FF1F-2A05-A44F-8140-F6E1F598EFB0}"/>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69B625FE-7B2F-994D-9A84-A9A063E84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BB3D-E558-774A-B428-3EACFD3AB520}"/>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360150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A5B6-B509-EF4E-BEBA-104366A57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63D48B-4A51-B946-8606-7517BAE81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F5C9F4-362E-374D-BA75-4FD5B3B68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41B0B-3819-1648-AC8D-F62FD719E5F7}"/>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6" name="Footer Placeholder 5">
            <a:extLst>
              <a:ext uri="{FF2B5EF4-FFF2-40B4-BE49-F238E27FC236}">
                <a16:creationId xmlns:a16="http://schemas.microsoft.com/office/drawing/2014/main" id="{7FC6CCFC-B33C-F34E-BDB8-29939FC00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83C9D-3EB2-E04B-84F7-A8DA0B8994C3}"/>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282315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87C8-C700-1242-B11F-FAB7977E56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5D2C2-EF2F-1245-8183-2A638AD77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330BE-F0E2-A542-9FD8-F4AE7B908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D0A6E-8C79-4543-9A30-9076F8287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F7F6C-29C3-F240-AC1F-68FCD50A8D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9BE13-C553-2C40-9F24-D3A033F96A11}"/>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8" name="Footer Placeholder 7">
            <a:extLst>
              <a:ext uri="{FF2B5EF4-FFF2-40B4-BE49-F238E27FC236}">
                <a16:creationId xmlns:a16="http://schemas.microsoft.com/office/drawing/2014/main" id="{9D731CC1-CE15-D241-A8D8-D578F0ACD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696D8-C9CB-3244-AFCA-F61F1B18C5D0}"/>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48897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4264-262E-5C49-A8A6-3069A3CF40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C1D3E2-1159-224B-BE08-C1F5E2F3C01B}"/>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4" name="Footer Placeholder 3">
            <a:extLst>
              <a:ext uri="{FF2B5EF4-FFF2-40B4-BE49-F238E27FC236}">
                <a16:creationId xmlns:a16="http://schemas.microsoft.com/office/drawing/2014/main" id="{A5C1A50B-7FE6-A54A-82B3-466008D4C3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272DB-CDDA-CA45-8808-DCCA1B070205}"/>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254994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565D3-9874-A54D-B964-899B84A36EA6}"/>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3" name="Footer Placeholder 2">
            <a:extLst>
              <a:ext uri="{FF2B5EF4-FFF2-40B4-BE49-F238E27FC236}">
                <a16:creationId xmlns:a16="http://schemas.microsoft.com/office/drawing/2014/main" id="{C5A0599F-5904-D34E-BDDA-436BCF60BD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0CB48-1932-B148-939C-71A008234A75}"/>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7501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AC6A-F67E-6C4D-BD6B-C75B400B4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D09C8-E235-F042-9DA6-6A3AB2D0D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9C146-F804-D24D-AB04-354513E1F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E2C34-4256-B146-8E54-3B6EF8458F71}"/>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6" name="Footer Placeholder 5">
            <a:extLst>
              <a:ext uri="{FF2B5EF4-FFF2-40B4-BE49-F238E27FC236}">
                <a16:creationId xmlns:a16="http://schemas.microsoft.com/office/drawing/2014/main" id="{1988F33E-AC70-8D49-97BD-4C5A828A0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80772-7EDD-824F-BFF2-7DCCCCA8DF23}"/>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23350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309B-4567-1242-AFE4-3B17B8D03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7ED2C7-5D5C-AC42-8146-141C4F683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FFFF6E-39D9-BA4C-83BC-7963DDD8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F40D6-2287-0944-9DC2-8370A5729D7D}"/>
              </a:ext>
            </a:extLst>
          </p:cNvPr>
          <p:cNvSpPr>
            <a:spLocks noGrp="1"/>
          </p:cNvSpPr>
          <p:nvPr>
            <p:ph type="dt" sz="half" idx="10"/>
          </p:nvPr>
        </p:nvSpPr>
        <p:spPr/>
        <p:txBody>
          <a:bodyPr/>
          <a:lstStyle/>
          <a:p>
            <a:fld id="{948EBF59-79EE-3141-8C71-DDAF6278D4F9}" type="datetimeFigureOut">
              <a:rPr lang="en-US"/>
              <a:t>11/29/2020</a:t>
            </a:fld>
            <a:endParaRPr lang="en-US"/>
          </a:p>
        </p:txBody>
      </p:sp>
      <p:sp>
        <p:nvSpPr>
          <p:cNvPr id="6" name="Footer Placeholder 5">
            <a:extLst>
              <a:ext uri="{FF2B5EF4-FFF2-40B4-BE49-F238E27FC236}">
                <a16:creationId xmlns:a16="http://schemas.microsoft.com/office/drawing/2014/main" id="{AB96FE6F-B25F-984D-9CDF-891C9C148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D8853-16B7-D546-8911-8C12FFAC2220}"/>
              </a:ext>
            </a:extLst>
          </p:cNvPr>
          <p:cNvSpPr>
            <a:spLocks noGrp="1"/>
          </p:cNvSpPr>
          <p:nvPr>
            <p:ph type="sldNum" sz="quarter" idx="12"/>
          </p:nvPr>
        </p:nvSpPr>
        <p:spPr/>
        <p:txBody>
          <a:bodyPr/>
          <a:lstStyle/>
          <a:p>
            <a:fld id="{D4CB6A04-FFBF-E940-81AC-BBD32DA7411F}" type="slidenum">
              <a:rPr lang="en-US"/>
              <a:t>‹#›</a:t>
            </a:fld>
            <a:endParaRPr lang="en-US"/>
          </a:p>
        </p:txBody>
      </p:sp>
    </p:spTree>
    <p:extLst>
      <p:ext uri="{BB962C8B-B14F-4D97-AF65-F5344CB8AC3E}">
        <p14:creationId xmlns:p14="http://schemas.microsoft.com/office/powerpoint/2010/main" val="125204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526BE-26D0-C644-8012-18BA51B83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401D3-4824-7840-B768-08D341F7F6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C047F-F769-D24A-99C3-9498688A7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EBF59-79EE-3141-8C71-DDAF6278D4F9}" type="datetimeFigureOut">
              <a:rPr lang="en-US"/>
              <a:t>11/29/2020</a:t>
            </a:fld>
            <a:endParaRPr lang="en-US"/>
          </a:p>
        </p:txBody>
      </p:sp>
      <p:sp>
        <p:nvSpPr>
          <p:cNvPr id="5" name="Footer Placeholder 4">
            <a:extLst>
              <a:ext uri="{FF2B5EF4-FFF2-40B4-BE49-F238E27FC236}">
                <a16:creationId xmlns:a16="http://schemas.microsoft.com/office/drawing/2014/main" id="{3831BE19-C5DA-CF48-B3D3-AC577B744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020B5-0CDA-2249-B0CC-5D36B3C4E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B6A04-FFBF-E940-81AC-BBD32DA7411F}" type="slidenum">
              <a:rPr lang="en-US"/>
              <a:t>‹#›</a:t>
            </a:fld>
            <a:endParaRPr lang="en-US"/>
          </a:p>
        </p:txBody>
      </p:sp>
    </p:spTree>
    <p:extLst>
      <p:ext uri="{BB962C8B-B14F-4D97-AF65-F5344CB8AC3E}">
        <p14:creationId xmlns:p14="http://schemas.microsoft.com/office/powerpoint/2010/main" val="94519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1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 Id="rId6" Type="http://schemas.openxmlformats.org/officeDocument/2006/relationships/image" Target="../media/image21.jpeg" /><Relationship Id="rId5" Type="http://schemas.openxmlformats.org/officeDocument/2006/relationships/image" Target="../media/image20.jpeg" /><Relationship Id="rId4" Type="http://schemas.openxmlformats.org/officeDocument/2006/relationships/image" Target="../media/image19.jpeg" /></Relationships>
</file>

<file path=ppt/slides/_rels/slide1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4.gif"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2.xml" /><Relationship Id="rId6" Type="http://schemas.openxmlformats.org/officeDocument/2006/relationships/image" Target="../media/image7.jpeg" /><Relationship Id="rId5" Type="http://schemas.openxmlformats.org/officeDocument/2006/relationships/image" Target="../media/image6.gif" /><Relationship Id="rId4" Type="http://schemas.openxmlformats.org/officeDocument/2006/relationships/image" Target="../media/image5.jpeg" /></Relationships>
</file>

<file path=ppt/slides/_rels/slide20.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 Id="rId4" Type="http://schemas.openxmlformats.org/officeDocument/2006/relationships/image" Target="../media/image10.jpeg"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5E9B1-5E60-5542-965F-3FA323B57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008578"/>
          </a:xfrm>
          <a:prstGeom prst="rect">
            <a:avLst/>
          </a:prstGeom>
        </p:spPr>
      </p:pic>
      <p:pic>
        <p:nvPicPr>
          <p:cNvPr id="4" name="Picture 4">
            <a:extLst>
              <a:ext uri="{FF2B5EF4-FFF2-40B4-BE49-F238E27FC236}">
                <a16:creationId xmlns:a16="http://schemas.microsoft.com/office/drawing/2014/main" id="{FF018363-0879-FB4C-B338-C1815C6FF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4" y="853895"/>
            <a:ext cx="7991475" cy="6432730"/>
          </a:xfrm>
          <a:prstGeom prst="rect">
            <a:avLst/>
          </a:prstGeom>
        </p:spPr>
      </p:pic>
    </p:spTree>
    <p:extLst>
      <p:ext uri="{BB962C8B-B14F-4D97-AF65-F5344CB8AC3E}">
        <p14:creationId xmlns:p14="http://schemas.microsoft.com/office/powerpoint/2010/main" val="286250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FFE0DF20-D418-9544-8356-362394D343C6}"/>
              </a:ext>
            </a:extLst>
          </p:cNvPr>
          <p:cNvSpPr/>
          <p:nvPr/>
        </p:nvSpPr>
        <p:spPr>
          <a:xfrm>
            <a:off x="1107282" y="396811"/>
            <a:ext cx="9064972" cy="1710595"/>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১/ অপসারণ (Elimination) কী?</a:t>
            </a:r>
          </a:p>
        </p:txBody>
      </p:sp>
      <p:sp>
        <p:nvSpPr>
          <p:cNvPr id="5" name="Flowchart: Stored Data 4">
            <a:extLst>
              <a:ext uri="{FF2B5EF4-FFF2-40B4-BE49-F238E27FC236}">
                <a16:creationId xmlns:a16="http://schemas.microsoft.com/office/drawing/2014/main" id="{D465F3CF-C30E-264C-9142-C52D401F915C}"/>
              </a:ext>
            </a:extLst>
          </p:cNvPr>
          <p:cNvSpPr/>
          <p:nvPr/>
        </p:nvSpPr>
        <p:spPr>
          <a:xfrm>
            <a:off x="407523" y="401881"/>
            <a:ext cx="10881239" cy="1526932"/>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১/ অপসারণ (Elimination): পরীক্ষক যদি কোনো বিশেষ বাহ্যিক চলকে চিহ্নিত করতে পারেন তবে সেটিকে বর্জনের মাধ্যমে নিয়ন্ত্রণ করার কৌশলই হলো অপসারণ। </a:t>
            </a:r>
          </a:p>
        </p:txBody>
      </p:sp>
      <p:pic>
        <p:nvPicPr>
          <p:cNvPr id="3074" name="Picture 2" descr="Best Legally Blonde Study GIFs | Gfycat">
            <a:extLst>
              <a:ext uri="{FF2B5EF4-FFF2-40B4-BE49-F238E27FC236}">
                <a16:creationId xmlns:a16="http://schemas.microsoft.com/office/drawing/2014/main" id="{AF400D02-A8BA-438C-B660-5F44B0AF4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749" y="2779681"/>
            <a:ext cx="5738001" cy="3889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EA12DFE4-E92D-8241-9809-F5AECC575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2626520"/>
            <a:ext cx="5619750" cy="4063201"/>
          </a:xfrm>
          <a:prstGeom prst="rect">
            <a:avLst/>
          </a:prstGeom>
        </p:spPr>
      </p:pic>
      <p:pic>
        <p:nvPicPr>
          <p:cNvPr id="7" name="Picture 3">
            <a:extLst>
              <a:ext uri="{FF2B5EF4-FFF2-40B4-BE49-F238E27FC236}">
                <a16:creationId xmlns:a16="http://schemas.microsoft.com/office/drawing/2014/main" id="{6570D082-21EE-C046-B773-A79A17BCE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2471510"/>
            <a:ext cx="11308227" cy="4352619"/>
          </a:xfrm>
          <a:prstGeom prst="rect">
            <a:avLst/>
          </a:prstGeom>
        </p:spPr>
      </p:pic>
    </p:spTree>
    <p:extLst>
      <p:ext uri="{BB962C8B-B14F-4D97-AF65-F5344CB8AC3E}">
        <p14:creationId xmlns:p14="http://schemas.microsoft.com/office/powerpoint/2010/main" val="410430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circle(in)">
                                      <p:cBhvr>
                                        <p:cTn id="23" dur="20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0E120D-B699-5A48-B565-571456339454}"/>
              </a:ext>
            </a:extLst>
          </p:cNvPr>
          <p:cNvPicPr>
            <a:picLocks noChangeAspect="1"/>
          </p:cNvPicPr>
          <p:nvPr/>
        </p:nvPicPr>
        <p:blipFill>
          <a:blip r:embed="rId2"/>
          <a:stretch>
            <a:fillRect/>
          </a:stretch>
        </p:blipFill>
        <p:spPr>
          <a:xfrm>
            <a:off x="3669507" y="2393156"/>
            <a:ext cx="4492228" cy="4089798"/>
          </a:xfrm>
          <a:prstGeom prst="rect">
            <a:avLst/>
          </a:prstGeom>
        </p:spPr>
      </p:pic>
      <p:pic>
        <p:nvPicPr>
          <p:cNvPr id="4" name="Picture 11">
            <a:extLst>
              <a:ext uri="{FF2B5EF4-FFF2-40B4-BE49-F238E27FC236}">
                <a16:creationId xmlns:a16="http://schemas.microsoft.com/office/drawing/2014/main" id="{D65D97C8-5CB5-0D40-AAA1-41529C0B04D8}"/>
              </a:ext>
            </a:extLst>
          </p:cNvPr>
          <p:cNvPicPr>
            <a:picLocks noChangeAspect="1"/>
          </p:cNvPicPr>
          <p:nvPr/>
        </p:nvPicPr>
        <p:blipFill>
          <a:blip r:embed="rId3"/>
          <a:stretch>
            <a:fillRect/>
          </a:stretch>
        </p:blipFill>
        <p:spPr>
          <a:xfrm>
            <a:off x="7879555" y="2393156"/>
            <a:ext cx="3750469" cy="4089797"/>
          </a:xfrm>
          <a:prstGeom prst="rect">
            <a:avLst/>
          </a:prstGeom>
        </p:spPr>
      </p:pic>
      <p:pic>
        <p:nvPicPr>
          <p:cNvPr id="6" name="Picture 10">
            <a:extLst>
              <a:ext uri="{FF2B5EF4-FFF2-40B4-BE49-F238E27FC236}">
                <a16:creationId xmlns:a16="http://schemas.microsoft.com/office/drawing/2014/main" id="{56BC9C11-BE02-AF4C-BA4E-78A270F9688C}"/>
              </a:ext>
            </a:extLst>
          </p:cNvPr>
          <p:cNvPicPr>
            <a:picLocks noChangeAspect="1"/>
          </p:cNvPicPr>
          <p:nvPr/>
        </p:nvPicPr>
        <p:blipFill>
          <a:blip r:embed="rId4"/>
          <a:stretch>
            <a:fillRect/>
          </a:stretch>
        </p:blipFill>
        <p:spPr>
          <a:xfrm>
            <a:off x="561976" y="2393156"/>
            <a:ext cx="3750470" cy="4089798"/>
          </a:xfrm>
          <a:prstGeom prst="rect">
            <a:avLst/>
          </a:prstGeom>
        </p:spPr>
      </p:pic>
      <p:sp>
        <p:nvSpPr>
          <p:cNvPr id="7" name="Flowchart: Punched Tape 6">
            <a:extLst>
              <a:ext uri="{FF2B5EF4-FFF2-40B4-BE49-F238E27FC236}">
                <a16:creationId xmlns:a16="http://schemas.microsoft.com/office/drawing/2014/main" id="{FD29469C-1380-BE42-BA46-BB674FDCAC9B}"/>
              </a:ext>
            </a:extLst>
          </p:cNvPr>
          <p:cNvSpPr/>
          <p:nvPr/>
        </p:nvSpPr>
        <p:spPr>
          <a:xfrm>
            <a:off x="561976" y="125012"/>
            <a:ext cx="11451431" cy="2268143"/>
          </a:xfrm>
          <a:prstGeom prst="flowChartPunchedTap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মুখস্থ করার সময় যদি কক্ষের তাপমাত্রা খুব বেশি হয় অথবা কক্ষের বাইরে যদি তখন তুমুল হট্টগোল চলতে থাকে, তবে তা কবিতাটি মুখস্থ করার ক্ষেত্রে প্রভাব বিস্তার করতে পারে।এক্ষেত্রে শব্দ নিয়ন্ত্রিত কক্ষ ও স্বাভাবিক তাপমাত্রার কক্ষ ব্যবহার করা যেতে পারে।  </a:t>
            </a:r>
          </a:p>
        </p:txBody>
      </p:sp>
    </p:spTree>
    <p:extLst>
      <p:ext uri="{BB962C8B-B14F-4D97-AF65-F5344CB8AC3E}">
        <p14:creationId xmlns:p14="http://schemas.microsoft.com/office/powerpoint/2010/main" val="41458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27D01EEB-7199-7941-BE24-CC78B87ED077}"/>
              </a:ext>
            </a:extLst>
          </p:cNvPr>
          <p:cNvSpPr/>
          <p:nvPr/>
        </p:nvSpPr>
        <p:spPr>
          <a:xfrm>
            <a:off x="357782" y="-1"/>
            <a:ext cx="11572279" cy="2356575"/>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২/ অবস্থার সমতা বা ধ্রুবকতা(Constancy of conditions) কী?</a:t>
            </a:r>
          </a:p>
        </p:txBody>
      </p:sp>
      <p:sp>
        <p:nvSpPr>
          <p:cNvPr id="5" name="Flowchart: Stored Data 4">
            <a:extLst>
              <a:ext uri="{FF2B5EF4-FFF2-40B4-BE49-F238E27FC236}">
                <a16:creationId xmlns:a16="http://schemas.microsoft.com/office/drawing/2014/main" id="{5CD27EA9-6A0D-5A4C-86B5-EBDFF8548B93}"/>
              </a:ext>
            </a:extLst>
          </p:cNvPr>
          <p:cNvSpPr/>
          <p:nvPr/>
        </p:nvSpPr>
        <p:spPr>
          <a:xfrm>
            <a:off x="-284509" y="23613"/>
            <a:ext cx="13280128" cy="2098065"/>
          </a:xfrm>
          <a:prstGeom prst="flowChartOnlineStorag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rPr>
              <a:t>২/ </a:t>
            </a:r>
            <a:r>
              <a:rPr lang="en-US" sz="2400" dirty="0" err="1">
                <a:solidFill>
                  <a:schemeClr val="bg1">
                    <a:lumMod val="10000"/>
                  </a:schemeClr>
                </a:solidFill>
              </a:rPr>
              <a:t>অবস্থার</a:t>
            </a:r>
            <a:r>
              <a:rPr lang="en-US" sz="2400" dirty="0">
                <a:solidFill>
                  <a:schemeClr val="bg1">
                    <a:lumMod val="10000"/>
                  </a:schemeClr>
                </a:solidFill>
              </a:rPr>
              <a:t> </a:t>
            </a:r>
            <a:r>
              <a:rPr lang="en-US" sz="2400" dirty="0" err="1">
                <a:solidFill>
                  <a:schemeClr val="bg1">
                    <a:lumMod val="10000"/>
                  </a:schemeClr>
                </a:solidFill>
              </a:rPr>
              <a:t>সমতা</a:t>
            </a:r>
            <a:r>
              <a:rPr lang="en-US" sz="2400" dirty="0">
                <a:solidFill>
                  <a:schemeClr val="bg1">
                    <a:lumMod val="10000"/>
                  </a:schemeClr>
                </a:solidFill>
              </a:rPr>
              <a:t> </a:t>
            </a:r>
            <a:r>
              <a:rPr lang="en-US" sz="2400" dirty="0" err="1">
                <a:solidFill>
                  <a:schemeClr val="bg1">
                    <a:lumMod val="10000"/>
                  </a:schemeClr>
                </a:solidFill>
              </a:rPr>
              <a:t>বা</a:t>
            </a:r>
            <a:r>
              <a:rPr lang="en-US" sz="2400" dirty="0">
                <a:solidFill>
                  <a:schemeClr val="bg1">
                    <a:lumMod val="10000"/>
                  </a:schemeClr>
                </a:solidFill>
              </a:rPr>
              <a:t> </a:t>
            </a:r>
            <a:r>
              <a:rPr lang="en-US" sz="2400" dirty="0" err="1">
                <a:solidFill>
                  <a:schemeClr val="bg1">
                    <a:lumMod val="10000"/>
                  </a:schemeClr>
                </a:solidFill>
              </a:rPr>
              <a:t>ধ্রুবকতা</a:t>
            </a:r>
            <a:r>
              <a:rPr lang="en-US" sz="2400" dirty="0">
                <a:solidFill>
                  <a:schemeClr val="bg1">
                    <a:lumMod val="10000"/>
                  </a:schemeClr>
                </a:solidFill>
              </a:rPr>
              <a:t>(Constancy of conditions): </a:t>
            </a:r>
            <a:r>
              <a:rPr lang="en-US" sz="2400" dirty="0" err="1">
                <a:solidFill>
                  <a:schemeClr val="bg1">
                    <a:lumMod val="10000"/>
                  </a:schemeClr>
                </a:solidFill>
              </a:rPr>
              <a:t>অনেক</a:t>
            </a:r>
            <a:r>
              <a:rPr lang="en-US" sz="2400" dirty="0">
                <a:solidFill>
                  <a:schemeClr val="bg1">
                    <a:lumMod val="10000"/>
                  </a:schemeClr>
                </a:solidFill>
              </a:rPr>
              <a:t> </a:t>
            </a:r>
            <a:r>
              <a:rPr lang="en-US" sz="2400" dirty="0" err="1">
                <a:solidFill>
                  <a:schemeClr val="bg1">
                    <a:lumMod val="10000"/>
                  </a:schemeClr>
                </a:solidFill>
              </a:rPr>
              <a:t>সময়</a:t>
            </a:r>
            <a:r>
              <a:rPr lang="en-US" sz="2400" dirty="0">
                <a:solidFill>
                  <a:schemeClr val="bg1">
                    <a:lumMod val="10000"/>
                  </a:schemeClr>
                </a:solidFill>
              </a:rPr>
              <a:t> </a:t>
            </a:r>
            <a:r>
              <a:rPr lang="en-US" sz="2400" dirty="0" err="1">
                <a:solidFill>
                  <a:schemeClr val="bg1">
                    <a:lumMod val="10000"/>
                  </a:schemeClr>
                </a:solidFill>
              </a:rPr>
              <a:t>কতগুলো</a:t>
            </a:r>
            <a:r>
              <a:rPr lang="en-US" sz="2400" dirty="0">
                <a:solidFill>
                  <a:schemeClr val="bg1">
                    <a:lumMod val="10000"/>
                  </a:schemeClr>
                </a:solidFill>
              </a:rPr>
              <a:t> </a:t>
            </a:r>
            <a:r>
              <a:rPr lang="en-US" sz="2400" dirty="0" err="1">
                <a:solidFill>
                  <a:schemeClr val="bg1">
                    <a:lumMod val="10000"/>
                  </a:schemeClr>
                </a:solidFill>
              </a:rPr>
              <a:t>বাহ্যিক</a:t>
            </a:r>
            <a:r>
              <a:rPr lang="en-US" sz="2400" dirty="0">
                <a:solidFill>
                  <a:schemeClr val="bg1">
                    <a:lumMod val="10000"/>
                  </a:schemeClr>
                </a:solidFill>
              </a:rPr>
              <a:t> </a:t>
            </a:r>
            <a:r>
              <a:rPr lang="en-US" sz="2400" dirty="0" err="1">
                <a:solidFill>
                  <a:schemeClr val="bg1">
                    <a:lumMod val="10000"/>
                  </a:schemeClr>
                </a:solidFill>
              </a:rPr>
              <a:t>চল</a:t>
            </a:r>
            <a:r>
              <a:rPr lang="en-US" sz="2400" dirty="0">
                <a:solidFill>
                  <a:schemeClr val="bg1">
                    <a:lumMod val="10000"/>
                  </a:schemeClr>
                </a:solidFill>
              </a:rPr>
              <a:t> </a:t>
            </a:r>
            <a:r>
              <a:rPr lang="en-US" sz="2400" dirty="0" err="1">
                <a:solidFill>
                  <a:schemeClr val="bg1">
                    <a:lumMod val="10000"/>
                  </a:schemeClr>
                </a:solidFill>
              </a:rPr>
              <a:t>ইচ্ছা</a:t>
            </a:r>
            <a:r>
              <a:rPr lang="en-US" sz="2400" dirty="0">
                <a:solidFill>
                  <a:schemeClr val="bg1">
                    <a:lumMod val="10000"/>
                  </a:schemeClr>
                </a:solidFill>
              </a:rPr>
              <a:t> </a:t>
            </a:r>
            <a:r>
              <a:rPr lang="en-US" sz="2400" dirty="0" err="1">
                <a:solidFill>
                  <a:schemeClr val="bg1">
                    <a:lumMod val="10000"/>
                  </a:schemeClr>
                </a:solidFill>
              </a:rPr>
              <a:t>করেও</a:t>
            </a:r>
            <a:r>
              <a:rPr lang="en-US" sz="2400" dirty="0">
                <a:solidFill>
                  <a:schemeClr val="bg1">
                    <a:lumMod val="10000"/>
                  </a:schemeClr>
                </a:solidFill>
              </a:rPr>
              <a:t> </a:t>
            </a:r>
            <a:r>
              <a:rPr lang="en-US" sz="2400" dirty="0" err="1">
                <a:solidFill>
                  <a:schemeClr val="bg1">
                    <a:lumMod val="10000"/>
                  </a:schemeClr>
                </a:solidFill>
              </a:rPr>
              <a:t>বাদ</a:t>
            </a:r>
            <a:r>
              <a:rPr lang="en-US" sz="2400" dirty="0">
                <a:solidFill>
                  <a:schemeClr val="bg1">
                    <a:lumMod val="10000"/>
                  </a:schemeClr>
                </a:solidFill>
              </a:rPr>
              <a:t> </a:t>
            </a:r>
            <a:r>
              <a:rPr lang="en-US" sz="2400" dirty="0" err="1">
                <a:solidFill>
                  <a:schemeClr val="bg1">
                    <a:lumMod val="10000"/>
                  </a:schemeClr>
                </a:solidFill>
              </a:rPr>
              <a:t>দেওয়া</a:t>
            </a:r>
            <a:r>
              <a:rPr lang="en-US" sz="2400" dirty="0">
                <a:solidFill>
                  <a:schemeClr val="bg1">
                    <a:lumMod val="10000"/>
                  </a:schemeClr>
                </a:solidFill>
              </a:rPr>
              <a:t> </a:t>
            </a:r>
            <a:r>
              <a:rPr lang="en-US" sz="2400" dirty="0" err="1">
                <a:solidFill>
                  <a:schemeClr val="bg1">
                    <a:lumMod val="10000"/>
                  </a:schemeClr>
                </a:solidFill>
              </a:rPr>
              <a:t>যায়</a:t>
            </a:r>
            <a:r>
              <a:rPr lang="en-US" sz="2400" dirty="0">
                <a:solidFill>
                  <a:schemeClr val="bg1">
                    <a:lumMod val="10000"/>
                  </a:schemeClr>
                </a:solidFill>
              </a:rPr>
              <a:t> </a:t>
            </a:r>
            <a:r>
              <a:rPr lang="en-US" sz="2400" dirty="0" err="1">
                <a:solidFill>
                  <a:schemeClr val="bg1">
                    <a:lumMod val="10000"/>
                  </a:schemeClr>
                </a:solidFill>
              </a:rPr>
              <a:t>না।তাই</a:t>
            </a:r>
            <a:r>
              <a:rPr lang="en-US" sz="2400" dirty="0">
                <a:solidFill>
                  <a:schemeClr val="bg1">
                    <a:lumMod val="10000"/>
                  </a:schemeClr>
                </a:solidFill>
              </a:rPr>
              <a:t> </a:t>
            </a:r>
            <a:r>
              <a:rPr lang="en-US" sz="2400" dirty="0" err="1">
                <a:solidFill>
                  <a:schemeClr val="bg1">
                    <a:lumMod val="10000"/>
                  </a:schemeClr>
                </a:solidFill>
              </a:rPr>
              <a:t>পরীক্ষণের</a:t>
            </a:r>
            <a:r>
              <a:rPr lang="en-US" sz="2400" dirty="0">
                <a:solidFill>
                  <a:schemeClr val="bg1">
                    <a:lumMod val="10000"/>
                  </a:schemeClr>
                </a:solidFill>
              </a:rPr>
              <a:t> </a:t>
            </a:r>
            <a:r>
              <a:rPr lang="en-US" sz="2400" dirty="0" err="1">
                <a:solidFill>
                  <a:schemeClr val="bg1">
                    <a:lumMod val="10000"/>
                  </a:schemeClr>
                </a:solidFill>
              </a:rPr>
              <a:t>সকল</a:t>
            </a:r>
            <a:r>
              <a:rPr lang="en-US" sz="2400" dirty="0">
                <a:solidFill>
                  <a:schemeClr val="bg1">
                    <a:lumMod val="10000"/>
                  </a:schemeClr>
                </a:solidFill>
              </a:rPr>
              <a:t> </a:t>
            </a:r>
            <a:r>
              <a:rPr lang="en-US" sz="2400" dirty="0" err="1">
                <a:solidFill>
                  <a:schemeClr val="bg1">
                    <a:lumMod val="10000"/>
                  </a:schemeClr>
                </a:solidFill>
              </a:rPr>
              <a:t>প্রক্রিয়া</a:t>
            </a:r>
            <a:r>
              <a:rPr lang="en-US" sz="2400" dirty="0">
                <a:solidFill>
                  <a:schemeClr val="bg1">
                    <a:lumMod val="10000"/>
                  </a:schemeClr>
                </a:solidFill>
              </a:rPr>
              <a:t> </a:t>
            </a:r>
            <a:r>
              <a:rPr lang="en-US" sz="2400" dirty="0" err="1">
                <a:solidFill>
                  <a:schemeClr val="bg1">
                    <a:lumMod val="10000"/>
                  </a:schemeClr>
                </a:solidFill>
              </a:rPr>
              <a:t>পরীক্ষণপাত্রের</a:t>
            </a:r>
            <a:r>
              <a:rPr lang="en-US" sz="2400" dirty="0">
                <a:solidFill>
                  <a:schemeClr val="bg1">
                    <a:lumMod val="10000"/>
                  </a:schemeClr>
                </a:solidFill>
              </a:rPr>
              <a:t> </a:t>
            </a:r>
            <a:r>
              <a:rPr lang="en-US" sz="2400" dirty="0" err="1">
                <a:solidFill>
                  <a:schemeClr val="bg1">
                    <a:lumMod val="10000"/>
                  </a:schemeClr>
                </a:solidFill>
              </a:rPr>
              <a:t>উপর</a:t>
            </a:r>
            <a:r>
              <a:rPr lang="en-US" sz="2400" dirty="0">
                <a:solidFill>
                  <a:schemeClr val="bg1">
                    <a:lumMod val="10000"/>
                  </a:schemeClr>
                </a:solidFill>
              </a:rPr>
              <a:t> </a:t>
            </a:r>
            <a:r>
              <a:rPr lang="en-US" sz="2400" dirty="0" err="1">
                <a:solidFill>
                  <a:schemeClr val="bg1">
                    <a:lumMod val="10000"/>
                  </a:schemeClr>
                </a:solidFill>
              </a:rPr>
              <a:t>একইভাবে</a:t>
            </a:r>
            <a:r>
              <a:rPr lang="en-US" sz="2400" dirty="0">
                <a:solidFill>
                  <a:schemeClr val="bg1">
                    <a:lumMod val="10000"/>
                  </a:schemeClr>
                </a:solidFill>
              </a:rPr>
              <a:t> </a:t>
            </a:r>
            <a:r>
              <a:rPr lang="en-US" sz="2400" dirty="0" err="1">
                <a:solidFill>
                  <a:schemeClr val="bg1">
                    <a:lumMod val="10000"/>
                  </a:schemeClr>
                </a:solidFill>
              </a:rPr>
              <a:t>বা</a:t>
            </a:r>
            <a:r>
              <a:rPr lang="en-US" sz="2400" dirty="0">
                <a:solidFill>
                  <a:schemeClr val="bg1">
                    <a:lumMod val="10000"/>
                  </a:schemeClr>
                </a:solidFill>
              </a:rPr>
              <a:t> </a:t>
            </a:r>
            <a:r>
              <a:rPr lang="en-US" sz="2400" dirty="0" err="1">
                <a:solidFill>
                  <a:schemeClr val="bg1">
                    <a:lumMod val="10000"/>
                  </a:schemeClr>
                </a:solidFill>
              </a:rPr>
              <a:t>সমানভাবে</a:t>
            </a:r>
            <a:r>
              <a:rPr lang="en-US" sz="2400" dirty="0">
                <a:solidFill>
                  <a:schemeClr val="bg1">
                    <a:lumMod val="10000"/>
                  </a:schemeClr>
                </a:solidFill>
              </a:rPr>
              <a:t> </a:t>
            </a:r>
            <a:r>
              <a:rPr lang="en-US" sz="2400" dirty="0" err="1">
                <a:solidFill>
                  <a:schemeClr val="bg1">
                    <a:lumMod val="10000"/>
                  </a:schemeClr>
                </a:solidFill>
              </a:rPr>
              <a:t>প্রয়োগ</a:t>
            </a:r>
            <a:r>
              <a:rPr lang="en-US" sz="2400" dirty="0">
                <a:solidFill>
                  <a:schemeClr val="bg1">
                    <a:lumMod val="10000"/>
                  </a:schemeClr>
                </a:solidFill>
              </a:rPr>
              <a:t> </a:t>
            </a:r>
            <a:r>
              <a:rPr lang="en-US" sz="2400" dirty="0" err="1">
                <a:solidFill>
                  <a:schemeClr val="bg1">
                    <a:lumMod val="10000"/>
                  </a:schemeClr>
                </a:solidFill>
              </a:rPr>
              <a:t>করার</a:t>
            </a:r>
            <a:r>
              <a:rPr lang="en-US" sz="2400" dirty="0">
                <a:solidFill>
                  <a:schemeClr val="bg1">
                    <a:lumMod val="10000"/>
                  </a:schemeClr>
                </a:solidFill>
              </a:rPr>
              <a:t> </a:t>
            </a:r>
            <a:r>
              <a:rPr lang="en-US" sz="2400" dirty="0" err="1">
                <a:solidFill>
                  <a:schemeClr val="bg1">
                    <a:lumMod val="10000"/>
                  </a:schemeClr>
                </a:solidFill>
              </a:rPr>
              <a:t>কৌশলই</a:t>
            </a:r>
            <a:r>
              <a:rPr lang="en-US" sz="2400" dirty="0">
                <a:solidFill>
                  <a:schemeClr val="bg1">
                    <a:lumMod val="10000"/>
                  </a:schemeClr>
                </a:solidFill>
              </a:rPr>
              <a:t> </a:t>
            </a:r>
            <a:r>
              <a:rPr lang="en-US" sz="2400" dirty="0" err="1">
                <a:solidFill>
                  <a:schemeClr val="bg1">
                    <a:lumMod val="10000"/>
                  </a:schemeClr>
                </a:solidFill>
              </a:rPr>
              <a:t>হলো</a:t>
            </a:r>
            <a:r>
              <a:rPr lang="en-US" sz="2400" dirty="0">
                <a:solidFill>
                  <a:schemeClr val="bg1">
                    <a:lumMod val="10000"/>
                  </a:schemeClr>
                </a:solidFill>
              </a:rPr>
              <a:t> </a:t>
            </a:r>
            <a:r>
              <a:rPr lang="en-US" sz="2400" dirty="0" err="1">
                <a:solidFill>
                  <a:schemeClr val="bg1">
                    <a:lumMod val="10000"/>
                  </a:schemeClr>
                </a:solidFill>
              </a:rPr>
              <a:t>অবস্থার</a:t>
            </a:r>
            <a:r>
              <a:rPr lang="en-US" sz="2400" dirty="0">
                <a:solidFill>
                  <a:schemeClr val="bg1">
                    <a:lumMod val="10000"/>
                  </a:schemeClr>
                </a:solidFill>
              </a:rPr>
              <a:t> </a:t>
            </a:r>
            <a:r>
              <a:rPr lang="en-US" sz="2400" dirty="0" err="1">
                <a:solidFill>
                  <a:schemeClr val="bg1">
                    <a:lumMod val="10000"/>
                  </a:schemeClr>
                </a:solidFill>
              </a:rPr>
              <a:t>সমতা</a:t>
            </a:r>
            <a:r>
              <a:rPr lang="en-US" sz="2400" dirty="0">
                <a:solidFill>
                  <a:schemeClr val="bg1">
                    <a:lumMod val="10000"/>
                  </a:schemeClr>
                </a:solidFill>
              </a:rPr>
              <a:t>।</a:t>
            </a:r>
          </a:p>
        </p:txBody>
      </p:sp>
      <p:sp>
        <p:nvSpPr>
          <p:cNvPr id="7" name="TextBox 6">
            <a:extLst>
              <a:ext uri="{FF2B5EF4-FFF2-40B4-BE49-F238E27FC236}">
                <a16:creationId xmlns:a16="http://schemas.microsoft.com/office/drawing/2014/main" id="{4D070DC1-B6E5-4740-9BAF-4159A2AED2A0}"/>
              </a:ext>
            </a:extLst>
          </p:cNvPr>
          <p:cNvSpPr txBox="1"/>
          <p:nvPr/>
        </p:nvSpPr>
        <p:spPr>
          <a:xfrm>
            <a:off x="5461397" y="2425303"/>
            <a:ext cx="1828800" cy="1828800"/>
          </a:xfrm>
          <a:prstGeom prst="rect">
            <a:avLst/>
          </a:prstGeom>
          <a:noFill/>
        </p:spPr>
        <p:txBody>
          <a:bodyPr wrap="square" rtlCol="0">
            <a:spAutoFit/>
          </a:bodyPr>
          <a:lstStyle/>
          <a:p>
            <a:pPr algn="l"/>
            <a:endParaRPr lang="en-US"/>
          </a:p>
        </p:txBody>
      </p:sp>
      <p:pic>
        <p:nvPicPr>
          <p:cNvPr id="9" name="Picture 9">
            <a:extLst>
              <a:ext uri="{FF2B5EF4-FFF2-40B4-BE49-F238E27FC236}">
                <a16:creationId xmlns:a16="http://schemas.microsoft.com/office/drawing/2014/main" id="{147FAA4E-6C88-864A-A85B-E89B0998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82" y="2200795"/>
            <a:ext cx="5997773" cy="4256486"/>
          </a:xfrm>
          <a:prstGeom prst="rect">
            <a:avLst/>
          </a:prstGeom>
        </p:spPr>
      </p:pic>
      <p:pic>
        <p:nvPicPr>
          <p:cNvPr id="11" name="Picture 3">
            <a:extLst>
              <a:ext uri="{FF2B5EF4-FFF2-40B4-BE49-F238E27FC236}">
                <a16:creationId xmlns:a16="http://schemas.microsoft.com/office/drawing/2014/main" id="{48C70F47-A794-F64F-9C49-28296619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188" y="2269397"/>
            <a:ext cx="5715000" cy="4244992"/>
          </a:xfrm>
          <a:prstGeom prst="rect">
            <a:avLst/>
          </a:prstGeom>
        </p:spPr>
      </p:pic>
      <p:pic>
        <p:nvPicPr>
          <p:cNvPr id="13" name="Picture 5">
            <a:extLst>
              <a:ext uri="{FF2B5EF4-FFF2-40B4-BE49-F238E27FC236}">
                <a16:creationId xmlns:a16="http://schemas.microsoft.com/office/drawing/2014/main" id="{B6C89C57-5678-D947-9143-CDB63918C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09" y="2040957"/>
            <a:ext cx="3929062" cy="4713619"/>
          </a:xfrm>
          <a:prstGeom prst="rect">
            <a:avLst/>
          </a:prstGeom>
        </p:spPr>
      </p:pic>
      <p:pic>
        <p:nvPicPr>
          <p:cNvPr id="15" name="Picture 6">
            <a:extLst>
              <a:ext uri="{FF2B5EF4-FFF2-40B4-BE49-F238E27FC236}">
                <a16:creationId xmlns:a16="http://schemas.microsoft.com/office/drawing/2014/main" id="{9374117A-A7CC-824C-914E-418603F00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261" y="2040957"/>
            <a:ext cx="3929063" cy="4713619"/>
          </a:xfrm>
          <a:prstGeom prst="rect">
            <a:avLst/>
          </a:prstGeom>
        </p:spPr>
      </p:pic>
      <p:pic>
        <p:nvPicPr>
          <p:cNvPr id="18" name="Picture 18">
            <a:extLst>
              <a:ext uri="{FF2B5EF4-FFF2-40B4-BE49-F238E27FC236}">
                <a16:creationId xmlns:a16="http://schemas.microsoft.com/office/drawing/2014/main" id="{D869231A-994B-F14F-90B6-6CE5E5C78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1323" y="1972228"/>
            <a:ext cx="4087812" cy="4713619"/>
          </a:xfrm>
          <a:prstGeom prst="rect">
            <a:avLst/>
          </a:prstGeom>
        </p:spPr>
      </p:pic>
    </p:spTree>
    <p:extLst>
      <p:ext uri="{BB962C8B-B14F-4D97-AF65-F5344CB8AC3E}">
        <p14:creationId xmlns:p14="http://schemas.microsoft.com/office/powerpoint/2010/main" val="39876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53254291-8EBE-8F41-B16C-7C67741361EE}"/>
              </a:ext>
            </a:extLst>
          </p:cNvPr>
          <p:cNvSpPr/>
          <p:nvPr/>
        </p:nvSpPr>
        <p:spPr>
          <a:xfrm>
            <a:off x="928688" y="373335"/>
            <a:ext cx="11316889" cy="1698353"/>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৩/ তুল্যমূল্যায়ন(Balancing) কী?</a:t>
            </a:r>
          </a:p>
        </p:txBody>
      </p:sp>
      <p:sp>
        <p:nvSpPr>
          <p:cNvPr id="7" name="Flowchart: Stored Data 6">
            <a:extLst>
              <a:ext uri="{FF2B5EF4-FFF2-40B4-BE49-F238E27FC236}">
                <a16:creationId xmlns:a16="http://schemas.microsoft.com/office/drawing/2014/main" id="{4AA86ED5-FC1D-9346-9B5A-7F5AADCB6099}"/>
              </a:ext>
            </a:extLst>
          </p:cNvPr>
          <p:cNvSpPr/>
          <p:nvPr/>
        </p:nvSpPr>
        <p:spPr>
          <a:xfrm>
            <a:off x="918829" y="280596"/>
            <a:ext cx="11737179" cy="188383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৩/ তুল্যমূল্যায়ন(Balancing):নির্ভরশীল চলের পার্থক্য তুলনার জন্য নিয়ন্ত্রিত চল ব্যতীত অন্যসব দিক থেকে পরীক্ষণ দল ও নিয়ন্ত্রিত দলকে সমভাবে  গঠন করার মাধ্যমেই ভারসাম্য প্রতিষ্ঠা করার কৌশল হলো তুল্যমূল্যায়ন।</a:t>
            </a:r>
          </a:p>
        </p:txBody>
      </p:sp>
      <p:sp>
        <p:nvSpPr>
          <p:cNvPr id="9" name="Flowchart: Stored Data 8">
            <a:extLst>
              <a:ext uri="{FF2B5EF4-FFF2-40B4-BE49-F238E27FC236}">
                <a16:creationId xmlns:a16="http://schemas.microsoft.com/office/drawing/2014/main" id="{92EBB2DC-9431-B442-BB5A-6AB5C6834BC7}"/>
              </a:ext>
            </a:extLst>
          </p:cNvPr>
          <p:cNvSpPr/>
          <p:nvPr/>
        </p:nvSpPr>
        <p:spPr>
          <a:xfrm>
            <a:off x="-345279" y="-70712"/>
            <a:ext cx="12796072" cy="2586446"/>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৩/ </a:t>
            </a:r>
            <a:r>
              <a:rPr lang="en-US" dirty="0" err="1">
                <a:solidFill>
                  <a:schemeClr val="tx1"/>
                </a:solidFill>
              </a:rPr>
              <a:t>তুল্যমূল্যায়ন বা ভারসাম্য সৃষ্টি </a:t>
            </a:r>
            <a:r>
              <a:rPr lang="en-US" dirty="0">
                <a:solidFill>
                  <a:schemeClr val="tx1"/>
                </a:solidFill>
              </a:rPr>
              <a:t>(Balancing):</a:t>
            </a:r>
            <a:r>
              <a:rPr lang="en-US" dirty="0" err="1">
                <a:solidFill>
                  <a:schemeClr val="tx1"/>
                </a:solidFill>
              </a:rPr>
              <a:t>সকল</a:t>
            </a:r>
            <a:r>
              <a:rPr lang="en-US" dirty="0">
                <a:solidFill>
                  <a:schemeClr val="tx1"/>
                </a:solidFill>
              </a:rPr>
              <a:t> </a:t>
            </a:r>
            <a:r>
              <a:rPr lang="en-US" dirty="0" err="1">
                <a:solidFill>
                  <a:schemeClr val="tx1"/>
                </a:solidFill>
              </a:rPr>
              <a:t>বৈশিষ্ট্যের</a:t>
            </a:r>
            <a:r>
              <a:rPr lang="en-US" dirty="0">
                <a:solidFill>
                  <a:schemeClr val="tx1"/>
                </a:solidFill>
              </a:rPr>
              <a:t> </a:t>
            </a:r>
            <a:r>
              <a:rPr lang="en-US" dirty="0" err="1">
                <a:solidFill>
                  <a:schemeClr val="tx1"/>
                </a:solidFill>
              </a:rPr>
              <a:t>দিক</a:t>
            </a:r>
            <a:r>
              <a:rPr lang="en-US" dirty="0">
                <a:solidFill>
                  <a:schemeClr val="tx1"/>
                </a:solidFill>
              </a:rPr>
              <a:t> </a:t>
            </a:r>
            <a:r>
              <a:rPr lang="en-US" dirty="0" err="1">
                <a:solidFill>
                  <a:schemeClr val="tx1"/>
                </a:solidFill>
              </a:rPr>
              <a:t>থেকে</a:t>
            </a:r>
            <a:r>
              <a:rPr lang="en-US" dirty="0">
                <a:solidFill>
                  <a:schemeClr val="tx1"/>
                </a:solidFill>
              </a:rPr>
              <a:t> </a:t>
            </a:r>
            <a:r>
              <a:rPr lang="en-US" dirty="0" err="1">
                <a:solidFill>
                  <a:schemeClr val="tx1"/>
                </a:solidFill>
              </a:rPr>
              <a:t>সমান</a:t>
            </a:r>
            <a:r>
              <a:rPr lang="en-US" dirty="0">
                <a:solidFill>
                  <a:schemeClr val="tx1"/>
                </a:solidFill>
              </a:rPr>
              <a:t> </a:t>
            </a:r>
            <a:r>
              <a:rPr lang="en-US" dirty="0" err="1">
                <a:solidFill>
                  <a:schemeClr val="tx1"/>
                </a:solidFill>
              </a:rPr>
              <a:t>সমান</a:t>
            </a:r>
            <a:r>
              <a:rPr lang="en-US" dirty="0">
                <a:solidFill>
                  <a:schemeClr val="tx1"/>
                </a:solidFill>
              </a:rPr>
              <a:t> </a:t>
            </a:r>
            <a:r>
              <a:rPr lang="en-US" dirty="0" err="1">
                <a:solidFill>
                  <a:schemeClr val="tx1"/>
                </a:solidFill>
              </a:rPr>
              <a:t>দুটি</a:t>
            </a:r>
            <a:r>
              <a:rPr lang="en-US" dirty="0">
                <a:solidFill>
                  <a:schemeClr val="tx1"/>
                </a:solidFill>
              </a:rPr>
              <a:t> </a:t>
            </a:r>
            <a:r>
              <a:rPr lang="en-US" dirty="0" err="1">
                <a:solidFill>
                  <a:schemeClr val="tx1"/>
                </a:solidFill>
              </a:rPr>
              <a:t>দল</a:t>
            </a:r>
            <a:r>
              <a:rPr lang="en-US" dirty="0">
                <a:solidFill>
                  <a:schemeClr val="tx1"/>
                </a:solidFill>
              </a:rPr>
              <a:t> </a:t>
            </a:r>
            <a:r>
              <a:rPr lang="en-US" dirty="0" err="1">
                <a:solidFill>
                  <a:schemeClr val="tx1"/>
                </a:solidFill>
              </a:rPr>
              <a:t>গঠন</a:t>
            </a:r>
            <a:r>
              <a:rPr lang="en-US" dirty="0">
                <a:solidFill>
                  <a:schemeClr val="tx1"/>
                </a:solidFill>
              </a:rPr>
              <a:t> </a:t>
            </a:r>
            <a:r>
              <a:rPr lang="en-US" dirty="0" err="1">
                <a:solidFill>
                  <a:schemeClr val="tx1"/>
                </a:solidFill>
              </a:rPr>
              <a:t>করে</a:t>
            </a:r>
            <a:r>
              <a:rPr lang="en-US" dirty="0">
                <a:solidFill>
                  <a:schemeClr val="tx1"/>
                </a:solidFill>
              </a:rPr>
              <a:t> </a:t>
            </a:r>
            <a:r>
              <a:rPr lang="en-US" dirty="0" err="1">
                <a:solidFill>
                  <a:schemeClr val="tx1"/>
                </a:solidFill>
              </a:rPr>
              <a:t>একটি</a:t>
            </a:r>
            <a:r>
              <a:rPr lang="en-US" dirty="0">
                <a:solidFill>
                  <a:schemeClr val="tx1"/>
                </a:solidFill>
              </a:rPr>
              <a:t> </a:t>
            </a:r>
            <a:r>
              <a:rPr lang="en-US" dirty="0" err="1">
                <a:solidFill>
                  <a:schemeClr val="tx1"/>
                </a:solidFill>
              </a:rPr>
              <a:t>দলের</a:t>
            </a:r>
            <a:r>
              <a:rPr lang="en-US" dirty="0">
                <a:solidFill>
                  <a:schemeClr val="tx1"/>
                </a:solidFill>
              </a:rPr>
              <a:t>(</a:t>
            </a:r>
            <a:r>
              <a:rPr lang="en-US" dirty="0" err="1">
                <a:solidFill>
                  <a:schemeClr val="tx1"/>
                </a:solidFill>
              </a:rPr>
              <a:t>পরীক্ষণ</a:t>
            </a:r>
            <a:r>
              <a:rPr lang="en-US" dirty="0">
                <a:solidFill>
                  <a:schemeClr val="tx1"/>
                </a:solidFill>
              </a:rPr>
              <a:t> </a:t>
            </a:r>
            <a:r>
              <a:rPr lang="en-US" dirty="0" err="1">
                <a:solidFill>
                  <a:schemeClr val="tx1"/>
                </a:solidFill>
              </a:rPr>
              <a:t>দল</a:t>
            </a:r>
            <a:r>
              <a:rPr lang="en-US" dirty="0">
                <a:solidFill>
                  <a:schemeClr val="tx1"/>
                </a:solidFill>
              </a:rPr>
              <a:t>) </a:t>
            </a:r>
            <a:r>
              <a:rPr lang="en-US" dirty="0" err="1">
                <a:solidFill>
                  <a:schemeClr val="tx1"/>
                </a:solidFill>
              </a:rPr>
              <a:t>উপর</a:t>
            </a:r>
            <a:r>
              <a:rPr lang="en-US" dirty="0">
                <a:solidFill>
                  <a:schemeClr val="tx1"/>
                </a:solidFill>
              </a:rPr>
              <a:t> </a:t>
            </a:r>
            <a:r>
              <a:rPr lang="en-US" dirty="0" err="1">
                <a:solidFill>
                  <a:schemeClr val="tx1"/>
                </a:solidFill>
              </a:rPr>
              <a:t>অনির্ভরশীল</a:t>
            </a:r>
            <a:r>
              <a:rPr lang="en-US" dirty="0">
                <a:solidFill>
                  <a:schemeClr val="tx1"/>
                </a:solidFill>
              </a:rPr>
              <a:t> </a:t>
            </a:r>
            <a:r>
              <a:rPr lang="en-US" dirty="0" err="1">
                <a:solidFill>
                  <a:schemeClr val="tx1"/>
                </a:solidFill>
              </a:rPr>
              <a:t>চল</a:t>
            </a:r>
            <a:r>
              <a:rPr lang="en-US" dirty="0">
                <a:solidFill>
                  <a:schemeClr val="tx1"/>
                </a:solidFill>
              </a:rPr>
              <a:t> </a:t>
            </a:r>
            <a:r>
              <a:rPr lang="en-US" dirty="0" err="1">
                <a:solidFill>
                  <a:schemeClr val="tx1"/>
                </a:solidFill>
              </a:rPr>
              <a:t>প্রয়োগ</a:t>
            </a:r>
            <a:r>
              <a:rPr lang="en-US" dirty="0">
                <a:solidFill>
                  <a:schemeClr val="tx1"/>
                </a:solidFill>
              </a:rPr>
              <a:t>  </a:t>
            </a:r>
            <a:r>
              <a:rPr lang="en-US" dirty="0" err="1">
                <a:solidFill>
                  <a:schemeClr val="tx1"/>
                </a:solidFill>
              </a:rPr>
              <a:t>করা</a:t>
            </a:r>
            <a:r>
              <a:rPr lang="en-US" dirty="0">
                <a:solidFill>
                  <a:schemeClr val="tx1"/>
                </a:solidFill>
              </a:rPr>
              <a:t> </a:t>
            </a:r>
            <a:r>
              <a:rPr lang="en-US" dirty="0" err="1">
                <a:solidFill>
                  <a:schemeClr val="tx1"/>
                </a:solidFill>
              </a:rPr>
              <a:t>হয়</a:t>
            </a:r>
            <a:r>
              <a:rPr lang="en-US" dirty="0">
                <a:solidFill>
                  <a:schemeClr val="tx1"/>
                </a:solidFill>
              </a:rPr>
              <a:t> </a:t>
            </a:r>
            <a:r>
              <a:rPr lang="en-US" dirty="0" err="1">
                <a:solidFill>
                  <a:schemeClr val="tx1"/>
                </a:solidFill>
              </a:rPr>
              <a:t>কিন্তু</a:t>
            </a:r>
            <a:r>
              <a:rPr lang="en-US" dirty="0">
                <a:solidFill>
                  <a:schemeClr val="tx1"/>
                </a:solidFill>
              </a:rPr>
              <a:t> </a:t>
            </a:r>
            <a:r>
              <a:rPr lang="en-US" dirty="0" err="1">
                <a:solidFill>
                  <a:schemeClr val="tx1"/>
                </a:solidFill>
              </a:rPr>
              <a:t>অন্য</a:t>
            </a:r>
            <a:r>
              <a:rPr lang="en-US" dirty="0">
                <a:solidFill>
                  <a:schemeClr val="tx1"/>
                </a:solidFill>
              </a:rPr>
              <a:t> </a:t>
            </a:r>
            <a:r>
              <a:rPr lang="en-US" dirty="0" err="1">
                <a:solidFill>
                  <a:schemeClr val="tx1"/>
                </a:solidFill>
              </a:rPr>
              <a:t>দলের</a:t>
            </a:r>
            <a:r>
              <a:rPr lang="en-US" dirty="0">
                <a:solidFill>
                  <a:schemeClr val="tx1"/>
                </a:solidFill>
              </a:rPr>
              <a:t>(</a:t>
            </a:r>
            <a:r>
              <a:rPr lang="en-US" dirty="0" err="1">
                <a:solidFill>
                  <a:schemeClr val="tx1"/>
                </a:solidFill>
              </a:rPr>
              <a:t>নিয়ন্ত্রিত</a:t>
            </a:r>
            <a:r>
              <a:rPr lang="en-US" dirty="0">
                <a:solidFill>
                  <a:schemeClr val="tx1"/>
                </a:solidFill>
              </a:rPr>
              <a:t> </a:t>
            </a:r>
            <a:r>
              <a:rPr lang="en-US" dirty="0" err="1">
                <a:solidFill>
                  <a:schemeClr val="tx1"/>
                </a:solidFill>
              </a:rPr>
              <a:t>দল</a:t>
            </a:r>
            <a:r>
              <a:rPr lang="en-US" dirty="0">
                <a:solidFill>
                  <a:schemeClr val="tx1"/>
                </a:solidFill>
              </a:rPr>
              <a:t>) </a:t>
            </a:r>
            <a:r>
              <a:rPr lang="en-US" dirty="0" err="1">
                <a:solidFill>
                  <a:schemeClr val="tx1"/>
                </a:solidFill>
              </a:rPr>
              <a:t>উপর</a:t>
            </a:r>
            <a:r>
              <a:rPr lang="en-US" dirty="0">
                <a:solidFill>
                  <a:schemeClr val="tx1"/>
                </a:solidFill>
              </a:rPr>
              <a:t> </a:t>
            </a:r>
            <a:r>
              <a:rPr lang="en-US" dirty="0" err="1">
                <a:solidFill>
                  <a:schemeClr val="tx1"/>
                </a:solidFill>
              </a:rPr>
              <a:t>অনির্ভরশীল</a:t>
            </a:r>
            <a:r>
              <a:rPr lang="en-US" dirty="0">
                <a:solidFill>
                  <a:schemeClr val="tx1"/>
                </a:solidFill>
              </a:rPr>
              <a:t> </a:t>
            </a:r>
            <a:r>
              <a:rPr lang="en-US" dirty="0" err="1">
                <a:solidFill>
                  <a:schemeClr val="tx1"/>
                </a:solidFill>
              </a:rPr>
              <a:t>চল</a:t>
            </a:r>
            <a:r>
              <a:rPr lang="en-US" dirty="0">
                <a:solidFill>
                  <a:schemeClr val="tx1"/>
                </a:solidFill>
              </a:rPr>
              <a:t> </a:t>
            </a:r>
            <a:r>
              <a:rPr lang="en-US" dirty="0" err="1">
                <a:solidFill>
                  <a:schemeClr val="tx1"/>
                </a:solidFill>
              </a:rPr>
              <a:t>প্রয়োগ</a:t>
            </a:r>
            <a:r>
              <a:rPr lang="en-US" dirty="0">
                <a:solidFill>
                  <a:schemeClr val="tx1"/>
                </a:solidFill>
              </a:rPr>
              <a:t> </a:t>
            </a:r>
            <a:r>
              <a:rPr lang="en-US" dirty="0" err="1">
                <a:solidFill>
                  <a:schemeClr val="tx1"/>
                </a:solidFill>
              </a:rPr>
              <a:t>করা</a:t>
            </a:r>
            <a:r>
              <a:rPr lang="en-US" dirty="0">
                <a:solidFill>
                  <a:schemeClr val="tx1"/>
                </a:solidFill>
              </a:rPr>
              <a:t> </a:t>
            </a:r>
            <a:r>
              <a:rPr lang="en-US" dirty="0" err="1">
                <a:solidFill>
                  <a:schemeClr val="tx1"/>
                </a:solidFill>
              </a:rPr>
              <a:t>হয়</a:t>
            </a:r>
            <a:r>
              <a:rPr lang="en-US" dirty="0">
                <a:solidFill>
                  <a:schemeClr val="tx1"/>
                </a:solidFill>
              </a:rPr>
              <a:t> </a:t>
            </a:r>
            <a:r>
              <a:rPr lang="en-US" dirty="0" err="1">
                <a:solidFill>
                  <a:schemeClr val="tx1"/>
                </a:solidFill>
              </a:rPr>
              <a:t>না</a:t>
            </a:r>
            <a:r>
              <a:rPr lang="en-US" dirty="0">
                <a:solidFill>
                  <a:schemeClr val="tx1"/>
                </a:solidFill>
              </a:rPr>
              <a:t> </a:t>
            </a:r>
            <a:r>
              <a:rPr lang="en-US" dirty="0" err="1">
                <a:solidFill>
                  <a:schemeClr val="tx1"/>
                </a:solidFill>
              </a:rPr>
              <a:t>তাই</a:t>
            </a:r>
            <a:r>
              <a:rPr lang="en-US" dirty="0">
                <a:solidFill>
                  <a:schemeClr val="tx1"/>
                </a:solidFill>
              </a:rPr>
              <a:t> </a:t>
            </a:r>
            <a:r>
              <a:rPr lang="en-US" dirty="0" err="1">
                <a:solidFill>
                  <a:schemeClr val="tx1"/>
                </a:solidFill>
              </a:rPr>
              <a:t>দুটি</a:t>
            </a:r>
            <a:r>
              <a:rPr lang="en-US" dirty="0">
                <a:solidFill>
                  <a:schemeClr val="tx1"/>
                </a:solidFill>
              </a:rPr>
              <a:t> </a:t>
            </a:r>
            <a:r>
              <a:rPr lang="en-US" dirty="0" err="1">
                <a:solidFill>
                  <a:schemeClr val="tx1"/>
                </a:solidFill>
              </a:rPr>
              <a:t>দলের</a:t>
            </a:r>
            <a:r>
              <a:rPr lang="en-US" dirty="0">
                <a:solidFill>
                  <a:schemeClr val="tx1"/>
                </a:solidFill>
              </a:rPr>
              <a:t> </a:t>
            </a:r>
            <a:r>
              <a:rPr lang="en-US" dirty="0" err="1">
                <a:solidFill>
                  <a:schemeClr val="tx1"/>
                </a:solidFill>
              </a:rPr>
              <a:t>নির্ভরশীল</a:t>
            </a:r>
            <a:r>
              <a:rPr lang="en-US" dirty="0">
                <a:solidFill>
                  <a:schemeClr val="tx1"/>
                </a:solidFill>
              </a:rPr>
              <a:t> </a:t>
            </a:r>
            <a:r>
              <a:rPr lang="en-US" dirty="0" err="1">
                <a:solidFill>
                  <a:schemeClr val="tx1"/>
                </a:solidFill>
              </a:rPr>
              <a:t>চলের</a:t>
            </a:r>
            <a:r>
              <a:rPr lang="en-US" dirty="0">
                <a:solidFill>
                  <a:schemeClr val="tx1"/>
                </a:solidFill>
              </a:rPr>
              <a:t> </a:t>
            </a:r>
            <a:r>
              <a:rPr lang="en-US" dirty="0" err="1">
                <a:solidFill>
                  <a:schemeClr val="tx1"/>
                </a:solidFill>
              </a:rPr>
              <a:t>মধ্যে</a:t>
            </a:r>
            <a:r>
              <a:rPr lang="en-US" dirty="0">
                <a:solidFill>
                  <a:schemeClr val="tx1"/>
                </a:solidFill>
              </a:rPr>
              <a:t> </a:t>
            </a:r>
            <a:r>
              <a:rPr lang="en-US" dirty="0" err="1">
                <a:solidFill>
                  <a:schemeClr val="tx1"/>
                </a:solidFill>
              </a:rPr>
              <a:t>পার্থক্য</a:t>
            </a:r>
            <a:r>
              <a:rPr lang="en-US" dirty="0">
                <a:solidFill>
                  <a:schemeClr val="tx1"/>
                </a:solidFill>
              </a:rPr>
              <a:t> </a:t>
            </a:r>
            <a:r>
              <a:rPr lang="en-US" dirty="0" err="1">
                <a:solidFill>
                  <a:schemeClr val="tx1"/>
                </a:solidFill>
              </a:rPr>
              <a:t>পরিলক্ষিত</a:t>
            </a:r>
            <a:r>
              <a:rPr lang="en-US" dirty="0">
                <a:solidFill>
                  <a:schemeClr val="tx1"/>
                </a:solidFill>
              </a:rPr>
              <a:t> </a:t>
            </a:r>
            <a:r>
              <a:rPr lang="en-US" dirty="0" err="1">
                <a:solidFill>
                  <a:schemeClr val="tx1"/>
                </a:solidFill>
              </a:rPr>
              <a:t>হলে</a:t>
            </a:r>
            <a:r>
              <a:rPr lang="en-US" dirty="0">
                <a:solidFill>
                  <a:schemeClr val="tx1"/>
                </a:solidFill>
              </a:rPr>
              <a:t> </a:t>
            </a:r>
            <a:r>
              <a:rPr lang="en-US" dirty="0" err="1">
                <a:solidFill>
                  <a:schemeClr val="tx1"/>
                </a:solidFill>
              </a:rPr>
              <a:t>সেজন্য</a:t>
            </a:r>
            <a:r>
              <a:rPr lang="en-US" dirty="0">
                <a:solidFill>
                  <a:schemeClr val="tx1"/>
                </a:solidFill>
              </a:rPr>
              <a:t> </a:t>
            </a:r>
            <a:r>
              <a:rPr lang="en-US" dirty="0" err="1">
                <a:solidFill>
                  <a:schemeClr val="tx1"/>
                </a:solidFill>
              </a:rPr>
              <a:t>অনির্ভরশীল</a:t>
            </a:r>
            <a:r>
              <a:rPr lang="en-US" dirty="0">
                <a:solidFill>
                  <a:schemeClr val="tx1"/>
                </a:solidFill>
              </a:rPr>
              <a:t> </a:t>
            </a:r>
            <a:r>
              <a:rPr lang="en-US" dirty="0" err="1">
                <a:solidFill>
                  <a:schemeClr val="tx1"/>
                </a:solidFill>
              </a:rPr>
              <a:t>চলকেই</a:t>
            </a:r>
            <a:r>
              <a:rPr lang="en-US" dirty="0">
                <a:solidFill>
                  <a:schemeClr val="tx1"/>
                </a:solidFill>
              </a:rPr>
              <a:t> </a:t>
            </a:r>
            <a:r>
              <a:rPr lang="en-US" dirty="0" err="1">
                <a:solidFill>
                  <a:schemeClr val="tx1"/>
                </a:solidFill>
              </a:rPr>
              <a:t>দায়ী</a:t>
            </a:r>
            <a:r>
              <a:rPr lang="en-US" dirty="0">
                <a:solidFill>
                  <a:schemeClr val="tx1"/>
                </a:solidFill>
              </a:rPr>
              <a:t> </a:t>
            </a:r>
            <a:r>
              <a:rPr lang="en-US" dirty="0" err="1">
                <a:solidFill>
                  <a:schemeClr val="tx1"/>
                </a:solidFill>
              </a:rPr>
              <a:t>করা</a:t>
            </a:r>
            <a:r>
              <a:rPr lang="en-US" dirty="0">
                <a:solidFill>
                  <a:schemeClr val="tx1"/>
                </a:solidFill>
              </a:rPr>
              <a:t> </a:t>
            </a:r>
            <a:r>
              <a:rPr lang="en-US" dirty="0" err="1">
                <a:solidFill>
                  <a:schemeClr val="tx1"/>
                </a:solidFill>
              </a:rPr>
              <a:t>হয়।নির্ভরশীল</a:t>
            </a:r>
            <a:r>
              <a:rPr lang="en-US" dirty="0">
                <a:solidFill>
                  <a:schemeClr val="tx1"/>
                </a:solidFill>
              </a:rPr>
              <a:t> </a:t>
            </a:r>
            <a:r>
              <a:rPr lang="en-US" dirty="0" err="1">
                <a:solidFill>
                  <a:schemeClr val="tx1"/>
                </a:solidFill>
              </a:rPr>
              <a:t>চলের</a:t>
            </a:r>
            <a:r>
              <a:rPr lang="en-US" dirty="0">
                <a:solidFill>
                  <a:schemeClr val="tx1"/>
                </a:solidFill>
              </a:rPr>
              <a:t> </a:t>
            </a:r>
            <a:r>
              <a:rPr lang="en-US" dirty="0" err="1">
                <a:solidFill>
                  <a:schemeClr val="tx1"/>
                </a:solidFill>
              </a:rPr>
              <a:t>পার্থক্য</a:t>
            </a:r>
            <a:r>
              <a:rPr lang="en-US" dirty="0">
                <a:solidFill>
                  <a:schemeClr val="tx1"/>
                </a:solidFill>
              </a:rPr>
              <a:t> </a:t>
            </a:r>
            <a:r>
              <a:rPr lang="en-US" dirty="0" err="1">
                <a:solidFill>
                  <a:schemeClr val="tx1"/>
                </a:solidFill>
              </a:rPr>
              <a:t>তুলনার</a:t>
            </a:r>
            <a:r>
              <a:rPr lang="en-US" dirty="0">
                <a:solidFill>
                  <a:schemeClr val="tx1"/>
                </a:solidFill>
              </a:rPr>
              <a:t> </a:t>
            </a:r>
            <a:r>
              <a:rPr lang="en-US" dirty="0" err="1">
                <a:solidFill>
                  <a:schemeClr val="tx1"/>
                </a:solidFill>
              </a:rPr>
              <a:t>জন্য</a:t>
            </a:r>
            <a:r>
              <a:rPr lang="en-US" dirty="0">
                <a:solidFill>
                  <a:schemeClr val="tx1"/>
                </a:solidFill>
              </a:rPr>
              <a:t> </a:t>
            </a:r>
            <a:r>
              <a:rPr lang="en-US" dirty="0" err="1">
                <a:solidFill>
                  <a:schemeClr val="tx1"/>
                </a:solidFill>
              </a:rPr>
              <a:t>নিয়ন্ত্রিত</a:t>
            </a:r>
            <a:r>
              <a:rPr lang="en-US" dirty="0">
                <a:solidFill>
                  <a:schemeClr val="tx1"/>
                </a:solidFill>
              </a:rPr>
              <a:t> </a:t>
            </a:r>
            <a:r>
              <a:rPr lang="en-US" dirty="0" err="1">
                <a:solidFill>
                  <a:schemeClr val="tx1"/>
                </a:solidFill>
              </a:rPr>
              <a:t>চল</a:t>
            </a:r>
            <a:r>
              <a:rPr lang="en-US" dirty="0">
                <a:solidFill>
                  <a:schemeClr val="tx1"/>
                </a:solidFill>
              </a:rPr>
              <a:t> </a:t>
            </a:r>
            <a:r>
              <a:rPr lang="en-US" dirty="0" err="1">
                <a:solidFill>
                  <a:schemeClr val="tx1"/>
                </a:solidFill>
              </a:rPr>
              <a:t>ব্যতীত</a:t>
            </a:r>
            <a:r>
              <a:rPr lang="en-US" dirty="0">
                <a:solidFill>
                  <a:schemeClr val="tx1"/>
                </a:solidFill>
              </a:rPr>
              <a:t> </a:t>
            </a:r>
            <a:r>
              <a:rPr lang="en-US" dirty="0" err="1">
                <a:solidFill>
                  <a:schemeClr val="tx1"/>
                </a:solidFill>
              </a:rPr>
              <a:t>অন্যসব</a:t>
            </a:r>
            <a:r>
              <a:rPr lang="en-US" dirty="0">
                <a:solidFill>
                  <a:schemeClr val="tx1"/>
                </a:solidFill>
              </a:rPr>
              <a:t> </a:t>
            </a:r>
            <a:r>
              <a:rPr lang="en-US" dirty="0" err="1">
                <a:solidFill>
                  <a:schemeClr val="tx1"/>
                </a:solidFill>
              </a:rPr>
              <a:t>দিক</a:t>
            </a:r>
            <a:r>
              <a:rPr lang="en-US" dirty="0">
                <a:solidFill>
                  <a:schemeClr val="tx1"/>
                </a:solidFill>
              </a:rPr>
              <a:t> </a:t>
            </a:r>
            <a:r>
              <a:rPr lang="en-US" dirty="0" err="1">
                <a:solidFill>
                  <a:schemeClr val="tx1"/>
                </a:solidFill>
              </a:rPr>
              <a:t>থেকে</a:t>
            </a:r>
            <a:r>
              <a:rPr lang="en-US" dirty="0">
                <a:solidFill>
                  <a:schemeClr val="tx1"/>
                </a:solidFill>
              </a:rPr>
              <a:t> </a:t>
            </a:r>
            <a:r>
              <a:rPr lang="en-US" dirty="0" err="1">
                <a:solidFill>
                  <a:schemeClr val="tx1"/>
                </a:solidFill>
              </a:rPr>
              <a:t>পরীক্ষণ</a:t>
            </a:r>
            <a:r>
              <a:rPr lang="en-US" dirty="0">
                <a:solidFill>
                  <a:schemeClr val="tx1"/>
                </a:solidFill>
              </a:rPr>
              <a:t> </a:t>
            </a:r>
            <a:r>
              <a:rPr lang="en-US" dirty="0" err="1">
                <a:solidFill>
                  <a:schemeClr val="tx1"/>
                </a:solidFill>
              </a:rPr>
              <a:t>দল</a:t>
            </a:r>
            <a:r>
              <a:rPr lang="en-US" dirty="0">
                <a:solidFill>
                  <a:schemeClr val="tx1"/>
                </a:solidFill>
              </a:rPr>
              <a:t> ও </a:t>
            </a:r>
            <a:r>
              <a:rPr lang="en-US" dirty="0" err="1">
                <a:solidFill>
                  <a:schemeClr val="tx1"/>
                </a:solidFill>
              </a:rPr>
              <a:t>নিয়ন্ত্রিত</a:t>
            </a:r>
            <a:r>
              <a:rPr lang="en-US" dirty="0">
                <a:solidFill>
                  <a:schemeClr val="tx1"/>
                </a:solidFill>
              </a:rPr>
              <a:t> </a:t>
            </a:r>
            <a:r>
              <a:rPr lang="en-US" dirty="0" err="1">
                <a:solidFill>
                  <a:schemeClr val="tx1"/>
                </a:solidFill>
              </a:rPr>
              <a:t>দলকে</a:t>
            </a:r>
            <a:r>
              <a:rPr lang="en-US" dirty="0">
                <a:solidFill>
                  <a:schemeClr val="tx1"/>
                </a:solidFill>
              </a:rPr>
              <a:t> </a:t>
            </a:r>
            <a:r>
              <a:rPr lang="en-US" dirty="0" err="1">
                <a:solidFill>
                  <a:schemeClr val="tx1"/>
                </a:solidFill>
              </a:rPr>
              <a:t>সমভাবে</a:t>
            </a:r>
            <a:r>
              <a:rPr lang="en-US" dirty="0">
                <a:solidFill>
                  <a:schemeClr val="tx1"/>
                </a:solidFill>
              </a:rPr>
              <a:t>  </a:t>
            </a:r>
            <a:r>
              <a:rPr lang="en-US" dirty="0" err="1">
                <a:solidFill>
                  <a:schemeClr val="tx1"/>
                </a:solidFill>
              </a:rPr>
              <a:t>গঠন</a:t>
            </a:r>
            <a:r>
              <a:rPr lang="en-US" dirty="0">
                <a:solidFill>
                  <a:schemeClr val="tx1"/>
                </a:solidFill>
              </a:rPr>
              <a:t> </a:t>
            </a:r>
            <a:r>
              <a:rPr lang="en-US" dirty="0" err="1">
                <a:solidFill>
                  <a:schemeClr val="tx1"/>
                </a:solidFill>
              </a:rPr>
              <a:t>করার</a:t>
            </a:r>
            <a:r>
              <a:rPr lang="en-US" dirty="0">
                <a:solidFill>
                  <a:schemeClr val="tx1"/>
                </a:solidFill>
              </a:rPr>
              <a:t> </a:t>
            </a:r>
            <a:r>
              <a:rPr lang="en-US" dirty="0" err="1">
                <a:solidFill>
                  <a:schemeClr val="tx1"/>
                </a:solidFill>
              </a:rPr>
              <a:t>মাধ্যমেই</a:t>
            </a:r>
            <a:r>
              <a:rPr lang="en-US" dirty="0">
                <a:solidFill>
                  <a:schemeClr val="tx1"/>
                </a:solidFill>
              </a:rPr>
              <a:t> </a:t>
            </a:r>
            <a:r>
              <a:rPr lang="en-US" dirty="0" err="1">
                <a:solidFill>
                  <a:schemeClr val="tx1"/>
                </a:solidFill>
              </a:rPr>
              <a:t>ভারসাম্য</a:t>
            </a:r>
            <a:r>
              <a:rPr lang="en-US" dirty="0">
                <a:solidFill>
                  <a:schemeClr val="tx1"/>
                </a:solidFill>
              </a:rPr>
              <a:t> </a:t>
            </a:r>
            <a:r>
              <a:rPr lang="en-US" dirty="0" err="1">
                <a:solidFill>
                  <a:schemeClr val="tx1"/>
                </a:solidFill>
              </a:rPr>
              <a:t>প্রতিষ্ঠা</a:t>
            </a:r>
            <a:r>
              <a:rPr lang="en-US" dirty="0">
                <a:solidFill>
                  <a:schemeClr val="tx1"/>
                </a:solidFill>
              </a:rPr>
              <a:t> </a:t>
            </a:r>
            <a:r>
              <a:rPr lang="en-US" dirty="0" err="1">
                <a:solidFill>
                  <a:schemeClr val="tx1"/>
                </a:solidFill>
              </a:rPr>
              <a:t>করার</a:t>
            </a:r>
            <a:r>
              <a:rPr lang="en-US" dirty="0">
                <a:solidFill>
                  <a:schemeClr val="tx1"/>
                </a:solidFill>
              </a:rPr>
              <a:t> </a:t>
            </a:r>
            <a:r>
              <a:rPr lang="en-US" dirty="0" err="1">
                <a:solidFill>
                  <a:schemeClr val="tx1"/>
                </a:solidFill>
              </a:rPr>
              <a:t>কৌশল</a:t>
            </a:r>
            <a:r>
              <a:rPr lang="en-US" dirty="0">
                <a:solidFill>
                  <a:schemeClr val="tx1"/>
                </a:solidFill>
              </a:rPr>
              <a:t> </a:t>
            </a:r>
            <a:r>
              <a:rPr lang="en-US" dirty="0" err="1">
                <a:solidFill>
                  <a:schemeClr val="tx1"/>
                </a:solidFill>
              </a:rPr>
              <a:t>হলো</a:t>
            </a:r>
            <a:r>
              <a:rPr lang="en-US" dirty="0">
                <a:solidFill>
                  <a:schemeClr val="tx1"/>
                </a:solidFill>
              </a:rPr>
              <a:t> </a:t>
            </a:r>
            <a:r>
              <a:rPr lang="en-US" dirty="0" err="1">
                <a:solidFill>
                  <a:schemeClr val="tx1"/>
                </a:solidFill>
              </a:rPr>
              <a:t>তুল্যমূল্যায়ন</a:t>
            </a:r>
            <a:r>
              <a:rPr lang="en-US" dirty="0">
                <a:solidFill>
                  <a:schemeClr val="tx1"/>
                </a:solidFill>
              </a:rPr>
              <a:t>।</a:t>
            </a:r>
          </a:p>
        </p:txBody>
      </p:sp>
      <p:pic>
        <p:nvPicPr>
          <p:cNvPr id="2" name="Picture 3">
            <a:extLst>
              <a:ext uri="{FF2B5EF4-FFF2-40B4-BE49-F238E27FC236}">
                <a16:creationId xmlns:a16="http://schemas.microsoft.com/office/drawing/2014/main" id="{1F1959A5-6E74-094E-A7B4-ACD65C8C8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46" y="2541390"/>
            <a:ext cx="11162108" cy="3966492"/>
          </a:xfrm>
          <a:prstGeom prst="rect">
            <a:avLst/>
          </a:prstGeom>
        </p:spPr>
      </p:pic>
      <p:pic>
        <p:nvPicPr>
          <p:cNvPr id="4" name="Picture 4">
            <a:extLst>
              <a:ext uri="{FF2B5EF4-FFF2-40B4-BE49-F238E27FC236}">
                <a16:creationId xmlns:a16="http://schemas.microsoft.com/office/drawing/2014/main" id="{1223C917-DE78-4249-B4A4-A01420B39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99" y="2348655"/>
            <a:ext cx="11531202" cy="4159227"/>
          </a:xfrm>
          <a:prstGeom prst="rect">
            <a:avLst/>
          </a:prstGeom>
        </p:spPr>
      </p:pic>
    </p:spTree>
    <p:extLst>
      <p:ext uri="{BB962C8B-B14F-4D97-AF65-F5344CB8AC3E}">
        <p14:creationId xmlns:p14="http://schemas.microsoft.com/office/powerpoint/2010/main" val="40318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1"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1D4342F-1372-F040-B609-624F5F4738F8}"/>
              </a:ext>
            </a:extLst>
          </p:cNvPr>
          <p:cNvGraphicFramePr>
            <a:graphicFrameLocks noGrp="1"/>
          </p:cNvGraphicFramePr>
          <p:nvPr>
            <p:ph idx="1"/>
            <p:extLst>
              <p:ext uri="{D42A27DB-BD31-4B8C-83A1-F6EECF244321}">
                <p14:modId xmlns:p14="http://schemas.microsoft.com/office/powerpoint/2010/main" val="356811948"/>
              </p:ext>
            </p:extLst>
          </p:nvPr>
        </p:nvGraphicFramePr>
        <p:xfrm>
          <a:off x="838200" y="1825624"/>
          <a:ext cx="10806114" cy="4407297"/>
        </p:xfrm>
        <a:graphic>
          <a:graphicData uri="http://schemas.openxmlformats.org/drawingml/2006/table">
            <a:tbl>
              <a:tblPr firstRow="1" bandRow="1">
                <a:tableStyleId>{5C22544A-7EE6-4342-B048-85BDC9FD1C3A}</a:tableStyleId>
              </a:tblPr>
              <a:tblGrid>
                <a:gridCol w="3602038">
                  <a:extLst>
                    <a:ext uri="{9D8B030D-6E8A-4147-A177-3AD203B41FA5}">
                      <a16:colId xmlns:a16="http://schemas.microsoft.com/office/drawing/2014/main" val="2928566134"/>
                    </a:ext>
                  </a:extLst>
                </a:gridCol>
                <a:gridCol w="3602038">
                  <a:extLst>
                    <a:ext uri="{9D8B030D-6E8A-4147-A177-3AD203B41FA5}">
                      <a16:colId xmlns:a16="http://schemas.microsoft.com/office/drawing/2014/main" val="2147708973"/>
                    </a:ext>
                  </a:extLst>
                </a:gridCol>
                <a:gridCol w="3602038">
                  <a:extLst>
                    <a:ext uri="{9D8B030D-6E8A-4147-A177-3AD203B41FA5}">
                      <a16:colId xmlns:a16="http://schemas.microsoft.com/office/drawing/2014/main" val="3313593113"/>
                    </a:ext>
                  </a:extLst>
                </a:gridCol>
              </a:tblGrid>
              <a:tr h="1469099">
                <a:tc>
                  <a:txBody>
                    <a:bodyPr/>
                    <a:lstStyle/>
                    <a:p>
                      <a:endParaRPr lang="en-US"/>
                    </a:p>
                  </a:txBody>
                  <a:tcPr/>
                </a:tc>
                <a:tc>
                  <a:txBody>
                    <a:bodyPr/>
                    <a:lstStyle/>
                    <a:p>
                      <a:r>
                        <a:rPr lang="en-US" sz="4400"/>
                        <a:t>পরীক্ষণ দল</a:t>
                      </a:r>
                    </a:p>
                  </a:txBody>
                  <a:tcPr/>
                </a:tc>
                <a:tc>
                  <a:txBody>
                    <a:bodyPr/>
                    <a:lstStyle/>
                    <a:p>
                      <a:r>
                        <a:rPr lang="en-US" sz="4400"/>
                        <a:t>নিয়ন্ত্রিত দল</a:t>
                      </a:r>
                    </a:p>
                  </a:txBody>
                  <a:tcPr/>
                </a:tc>
                <a:extLst>
                  <a:ext uri="{0D108BD9-81ED-4DB2-BD59-A6C34878D82A}">
                    <a16:rowId xmlns:a16="http://schemas.microsoft.com/office/drawing/2014/main" val="2377447389"/>
                  </a:ext>
                </a:extLst>
              </a:tr>
              <a:tr h="1469099">
                <a:tc>
                  <a:txBody>
                    <a:bodyPr/>
                    <a:lstStyle/>
                    <a:p>
                      <a:r>
                        <a:rPr lang="en-US" sz="4400" b="1"/>
                        <a:t>পুরুষ </a:t>
                      </a:r>
                    </a:p>
                  </a:txBody>
                  <a:tcPr/>
                </a:tc>
                <a:tc>
                  <a:txBody>
                    <a:bodyPr/>
                    <a:lstStyle/>
                    <a:p>
                      <a:r>
                        <a:rPr lang="en-US" sz="3600" b="1"/>
                        <a:t>১৫</a:t>
                      </a:r>
                    </a:p>
                  </a:txBody>
                  <a:tcPr/>
                </a:tc>
                <a:tc>
                  <a:txBody>
                    <a:bodyPr/>
                    <a:lstStyle/>
                    <a:p>
                      <a:r>
                        <a:rPr lang="en-US" sz="5400" b="1"/>
                        <a:t>১৫</a:t>
                      </a:r>
                    </a:p>
                  </a:txBody>
                  <a:tcPr/>
                </a:tc>
                <a:extLst>
                  <a:ext uri="{0D108BD9-81ED-4DB2-BD59-A6C34878D82A}">
                    <a16:rowId xmlns:a16="http://schemas.microsoft.com/office/drawing/2014/main" val="278596688"/>
                  </a:ext>
                </a:extLst>
              </a:tr>
              <a:tr h="1469099">
                <a:tc>
                  <a:txBody>
                    <a:bodyPr/>
                    <a:lstStyle/>
                    <a:p>
                      <a:r>
                        <a:rPr lang="en-US" sz="4800" b="1"/>
                        <a:t>মহিলা </a:t>
                      </a:r>
                    </a:p>
                  </a:txBody>
                  <a:tcPr/>
                </a:tc>
                <a:tc>
                  <a:txBody>
                    <a:bodyPr/>
                    <a:lstStyle/>
                    <a:p>
                      <a:r>
                        <a:rPr lang="en-US" sz="3600" b="1"/>
                        <a:t>২০</a:t>
                      </a:r>
                    </a:p>
                  </a:txBody>
                  <a:tcPr/>
                </a:tc>
                <a:tc>
                  <a:txBody>
                    <a:bodyPr/>
                    <a:lstStyle/>
                    <a:p>
                      <a:r>
                        <a:rPr lang="en-US" sz="5400" b="1"/>
                        <a:t>২০</a:t>
                      </a:r>
                    </a:p>
                  </a:txBody>
                  <a:tcPr/>
                </a:tc>
                <a:extLst>
                  <a:ext uri="{0D108BD9-81ED-4DB2-BD59-A6C34878D82A}">
                    <a16:rowId xmlns:a16="http://schemas.microsoft.com/office/drawing/2014/main" val="3911973728"/>
                  </a:ext>
                </a:extLst>
              </a:tr>
            </a:tbl>
          </a:graphicData>
        </a:graphic>
      </p:graphicFrame>
      <p:sp>
        <p:nvSpPr>
          <p:cNvPr id="5" name="TextBox 4">
            <a:extLst>
              <a:ext uri="{FF2B5EF4-FFF2-40B4-BE49-F238E27FC236}">
                <a16:creationId xmlns:a16="http://schemas.microsoft.com/office/drawing/2014/main" id="{9BA5FEA3-A084-EB49-8D70-8177C78E923B}"/>
              </a:ext>
            </a:extLst>
          </p:cNvPr>
          <p:cNvSpPr txBox="1"/>
          <p:nvPr/>
        </p:nvSpPr>
        <p:spPr>
          <a:xfrm>
            <a:off x="2077045" y="625079"/>
            <a:ext cx="9031486" cy="1015663"/>
          </a:xfrm>
          <a:prstGeom prst="rect">
            <a:avLst/>
          </a:prstGeom>
          <a:noFill/>
        </p:spPr>
        <p:txBody>
          <a:bodyPr wrap="square" rtlCol="0">
            <a:spAutoFit/>
          </a:bodyPr>
          <a:lstStyle/>
          <a:p>
            <a:pPr algn="l"/>
            <a:r>
              <a:rPr lang="en-US" sz="6000" b="1"/>
              <a:t>চিত্রঃভারসাম্যকরণ ছক</a:t>
            </a:r>
          </a:p>
        </p:txBody>
      </p:sp>
    </p:spTree>
    <p:extLst>
      <p:ext uri="{BB962C8B-B14F-4D97-AF65-F5344CB8AC3E}">
        <p14:creationId xmlns:p14="http://schemas.microsoft.com/office/powerpoint/2010/main" val="11917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120D3F37-B758-0247-AFF0-B9B40CB629E9}"/>
              </a:ext>
            </a:extLst>
          </p:cNvPr>
          <p:cNvSpPr/>
          <p:nvPr/>
        </p:nvSpPr>
        <p:spPr>
          <a:xfrm>
            <a:off x="571500" y="239986"/>
            <a:ext cx="11620499" cy="2303271"/>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৪/ প্রতিতূল্যমূল্যায়ন(Counter balancing) কী?</a:t>
            </a:r>
          </a:p>
        </p:txBody>
      </p:sp>
      <p:sp>
        <p:nvSpPr>
          <p:cNvPr id="5" name="Flowchart: Stored Data 4">
            <a:extLst>
              <a:ext uri="{FF2B5EF4-FFF2-40B4-BE49-F238E27FC236}">
                <a16:creationId xmlns:a16="http://schemas.microsoft.com/office/drawing/2014/main" id="{5B070429-1DDF-EA4E-B930-0D34EC7E3043}"/>
              </a:ext>
            </a:extLst>
          </p:cNvPr>
          <p:cNvSpPr/>
          <p:nvPr/>
        </p:nvSpPr>
        <p:spPr>
          <a:xfrm>
            <a:off x="235131" y="116102"/>
            <a:ext cx="12819457" cy="2427156"/>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৪/ প্রতিতূল্যমূল্যায়ন বা প্রতিভারসাম্য সৃষ্টি (Counter balancing):বিভিন্ন পরীক্ষণমূলক অবস্থার প্রভাব সকল পরীক্ষণপাত্রের মধ্যে সমভাবে বিতরণ করে দেওয়ার জন্য যে পদ্ধতি ব্যবহৃত হয় তাকে প্রতিতুল্যমূল্যায়ন বলে। প্রতিভারসাম্যকরণ পদ্ধতিতে অনুশীলন ‘AB’ ও ‘BA’এই আকারে প্রকাশ করা হয়।</a:t>
            </a:r>
          </a:p>
          <a:p>
            <a:pPr algn="ctr"/>
            <a:endParaRPr lang="en-US" sz="3600"/>
          </a:p>
        </p:txBody>
      </p:sp>
      <p:pic>
        <p:nvPicPr>
          <p:cNvPr id="8194" name="Picture 2" descr="TARGET Center Online Training: Clinical Research and HIV: Working with  Consumers">
            <a:extLst>
              <a:ext uri="{FF2B5EF4-FFF2-40B4-BE49-F238E27FC236}">
                <a16:creationId xmlns:a16="http://schemas.microsoft.com/office/drawing/2014/main" id="{7833F13F-EA6C-4159-90FC-998A6FA3F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3108959"/>
            <a:ext cx="11177009" cy="35090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5A29672A-E920-A24B-BD57-E1CB7AC55A1D}"/>
              </a:ext>
            </a:extLst>
          </p:cNvPr>
          <p:cNvGraphicFramePr>
            <a:graphicFrameLocks noGrp="1"/>
          </p:cNvGraphicFramePr>
          <p:nvPr>
            <p:extLst>
              <p:ext uri="{D42A27DB-BD31-4B8C-83A1-F6EECF244321}">
                <p14:modId xmlns:p14="http://schemas.microsoft.com/office/powerpoint/2010/main" val="2957500382"/>
              </p:ext>
            </p:extLst>
          </p:nvPr>
        </p:nvGraphicFramePr>
        <p:xfrm>
          <a:off x="235131" y="3573449"/>
          <a:ext cx="11956870" cy="3200400"/>
        </p:xfrm>
        <a:graphic>
          <a:graphicData uri="http://schemas.openxmlformats.org/drawingml/2006/table">
            <a:tbl>
              <a:tblPr firstRow="1" bandRow="1">
                <a:tableStyleId>{5C22544A-7EE6-4342-B048-85BDC9FD1C3A}</a:tableStyleId>
              </a:tblPr>
              <a:tblGrid>
                <a:gridCol w="2391374">
                  <a:extLst>
                    <a:ext uri="{9D8B030D-6E8A-4147-A177-3AD203B41FA5}">
                      <a16:colId xmlns:a16="http://schemas.microsoft.com/office/drawing/2014/main" val="2099880612"/>
                    </a:ext>
                  </a:extLst>
                </a:gridCol>
                <a:gridCol w="2391374">
                  <a:extLst>
                    <a:ext uri="{9D8B030D-6E8A-4147-A177-3AD203B41FA5}">
                      <a16:colId xmlns:a16="http://schemas.microsoft.com/office/drawing/2014/main" val="471433263"/>
                    </a:ext>
                  </a:extLst>
                </a:gridCol>
                <a:gridCol w="2391374">
                  <a:extLst>
                    <a:ext uri="{9D8B030D-6E8A-4147-A177-3AD203B41FA5}">
                      <a16:colId xmlns:a16="http://schemas.microsoft.com/office/drawing/2014/main" val="4036137419"/>
                    </a:ext>
                  </a:extLst>
                </a:gridCol>
                <a:gridCol w="2391374">
                  <a:extLst>
                    <a:ext uri="{9D8B030D-6E8A-4147-A177-3AD203B41FA5}">
                      <a16:colId xmlns:a16="http://schemas.microsoft.com/office/drawing/2014/main" val="2522799118"/>
                    </a:ext>
                  </a:extLst>
                </a:gridCol>
                <a:gridCol w="2391374">
                  <a:extLst>
                    <a:ext uri="{9D8B030D-6E8A-4147-A177-3AD203B41FA5}">
                      <a16:colId xmlns:a16="http://schemas.microsoft.com/office/drawing/2014/main" val="2266592823"/>
                    </a:ext>
                  </a:extLst>
                </a:gridCol>
              </a:tblGrid>
              <a:tr h="305662">
                <a:tc>
                  <a:txBody>
                    <a:bodyPr/>
                    <a:lstStyle/>
                    <a:p>
                      <a:r>
                        <a:rPr lang="en-US"/>
                        <a:t>অনুশীলন সংখ্যা </a:t>
                      </a:r>
                    </a:p>
                  </a:txBody>
                  <a:tcPr/>
                </a:tc>
                <a:tc>
                  <a:txBody>
                    <a:bodyPr/>
                    <a:lstStyle/>
                    <a:p>
                      <a:r>
                        <a:rPr lang="en-US"/>
                        <a:t>বাম</a:t>
                      </a:r>
                    </a:p>
                  </a:txBody>
                  <a:tcPr/>
                </a:tc>
                <a:tc>
                  <a:txBody>
                    <a:bodyPr/>
                    <a:lstStyle/>
                    <a:p>
                      <a:r>
                        <a:rPr lang="en-US"/>
                        <a:t>ডান</a:t>
                      </a:r>
                    </a:p>
                  </a:txBody>
                  <a:tcPr/>
                </a:tc>
                <a:tc>
                  <a:txBody>
                    <a:bodyPr/>
                    <a:lstStyle/>
                    <a:p>
                      <a:r>
                        <a:rPr lang="en-US"/>
                        <a:t>ডান</a:t>
                      </a:r>
                    </a:p>
                  </a:txBody>
                  <a:tcPr/>
                </a:tc>
                <a:tc>
                  <a:txBody>
                    <a:bodyPr/>
                    <a:lstStyle/>
                    <a:p>
                      <a:r>
                        <a:rPr lang="en-US"/>
                        <a:t>বাম</a:t>
                      </a:r>
                    </a:p>
                  </a:txBody>
                  <a:tcPr/>
                </a:tc>
                <a:extLst>
                  <a:ext uri="{0D108BD9-81ED-4DB2-BD59-A6C34878D82A}">
                    <a16:rowId xmlns:a16="http://schemas.microsoft.com/office/drawing/2014/main" val="184615016"/>
                  </a:ext>
                </a:extLst>
              </a:tr>
              <a:tr h="2368880">
                <a:tc>
                  <a:txBody>
                    <a:bodyPr/>
                    <a:lstStyle/>
                    <a:p>
                      <a:r>
                        <a:rPr lang="en-US"/>
                        <a:t>অনুশীলন </a:t>
                      </a:r>
                    </a:p>
                  </a:txBody>
                  <a:tcPr/>
                </a:tc>
                <a:tc>
                  <a:txBody>
                    <a:bodyPr/>
                    <a:lstStyle/>
                    <a:p>
                      <a:r>
                        <a:rPr lang="en-US"/>
                        <a:t>১</a:t>
                      </a:r>
                    </a:p>
                    <a:p>
                      <a:r>
                        <a:rPr lang="en-US"/>
                        <a:t>২</a:t>
                      </a:r>
                    </a:p>
                    <a:p>
                      <a:r>
                        <a:rPr lang="en-US"/>
                        <a:t>৩</a:t>
                      </a:r>
                    </a:p>
                    <a:p>
                      <a:r>
                        <a:rPr lang="en-US"/>
                        <a:t>.</a:t>
                      </a:r>
                    </a:p>
                    <a:p>
                      <a:r>
                        <a:rPr lang="en-US"/>
                        <a:t>.</a:t>
                      </a:r>
                    </a:p>
                    <a:p>
                      <a:r>
                        <a:rPr lang="en-US"/>
                        <a:t>.</a:t>
                      </a:r>
                    </a:p>
                    <a:p>
                      <a:r>
                        <a:rPr lang="en-US"/>
                        <a:t>.</a:t>
                      </a:r>
                    </a:p>
                    <a:p>
                      <a:r>
                        <a:rPr lang="en-US"/>
                        <a:t>.</a:t>
                      </a:r>
                    </a:p>
                    <a:p>
                      <a:r>
                        <a:rPr lang="en-US"/>
                        <a:t>.</a:t>
                      </a:r>
                    </a:p>
                    <a:p>
                      <a:r>
                        <a:rPr lang="en-US"/>
                        <a:t>১০</a:t>
                      </a:r>
                    </a:p>
                  </a:txBody>
                  <a:tcPr/>
                </a:tc>
                <a:tc>
                  <a:txBody>
                    <a:bodyPr/>
                    <a:lstStyle/>
                    <a:p>
                      <a:r>
                        <a:rPr lang="en-US"/>
                        <a:t>১</a:t>
                      </a:r>
                    </a:p>
                    <a:p>
                      <a:r>
                        <a:rPr lang="en-US"/>
                        <a:t>২</a:t>
                      </a:r>
                    </a:p>
                    <a:p>
                      <a:r>
                        <a:rPr lang="en-US"/>
                        <a:t>৩</a:t>
                      </a:r>
                    </a:p>
                    <a:p>
                      <a:r>
                        <a:rPr lang="en-US"/>
                        <a:t>.</a:t>
                      </a:r>
                    </a:p>
                    <a:p>
                      <a:r>
                        <a:rPr lang="en-US"/>
                        <a:t>.</a:t>
                      </a:r>
                    </a:p>
                    <a:p>
                      <a:r>
                        <a:rPr lang="en-US"/>
                        <a:t>.</a:t>
                      </a:r>
                    </a:p>
                    <a:p>
                      <a:r>
                        <a:rPr lang="en-US"/>
                        <a:t>.</a:t>
                      </a:r>
                    </a:p>
                    <a:p>
                      <a:r>
                        <a:rPr lang="en-US"/>
                        <a:t>.</a:t>
                      </a:r>
                    </a:p>
                    <a:p>
                      <a:r>
                        <a:rPr lang="en-US"/>
                        <a:t>.</a:t>
                      </a:r>
                    </a:p>
                    <a:p>
                      <a:r>
                        <a:rPr lang="en-US"/>
                        <a:t>১০</a:t>
                      </a:r>
                    </a:p>
                  </a:txBody>
                  <a:tcPr/>
                </a:tc>
                <a:tc>
                  <a:txBody>
                    <a:bodyPr/>
                    <a:lstStyle/>
                    <a:p>
                      <a:r>
                        <a:rPr lang="en-US"/>
                        <a:t>১</a:t>
                      </a:r>
                    </a:p>
                    <a:p>
                      <a:r>
                        <a:rPr lang="en-US"/>
                        <a:t>২</a:t>
                      </a:r>
                    </a:p>
                    <a:p>
                      <a:r>
                        <a:rPr lang="en-US"/>
                        <a:t>৩</a:t>
                      </a:r>
                    </a:p>
                    <a:p>
                      <a:r>
                        <a:rPr lang="en-US"/>
                        <a:t>.</a:t>
                      </a:r>
                    </a:p>
                    <a:p>
                      <a:r>
                        <a:rPr lang="en-US"/>
                        <a:t>.</a:t>
                      </a:r>
                    </a:p>
                    <a:p>
                      <a:r>
                        <a:rPr lang="en-US"/>
                        <a:t>.</a:t>
                      </a:r>
                    </a:p>
                    <a:p>
                      <a:r>
                        <a:rPr lang="en-US"/>
                        <a:t>.</a:t>
                      </a:r>
                    </a:p>
                    <a:p>
                      <a:r>
                        <a:rPr lang="en-US"/>
                        <a:t>.</a:t>
                      </a:r>
                    </a:p>
                    <a:p>
                      <a:r>
                        <a:rPr lang="en-US"/>
                        <a:t>.</a:t>
                      </a:r>
                    </a:p>
                    <a:p>
                      <a:r>
                        <a:rPr lang="en-US"/>
                        <a:t>১০</a:t>
                      </a:r>
                    </a:p>
                  </a:txBody>
                  <a:tcPr/>
                </a:tc>
                <a:tc>
                  <a:txBody>
                    <a:bodyPr/>
                    <a:lstStyle/>
                    <a:p>
                      <a:r>
                        <a:rPr lang="en-US"/>
                        <a:t>১</a:t>
                      </a:r>
                    </a:p>
                    <a:p>
                      <a:r>
                        <a:rPr lang="en-US"/>
                        <a:t>২</a:t>
                      </a:r>
                    </a:p>
                    <a:p>
                      <a:r>
                        <a:rPr lang="en-US"/>
                        <a:t>৩</a:t>
                      </a:r>
                    </a:p>
                    <a:p>
                      <a:r>
                        <a:rPr lang="en-US"/>
                        <a:t>.</a:t>
                      </a:r>
                    </a:p>
                    <a:p>
                      <a:r>
                        <a:rPr lang="en-US"/>
                        <a:t>.</a:t>
                      </a:r>
                    </a:p>
                    <a:p>
                      <a:r>
                        <a:rPr lang="en-US"/>
                        <a:t>.</a:t>
                      </a:r>
                    </a:p>
                    <a:p>
                      <a:r>
                        <a:rPr lang="en-US"/>
                        <a:t>.</a:t>
                      </a:r>
                    </a:p>
                    <a:p>
                      <a:r>
                        <a:rPr lang="en-US"/>
                        <a:t>.</a:t>
                      </a:r>
                    </a:p>
                    <a:p>
                      <a:r>
                        <a:rPr lang="en-US"/>
                        <a:t>.</a:t>
                      </a:r>
                    </a:p>
                    <a:p>
                      <a:r>
                        <a:rPr lang="en-US"/>
                        <a:t>১০</a:t>
                      </a:r>
                    </a:p>
                  </a:txBody>
                  <a:tcPr/>
                </a:tc>
                <a:extLst>
                  <a:ext uri="{0D108BD9-81ED-4DB2-BD59-A6C34878D82A}">
                    <a16:rowId xmlns:a16="http://schemas.microsoft.com/office/drawing/2014/main" val="553021430"/>
                  </a:ext>
                </a:extLst>
              </a:tr>
            </a:tbl>
          </a:graphicData>
        </a:graphic>
      </p:graphicFrame>
      <p:sp>
        <p:nvSpPr>
          <p:cNvPr id="10" name="TextBox 9">
            <a:extLst>
              <a:ext uri="{FF2B5EF4-FFF2-40B4-BE49-F238E27FC236}">
                <a16:creationId xmlns:a16="http://schemas.microsoft.com/office/drawing/2014/main" id="{0EF64932-ACEF-7744-AE67-A43A609C8BB9}"/>
              </a:ext>
            </a:extLst>
          </p:cNvPr>
          <p:cNvSpPr txBox="1"/>
          <p:nvPr/>
        </p:nvSpPr>
        <p:spPr>
          <a:xfrm>
            <a:off x="2615169" y="2783246"/>
            <a:ext cx="9966759" cy="1077218"/>
          </a:xfrm>
          <a:prstGeom prst="rect">
            <a:avLst/>
          </a:prstGeom>
          <a:noFill/>
        </p:spPr>
        <p:txBody>
          <a:bodyPr wrap="square">
            <a:spAutoFit/>
          </a:bodyPr>
          <a:lstStyle/>
          <a:p>
            <a:pPr marL="0" algn="l" rtl="0" eaLnBrk="1" fontAlgn="t" latinLnBrk="0" hangingPunct="1">
              <a:spcBef>
                <a:spcPts val="0"/>
              </a:spcBef>
              <a:spcAft>
                <a:spcPts val="0"/>
              </a:spcAft>
            </a:pPr>
            <a:r>
              <a:rPr lang="en-US" sz="3200" b="1" i="0" u="none" strike="noStrike">
                <a:effectLst/>
                <a:latin typeface="Arial" panose="020B0604020202020204" pitchFamily="34" charset="0"/>
              </a:rPr>
              <a:t>*প্রতিতুল্যমূল্যায়নের  নকশা নিম্নরূপ হতে পারেঃ</a:t>
            </a:r>
          </a:p>
          <a:p>
            <a:pPr marL="0" algn="l" rtl="0" eaLnBrk="1" fontAlgn="t" latinLnBrk="0" hangingPunct="1">
              <a:spcBef>
                <a:spcPts val="0"/>
              </a:spcBef>
              <a:spcAft>
                <a:spcPts val="0"/>
              </a:spcAft>
            </a:pPr>
            <a:r>
              <a:rPr lang="en-US" sz="3200" b="1" i="0" u="none" strike="noStrike">
                <a:effectLst/>
                <a:latin typeface="Arial" panose="020B0604020202020204" pitchFamily="34" charset="0"/>
              </a:rPr>
              <a:t>                     হাতের ব্যবহার </a:t>
            </a:r>
          </a:p>
        </p:txBody>
      </p:sp>
    </p:spTree>
    <p:extLst>
      <p:ext uri="{BB962C8B-B14F-4D97-AF65-F5344CB8AC3E}">
        <p14:creationId xmlns:p14="http://schemas.microsoft.com/office/powerpoint/2010/main" val="9591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194"/>
                                        </p:tgtEl>
                                        <p:attrNameLst>
                                          <p:attrName>ppt_x</p:attrName>
                                        </p:attrNameLst>
                                      </p:cBhvr>
                                      <p:tavLst>
                                        <p:tav tm="0">
                                          <p:val>
                                            <p:strVal val="ppt_x"/>
                                          </p:val>
                                        </p:tav>
                                        <p:tav tm="100000">
                                          <p:val>
                                            <p:strVal val="ppt_x"/>
                                          </p:val>
                                        </p:tav>
                                      </p:tavLst>
                                    </p:anim>
                                    <p:anim calcmode="lin" valueType="num">
                                      <p:cBhvr additive="base">
                                        <p:cTn id="23" dur="500"/>
                                        <p:tgtEl>
                                          <p:spTgt spid="8194"/>
                                        </p:tgtEl>
                                        <p:attrNameLst>
                                          <p:attrName>ppt_y</p:attrName>
                                        </p:attrNameLst>
                                      </p:cBhvr>
                                      <p:tavLst>
                                        <p:tav tm="0">
                                          <p:val>
                                            <p:strVal val="ppt_y"/>
                                          </p:val>
                                        </p:tav>
                                        <p:tav tm="100000">
                                          <p:val>
                                            <p:strVal val="1+ppt_h/2"/>
                                          </p:val>
                                        </p:tav>
                                      </p:tavLst>
                                    </p:anim>
                                    <p:set>
                                      <p:cBhvr>
                                        <p:cTn id="24" dur="1" fill="hold">
                                          <p:stCondLst>
                                            <p:cond delay="499"/>
                                          </p:stCondLst>
                                        </p:cTn>
                                        <p:tgtEl>
                                          <p:spTgt spid="819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Flowchart: Stored Data 2">
            <a:extLst>
              <a:ext uri="{FF2B5EF4-FFF2-40B4-BE49-F238E27FC236}">
                <a16:creationId xmlns:a16="http://schemas.microsoft.com/office/drawing/2014/main" id="{B5673983-FFBB-E345-A694-A8BF90659F4D}"/>
              </a:ext>
            </a:extLst>
          </p:cNvPr>
          <p:cNvSpPr/>
          <p:nvPr/>
        </p:nvSpPr>
        <p:spPr>
          <a:xfrm>
            <a:off x="378023" y="290441"/>
            <a:ext cx="10420946" cy="1977700"/>
          </a:xfrm>
          <a:prstGeom prst="flowChartOnlineStorag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৫/ দৈবায়ন পদ্ধতি (Randomization)  কী? </a:t>
            </a:r>
          </a:p>
        </p:txBody>
      </p:sp>
      <p:sp>
        <p:nvSpPr>
          <p:cNvPr id="5" name="Flowchart: Stored Data 4">
            <a:extLst>
              <a:ext uri="{FF2B5EF4-FFF2-40B4-BE49-F238E27FC236}">
                <a16:creationId xmlns:a16="http://schemas.microsoft.com/office/drawing/2014/main" id="{AFF19FDD-D7E4-164F-8FF4-F56FCDEFBABC}"/>
              </a:ext>
            </a:extLst>
          </p:cNvPr>
          <p:cNvSpPr/>
          <p:nvPr/>
        </p:nvSpPr>
        <p:spPr>
          <a:xfrm>
            <a:off x="378022" y="134470"/>
            <a:ext cx="11966377" cy="1977700"/>
          </a:xfrm>
          <a:prstGeom prst="flowChartOnlineStorag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৫/ দৈবায়ন পদ্ধতি (Randomization): যদি কোন বাহ্যিক চলের পরীক্ষণে প্রভাব বিস্তারের সম্ভাবনা থাকে তবে দৈব নিয়মে বাহ্যিক চলগুলো পরীক্ষণ ও নিয়ন্ত্রিত দলে সমভাবে কার্যকর করার কৌশল হলো  দৈবচয়ন।</a:t>
            </a:r>
          </a:p>
        </p:txBody>
      </p:sp>
      <p:pic>
        <p:nvPicPr>
          <p:cNvPr id="2" name="Picture 3">
            <a:extLst>
              <a:ext uri="{FF2B5EF4-FFF2-40B4-BE49-F238E27FC236}">
                <a16:creationId xmlns:a16="http://schemas.microsoft.com/office/drawing/2014/main" id="{04A677ED-08EE-3D4F-9D9D-AFD4207A6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22" y="2411014"/>
            <a:ext cx="11185924" cy="4562475"/>
          </a:xfrm>
          <a:prstGeom prst="rect">
            <a:avLst/>
          </a:prstGeom>
        </p:spPr>
      </p:pic>
    </p:spTree>
    <p:extLst>
      <p:ext uri="{BB962C8B-B14F-4D97-AF65-F5344CB8AC3E}">
        <p14:creationId xmlns:p14="http://schemas.microsoft.com/office/powerpoint/2010/main" val="39119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Callout: Left-Right Arrow 1">
            <a:extLst>
              <a:ext uri="{FF2B5EF4-FFF2-40B4-BE49-F238E27FC236}">
                <a16:creationId xmlns:a16="http://schemas.microsoft.com/office/drawing/2014/main" id="{1359A4C8-267D-1649-B820-80C032ED2F74}"/>
              </a:ext>
            </a:extLst>
          </p:cNvPr>
          <p:cNvSpPr/>
          <p:nvPr/>
        </p:nvSpPr>
        <p:spPr>
          <a:xfrm>
            <a:off x="3902588" y="803673"/>
            <a:ext cx="5875105" cy="5214938"/>
          </a:xfrm>
          <a:prstGeom prst="lef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দৈবচয়ন কৌশলে পরীক্ষণপাত্র নির্বাচনের নিয়মসমূহ</a:t>
            </a:r>
          </a:p>
        </p:txBody>
      </p:sp>
      <p:sp>
        <p:nvSpPr>
          <p:cNvPr id="3" name="Rectangle 2">
            <a:extLst>
              <a:ext uri="{FF2B5EF4-FFF2-40B4-BE49-F238E27FC236}">
                <a16:creationId xmlns:a16="http://schemas.microsoft.com/office/drawing/2014/main" id="{46AA155C-7BAA-284F-A053-5D1CEC00992F}"/>
              </a:ext>
            </a:extLst>
          </p:cNvPr>
          <p:cNvSpPr/>
          <p:nvPr/>
        </p:nvSpPr>
        <p:spPr>
          <a:xfrm>
            <a:off x="9483328" y="1143000"/>
            <a:ext cx="2708672" cy="491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লটারি পদ্ধতি </a:t>
            </a:r>
          </a:p>
        </p:txBody>
      </p:sp>
      <p:sp>
        <p:nvSpPr>
          <p:cNvPr id="4" name="Rectangle 3">
            <a:extLst>
              <a:ext uri="{FF2B5EF4-FFF2-40B4-BE49-F238E27FC236}">
                <a16:creationId xmlns:a16="http://schemas.microsoft.com/office/drawing/2014/main" id="{1BBB86C4-8C74-2946-BCCE-83E43EF6A56B}"/>
              </a:ext>
            </a:extLst>
          </p:cNvPr>
          <p:cNvSpPr/>
          <p:nvPr/>
        </p:nvSpPr>
        <p:spPr>
          <a:xfrm>
            <a:off x="821531" y="750094"/>
            <a:ext cx="3375422"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জোড়-বিজোড় পদ্ধতি </a:t>
            </a:r>
          </a:p>
        </p:txBody>
      </p:sp>
    </p:spTree>
    <p:extLst>
      <p:ext uri="{BB962C8B-B14F-4D97-AF65-F5344CB8AC3E}">
        <p14:creationId xmlns:p14="http://schemas.microsoft.com/office/powerpoint/2010/main" val="39149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ppt_w</p:attrName>
                                        </p:attrNameLst>
                                      </p:cBhvr>
                                      <p:tavLst>
                                        <p:tav tm="0" fmla="#ppt_w*sin(2.5*pi*$)">
                                          <p:val>
                                            <p:fltVal val="0"/>
                                          </p:val>
                                        </p:tav>
                                        <p:tav tm="100000">
                                          <p:val>
                                            <p:fltVal val="1"/>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F8B33E-EAEA-A54B-890B-C83B9BB91D3B}"/>
              </a:ext>
            </a:extLst>
          </p:cNvPr>
          <p:cNvSpPr/>
          <p:nvPr/>
        </p:nvSpPr>
        <p:spPr>
          <a:xfrm>
            <a:off x="154783" y="0"/>
            <a:ext cx="11882436" cy="1821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জোড়-বিজোড় পদ্ধতি </a:t>
            </a:r>
          </a:p>
        </p:txBody>
      </p:sp>
      <p:pic>
        <p:nvPicPr>
          <p:cNvPr id="5" name="Picture 5">
            <a:extLst>
              <a:ext uri="{FF2B5EF4-FFF2-40B4-BE49-F238E27FC236}">
                <a16:creationId xmlns:a16="http://schemas.microsoft.com/office/drawing/2014/main" id="{9FEF6445-DFAA-0047-969D-DB381E62E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2" y="1821654"/>
            <a:ext cx="11882436" cy="4893469"/>
          </a:xfrm>
          <a:prstGeom prst="rect">
            <a:avLst/>
          </a:prstGeom>
        </p:spPr>
      </p:pic>
    </p:spTree>
    <p:extLst>
      <p:ext uri="{BB962C8B-B14F-4D97-AF65-F5344CB8AC3E}">
        <p14:creationId xmlns:p14="http://schemas.microsoft.com/office/powerpoint/2010/main" val="8631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E945AF-6AD3-354E-B6E2-05DBFD357F4A}"/>
              </a:ext>
            </a:extLst>
          </p:cNvPr>
          <p:cNvSpPr/>
          <p:nvPr/>
        </p:nvSpPr>
        <p:spPr>
          <a:xfrm>
            <a:off x="392906" y="174021"/>
            <a:ext cx="11572875" cy="1947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লটারি পদ্ধতি </a:t>
            </a:r>
          </a:p>
        </p:txBody>
      </p:sp>
      <p:pic>
        <p:nvPicPr>
          <p:cNvPr id="4" name="Picture 4">
            <a:extLst>
              <a:ext uri="{FF2B5EF4-FFF2-40B4-BE49-F238E27FC236}">
                <a16:creationId xmlns:a16="http://schemas.microsoft.com/office/drawing/2014/main" id="{36D869D7-E2B9-D64B-A621-8CCDDD4C9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6" y="2121503"/>
            <a:ext cx="11572875" cy="4562475"/>
          </a:xfrm>
          <a:prstGeom prst="rect">
            <a:avLst/>
          </a:prstGeom>
        </p:spPr>
      </p:pic>
    </p:spTree>
    <p:extLst>
      <p:ext uri="{BB962C8B-B14F-4D97-AF65-F5344CB8AC3E}">
        <p14:creationId xmlns:p14="http://schemas.microsoft.com/office/powerpoint/2010/main" val="28398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3E9-AB03-4443-9C8F-F60AD29DA76B}"/>
              </a:ext>
            </a:extLst>
          </p:cNvPr>
          <p:cNvSpPr>
            <a:spLocks noGrp="1"/>
          </p:cNvSpPr>
          <p:nvPr>
            <p:ph type="title"/>
          </p:nvPr>
        </p:nvSpPr>
        <p:spPr>
          <a:xfrm>
            <a:off x="3259370" y="409539"/>
            <a:ext cx="10515600" cy="1188641"/>
          </a:xfrm>
        </p:spPr>
        <p:txBody>
          <a:bodyPr/>
          <a:lstStyle/>
          <a:p>
            <a:r>
              <a:rPr lang="en-US"/>
              <a:t>শিক্ষক পরিচিতি :</a:t>
            </a:r>
          </a:p>
        </p:txBody>
      </p:sp>
      <p:sp>
        <p:nvSpPr>
          <p:cNvPr id="3" name="Content Placeholder 2">
            <a:extLst>
              <a:ext uri="{FF2B5EF4-FFF2-40B4-BE49-F238E27FC236}">
                <a16:creationId xmlns:a16="http://schemas.microsoft.com/office/drawing/2014/main" id="{2B079101-34C6-2340-9CC6-5BACC2255038}"/>
              </a:ext>
            </a:extLst>
          </p:cNvPr>
          <p:cNvSpPr>
            <a:spLocks noGrp="1"/>
          </p:cNvSpPr>
          <p:nvPr>
            <p:ph sz="quarter" idx="13"/>
          </p:nvPr>
        </p:nvSpPr>
        <p:spPr>
          <a:xfrm>
            <a:off x="3023086" y="1438453"/>
            <a:ext cx="5124901" cy="2256742"/>
          </a:xfrm>
        </p:spPr>
        <p:txBody>
          <a:bodyPr>
            <a:noAutofit/>
          </a:bodyPr>
          <a:lstStyle/>
          <a:p>
            <a:r>
              <a:rPr lang="en-US" b="1"/>
              <a:t>ফারহানা তাসমিন</a:t>
            </a:r>
          </a:p>
          <a:p>
            <a:r>
              <a:rPr lang="en-US" b="1"/>
              <a:t>প্রভাষক ( মনোবিজ্ঞান)</a:t>
            </a:r>
          </a:p>
          <a:p>
            <a:r>
              <a:rPr lang="en-US" b="1"/>
              <a:t>আব্দুল আউয়াল বিশ্ববিদ্যালয় কলেজ,তেলিহাটি,শ্রীপুর, গাজীপুর। </a:t>
            </a:r>
            <a:endParaRPr lang="en-US"/>
          </a:p>
        </p:txBody>
      </p:sp>
      <p:sp>
        <p:nvSpPr>
          <p:cNvPr id="4" name="TextBox 3">
            <a:extLst>
              <a:ext uri="{FF2B5EF4-FFF2-40B4-BE49-F238E27FC236}">
                <a16:creationId xmlns:a16="http://schemas.microsoft.com/office/drawing/2014/main" id="{FEAE71DC-815C-3E4C-B3BC-0B4A1F2E0274}"/>
              </a:ext>
            </a:extLst>
          </p:cNvPr>
          <p:cNvSpPr txBox="1"/>
          <p:nvPr/>
        </p:nvSpPr>
        <p:spPr>
          <a:xfrm>
            <a:off x="0" y="0"/>
            <a:ext cx="12192000" cy="369332"/>
          </a:xfrm>
          <a:prstGeom prst="rect">
            <a:avLst/>
          </a:prstGeom>
          <a:solidFill>
            <a:schemeClr val="accent4">
              <a:lumMod val="20000"/>
              <a:lumOff val="80000"/>
            </a:schemeClr>
          </a:solidFill>
        </p:spPr>
        <p:txBody>
          <a:bodyPr wrap="square" rtlCol="0">
            <a:spAutoFit/>
          </a:bodyPr>
          <a:lstStyle/>
          <a:p>
            <a:pPr algn="l"/>
            <a:r>
              <a:rPr lang="en-US" b="1"/>
              <a:t>শিক্ষক পরিচিতি :</a:t>
            </a:r>
            <a:endParaRPr lang="en-US"/>
          </a:p>
        </p:txBody>
      </p:sp>
      <p:pic>
        <p:nvPicPr>
          <p:cNvPr id="6" name="Picture 7">
            <a:extLst>
              <a:ext uri="{FF2B5EF4-FFF2-40B4-BE49-F238E27FC236}">
                <a16:creationId xmlns:a16="http://schemas.microsoft.com/office/drawing/2014/main" id="{C9A7D713-4812-7543-8D92-EF9C6AF1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55" y="398449"/>
            <a:ext cx="3005287" cy="3394473"/>
          </a:xfrm>
          <a:prstGeom prst="rect">
            <a:avLst/>
          </a:prstGeom>
        </p:spPr>
      </p:pic>
      <p:sp>
        <p:nvSpPr>
          <p:cNvPr id="5" name="Rectangle 4">
            <a:extLst>
              <a:ext uri="{FF2B5EF4-FFF2-40B4-BE49-F238E27FC236}">
                <a16:creationId xmlns:a16="http://schemas.microsoft.com/office/drawing/2014/main" id="{522B61AC-763C-C543-AFC6-4F0C23AA3010}"/>
              </a:ext>
            </a:extLst>
          </p:cNvPr>
          <p:cNvSpPr/>
          <p:nvPr/>
        </p:nvSpPr>
        <p:spPr>
          <a:xfrm>
            <a:off x="7911702" y="339329"/>
            <a:ext cx="4280297" cy="37982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পাঠ পরিচিতিঃদ্বাদশ শ্রেণি</a:t>
            </a:r>
          </a:p>
          <a:p>
            <a:pPr algn="ctr"/>
            <a:r>
              <a:rPr lang="en-US" sz="2800" b="1">
                <a:solidFill>
                  <a:schemeClr val="tx1"/>
                </a:solidFill>
              </a:rPr>
              <a:t>উচ্চমাধ্যমিক মনোবিজ্ঞান ২য় পত্র</a:t>
            </a:r>
          </a:p>
          <a:p>
            <a:pPr algn="ctr"/>
            <a:r>
              <a:rPr lang="en-US" sz="2800" b="1">
                <a:solidFill>
                  <a:schemeClr val="tx1"/>
                </a:solidFill>
              </a:rPr>
              <a:t>বিষয় কোডঃ১২৪</a:t>
            </a:r>
          </a:p>
          <a:p>
            <a:pPr algn="ctr"/>
            <a:r>
              <a:rPr lang="en-US" sz="2800" b="1">
                <a:solidFill>
                  <a:schemeClr val="tx1"/>
                </a:solidFill>
              </a:rPr>
              <a:t>অধ্যায়ঃ৭ম(মনোবৈজ্ঞানিক গবেষণা পদ্ধতি )       </a:t>
            </a:r>
          </a:p>
          <a:p>
            <a:pPr algn="ctr"/>
            <a:r>
              <a:rPr lang="en-US" sz="2800" b="1">
                <a:solidFill>
                  <a:schemeClr val="tx1"/>
                </a:solidFill>
              </a:rPr>
              <a:t> </a:t>
            </a:r>
          </a:p>
        </p:txBody>
      </p:sp>
      <p:sp>
        <p:nvSpPr>
          <p:cNvPr id="12" name="Rectangle 11">
            <a:extLst>
              <a:ext uri="{FF2B5EF4-FFF2-40B4-BE49-F238E27FC236}">
                <a16:creationId xmlns:a16="http://schemas.microsoft.com/office/drawing/2014/main" id="{34096EB3-1AC9-794F-B957-7C684113306E}"/>
              </a:ext>
            </a:extLst>
          </p:cNvPr>
          <p:cNvSpPr/>
          <p:nvPr/>
        </p:nvSpPr>
        <p:spPr>
          <a:xfrm>
            <a:off x="1106091" y="4436327"/>
            <a:ext cx="9979818" cy="1911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47CB095D-722E-894E-B1D6-C6F92F453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091" y="4006218"/>
            <a:ext cx="9979818" cy="2512453"/>
          </a:xfrm>
          <a:prstGeom prst="rect">
            <a:avLst/>
          </a:prstGeom>
        </p:spPr>
      </p:pic>
      <p:pic>
        <p:nvPicPr>
          <p:cNvPr id="7" name="Picture 6">
            <a:extLst>
              <a:ext uri="{FF2B5EF4-FFF2-40B4-BE49-F238E27FC236}">
                <a16:creationId xmlns:a16="http://schemas.microsoft.com/office/drawing/2014/main" id="{F5A5313E-0129-024B-9AB2-21089A328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55" y="3695600"/>
            <a:ext cx="12191999" cy="3133688"/>
          </a:xfrm>
          <a:prstGeom prst="rect">
            <a:avLst/>
          </a:prstGeom>
        </p:spPr>
      </p:pic>
      <p:pic>
        <p:nvPicPr>
          <p:cNvPr id="8" name="Picture 14">
            <a:extLst>
              <a:ext uri="{FF2B5EF4-FFF2-40B4-BE49-F238E27FC236}">
                <a16:creationId xmlns:a16="http://schemas.microsoft.com/office/drawing/2014/main" id="{3DAA0A9B-EF7B-8D44-A5E8-20E0FA9EA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92" y="4070456"/>
            <a:ext cx="11109723" cy="2642834"/>
          </a:xfrm>
          <a:prstGeom prst="rect">
            <a:avLst/>
          </a:prstGeom>
        </p:spPr>
      </p:pic>
    </p:spTree>
    <p:extLst>
      <p:ext uri="{BB962C8B-B14F-4D97-AF65-F5344CB8AC3E}">
        <p14:creationId xmlns:p14="http://schemas.microsoft.com/office/powerpoint/2010/main" val="2522039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Block Arc 1">
            <a:extLst>
              <a:ext uri="{FF2B5EF4-FFF2-40B4-BE49-F238E27FC236}">
                <a16:creationId xmlns:a16="http://schemas.microsoft.com/office/drawing/2014/main" id="{0B105036-2D36-CA46-853A-A6FD7ADE3136}"/>
              </a:ext>
            </a:extLst>
          </p:cNvPr>
          <p:cNvSpPr/>
          <p:nvPr/>
        </p:nvSpPr>
        <p:spPr>
          <a:xfrm>
            <a:off x="678656" y="375047"/>
            <a:ext cx="11834813" cy="1785937"/>
          </a:xfrm>
          <a:prstGeom prst="blockArc">
            <a:avLst>
              <a:gd name="adj1" fmla="val 10784811"/>
              <a:gd name="adj2" fmla="val 21561003"/>
              <a:gd name="adj3" fmla="val 1327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চলের সুবিধাজনক ব্যবহার (Manipulation of Variables):অনির্ভরশীল চল বা এর বিভিন্ন মাত্রার  নিয়ন্ত্রণ যখন পরীক্ষকের ইচ্ছানুযায়ী হয় তখন তাকে চলের সুবিধাজনক  ব্যবহার বা ম্যানিপুলেশন বলে।</a:t>
            </a:r>
          </a:p>
        </p:txBody>
      </p:sp>
      <p:pic>
        <p:nvPicPr>
          <p:cNvPr id="4" name="Picture 7">
            <a:extLst>
              <a:ext uri="{FF2B5EF4-FFF2-40B4-BE49-F238E27FC236}">
                <a16:creationId xmlns:a16="http://schemas.microsoft.com/office/drawing/2014/main" id="{91AA1ED9-E112-4844-8430-36FE007EC997}"/>
              </a:ext>
            </a:extLst>
          </p:cNvPr>
          <p:cNvPicPr>
            <a:picLocks noChangeAspect="1"/>
          </p:cNvPicPr>
          <p:nvPr/>
        </p:nvPicPr>
        <p:blipFill>
          <a:blip r:embed="rId2"/>
          <a:stretch>
            <a:fillRect/>
          </a:stretch>
        </p:blipFill>
        <p:spPr>
          <a:xfrm>
            <a:off x="946548" y="2441125"/>
            <a:ext cx="10322718" cy="4041828"/>
          </a:xfrm>
          <a:prstGeom prst="rect">
            <a:avLst/>
          </a:prstGeom>
        </p:spPr>
      </p:pic>
    </p:spTree>
    <p:extLst>
      <p:ext uri="{BB962C8B-B14F-4D97-AF65-F5344CB8AC3E}">
        <p14:creationId xmlns:p14="http://schemas.microsoft.com/office/powerpoint/2010/main" val="113887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Arrow: Curved Down 1">
            <a:extLst>
              <a:ext uri="{FF2B5EF4-FFF2-40B4-BE49-F238E27FC236}">
                <a16:creationId xmlns:a16="http://schemas.microsoft.com/office/drawing/2014/main" id="{1CC88DE7-489E-7B49-929A-F79371F2F837}"/>
              </a:ext>
            </a:extLst>
          </p:cNvPr>
          <p:cNvSpPr/>
          <p:nvPr/>
        </p:nvSpPr>
        <p:spPr>
          <a:xfrm>
            <a:off x="571500" y="-53577"/>
            <a:ext cx="11805047" cy="2482452"/>
          </a:xfrm>
          <a:prstGeom prst="curvedDownArrow">
            <a:avLst>
              <a:gd name="adj1" fmla="val 25000"/>
              <a:gd name="adj2" fmla="val 50000"/>
              <a:gd name="adj3" fmla="val 42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rPr>
              <a:t>মূল্যায়ন</a:t>
            </a:r>
            <a:r>
              <a:rPr lang="en-US" sz="6600" b="1">
                <a:solidFill>
                  <a:schemeClr val="tx1"/>
                </a:solidFill>
              </a:rPr>
              <a:t> </a:t>
            </a:r>
          </a:p>
        </p:txBody>
      </p:sp>
      <p:sp>
        <p:nvSpPr>
          <p:cNvPr id="4" name="Content Placeholder 3">
            <a:extLst>
              <a:ext uri="{FF2B5EF4-FFF2-40B4-BE49-F238E27FC236}">
                <a16:creationId xmlns:a16="http://schemas.microsoft.com/office/drawing/2014/main" id="{495775FC-83A6-3643-88CB-C004C3BAD3C7}"/>
              </a:ext>
            </a:extLst>
          </p:cNvPr>
          <p:cNvSpPr>
            <a:spLocks noGrp="1"/>
          </p:cNvSpPr>
          <p:nvPr>
            <p:ph idx="1"/>
          </p:nvPr>
        </p:nvSpPr>
        <p:spPr/>
        <p:txBody>
          <a:bodyPr>
            <a:normAutofit fontScale="92500"/>
          </a:bodyPr>
          <a:lstStyle/>
          <a:p>
            <a:r>
              <a:rPr lang="en-US"/>
              <a:t>১/ একটি পরীক্ষণে ৩০ জন মহিলা  এবং ৪০ জন পুরুষ রয়েছে। আচরণে লিঙ্গভেদে তারতম্য না করার জন্য চল নিয়ন্ত্রণের কোন পদ্ধতি ব্যবহার করা যায়? </a:t>
            </a:r>
          </a:p>
          <a:p>
            <a:r>
              <a:rPr lang="en-US"/>
              <a:t>২/চলের নিয়ন্ত্রণ কী?</a:t>
            </a:r>
          </a:p>
          <a:p>
            <a:r>
              <a:rPr lang="en-US"/>
              <a:t>৩/ অপসারণ কী?</a:t>
            </a:r>
          </a:p>
          <a:p>
            <a:r>
              <a:rPr lang="en-US"/>
              <a:t>৪/অবস্থার সমতা বা ধ্রুবকতা কী? </a:t>
            </a:r>
          </a:p>
          <a:p>
            <a:r>
              <a:rPr lang="en-US"/>
              <a:t>৫/ তুল্যমূল্যায়ন বা ভারসাম্য সৃষ্টি কী?</a:t>
            </a:r>
          </a:p>
          <a:p>
            <a:r>
              <a:rPr lang="en-US"/>
              <a:t>৬/প্রতিতুল্যমূল্যায়ন কেন ব্যবহার করা হয় ?</a:t>
            </a:r>
          </a:p>
          <a:p>
            <a:r>
              <a:rPr lang="en-US"/>
              <a:t>৭/ দৈবায়ন কী?</a:t>
            </a:r>
          </a:p>
          <a:p>
            <a:r>
              <a:rPr lang="en-US"/>
              <a:t>৮/ ম্যানিপুলেশন কী?</a:t>
            </a:r>
          </a:p>
          <a:p>
            <a:endParaRPr lang="en-US"/>
          </a:p>
        </p:txBody>
      </p:sp>
    </p:spTree>
    <p:extLst>
      <p:ext uri="{BB962C8B-B14F-4D97-AF65-F5344CB8AC3E}">
        <p14:creationId xmlns:p14="http://schemas.microsoft.com/office/powerpoint/2010/main" val="33889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additive="base">
                                        <p:cTn id="4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 calcmode="lin" valueType="num">
                                      <p:cBhvr additive="base">
                                        <p:cTn id="5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 calcmode="lin" valueType="num">
                                      <p:cBhvr additive="base">
                                        <p:cTn id="5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id="{462E2D15-3C1B-F642-B6CD-ED7F5B7DED77}"/>
              </a:ext>
            </a:extLst>
          </p:cNvPr>
          <p:cNvSpPr/>
          <p:nvPr/>
        </p:nvSpPr>
        <p:spPr>
          <a:xfrm>
            <a:off x="660797" y="732233"/>
            <a:ext cx="10697766" cy="3536157"/>
          </a:xfrm>
          <a:prstGeom prst="blockArc">
            <a:avLst>
              <a:gd name="adj1" fmla="val 11019888"/>
              <a:gd name="adj2" fmla="val 0"/>
              <a:gd name="adj3" fmla="val 2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bg1"/>
                </a:solidFill>
              </a:rPr>
              <a:t>বাড়িরকাজঃ</a:t>
            </a:r>
            <a:r>
              <a:rPr lang="en-US" sz="6000">
                <a:solidFill>
                  <a:schemeClr val="tx1"/>
                </a:solidFill>
              </a:rPr>
              <a:t> </a:t>
            </a:r>
          </a:p>
        </p:txBody>
      </p:sp>
      <p:sp>
        <p:nvSpPr>
          <p:cNvPr id="4" name="Rectangle: Rounded Corners 3">
            <a:extLst>
              <a:ext uri="{FF2B5EF4-FFF2-40B4-BE49-F238E27FC236}">
                <a16:creationId xmlns:a16="http://schemas.microsoft.com/office/drawing/2014/main" id="{166CB89C-E713-2A4D-A364-BD650B3281F7}"/>
              </a:ext>
            </a:extLst>
          </p:cNvPr>
          <p:cNvSpPr/>
          <p:nvPr/>
        </p:nvSpPr>
        <p:spPr>
          <a:xfrm>
            <a:off x="482203" y="2889646"/>
            <a:ext cx="10697765" cy="37004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বাহ্যিক চল নিয়ন্ত্রণের কৌশল ব্যাখ্যা কর। </a:t>
            </a:r>
          </a:p>
        </p:txBody>
      </p:sp>
    </p:spTree>
    <p:extLst>
      <p:ext uri="{BB962C8B-B14F-4D97-AF65-F5344CB8AC3E}">
        <p14:creationId xmlns:p14="http://schemas.microsoft.com/office/powerpoint/2010/main" val="22997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3EED84-2A86-0E4C-B8B6-86A0F33C4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59" y="255983"/>
            <a:ext cx="11489532" cy="6423423"/>
          </a:xfrm>
          <a:prstGeom prst="rect">
            <a:avLst/>
          </a:prstGeom>
        </p:spPr>
      </p:pic>
    </p:spTree>
    <p:extLst>
      <p:ext uri="{BB962C8B-B14F-4D97-AF65-F5344CB8AC3E}">
        <p14:creationId xmlns:p14="http://schemas.microsoft.com/office/powerpoint/2010/main" val="323368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Arrow: Quad 1">
            <a:extLst>
              <a:ext uri="{FF2B5EF4-FFF2-40B4-BE49-F238E27FC236}">
                <a16:creationId xmlns:a16="http://schemas.microsoft.com/office/drawing/2014/main" id="{B6311037-8885-0D4A-AD74-7D1BA0198C54}"/>
              </a:ext>
            </a:extLst>
          </p:cNvPr>
          <p:cNvSpPr/>
          <p:nvPr/>
        </p:nvSpPr>
        <p:spPr>
          <a:xfrm>
            <a:off x="3668385" y="1873519"/>
            <a:ext cx="5207723" cy="3591449"/>
          </a:xfrm>
          <a:prstGeom prst="quad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C00000"/>
                </a:solidFill>
              </a:rPr>
              <a:t>চল</a:t>
            </a:r>
          </a:p>
        </p:txBody>
      </p:sp>
      <p:sp>
        <p:nvSpPr>
          <p:cNvPr id="5" name="Wave 4">
            <a:extLst>
              <a:ext uri="{FF2B5EF4-FFF2-40B4-BE49-F238E27FC236}">
                <a16:creationId xmlns:a16="http://schemas.microsoft.com/office/drawing/2014/main" id="{EC99653A-F8BF-5E43-A32E-8179FFBB5914}"/>
              </a:ext>
            </a:extLst>
          </p:cNvPr>
          <p:cNvSpPr/>
          <p:nvPr/>
        </p:nvSpPr>
        <p:spPr>
          <a:xfrm>
            <a:off x="4997647" y="494703"/>
            <a:ext cx="2834283" cy="1860947"/>
          </a:xfrm>
          <a:prstGeom prst="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অনির্ভরশীল</a:t>
            </a:r>
          </a:p>
          <a:p>
            <a:pPr algn="ctr"/>
            <a:r>
              <a:rPr lang="en-US" sz="4000" b="1"/>
              <a:t>চল </a:t>
            </a:r>
          </a:p>
        </p:txBody>
      </p:sp>
      <p:sp>
        <p:nvSpPr>
          <p:cNvPr id="7" name="Wave 6">
            <a:extLst>
              <a:ext uri="{FF2B5EF4-FFF2-40B4-BE49-F238E27FC236}">
                <a16:creationId xmlns:a16="http://schemas.microsoft.com/office/drawing/2014/main" id="{5430A8A0-C395-C94F-B5BA-74DC5A68363B}"/>
              </a:ext>
            </a:extLst>
          </p:cNvPr>
          <p:cNvSpPr/>
          <p:nvPr/>
        </p:nvSpPr>
        <p:spPr>
          <a:xfrm>
            <a:off x="4678858" y="4982837"/>
            <a:ext cx="2834283" cy="1860947"/>
          </a:xfrm>
          <a:prstGeom prst="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মধ্যবর্তী বা অন্তর্বর্তী চল </a:t>
            </a:r>
          </a:p>
        </p:txBody>
      </p:sp>
      <p:sp>
        <p:nvSpPr>
          <p:cNvPr id="9" name="Wave 8">
            <a:extLst>
              <a:ext uri="{FF2B5EF4-FFF2-40B4-BE49-F238E27FC236}">
                <a16:creationId xmlns:a16="http://schemas.microsoft.com/office/drawing/2014/main" id="{F25F929A-1997-AE44-8ED6-A1E6409D3A5F}"/>
              </a:ext>
            </a:extLst>
          </p:cNvPr>
          <p:cNvSpPr/>
          <p:nvPr/>
        </p:nvSpPr>
        <p:spPr>
          <a:xfrm>
            <a:off x="8575106" y="2666998"/>
            <a:ext cx="2834283" cy="1860947"/>
          </a:xfrm>
          <a:prstGeom prst="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নির্ভরশীল চল </a:t>
            </a:r>
          </a:p>
        </p:txBody>
      </p:sp>
      <p:sp>
        <p:nvSpPr>
          <p:cNvPr id="13" name="Wave 12">
            <a:extLst>
              <a:ext uri="{FF2B5EF4-FFF2-40B4-BE49-F238E27FC236}">
                <a16:creationId xmlns:a16="http://schemas.microsoft.com/office/drawing/2014/main" id="{373A1BB4-6AB2-AA48-835E-13DF33FC4AAE}"/>
              </a:ext>
            </a:extLst>
          </p:cNvPr>
          <p:cNvSpPr/>
          <p:nvPr/>
        </p:nvSpPr>
        <p:spPr>
          <a:xfrm>
            <a:off x="961204" y="2738769"/>
            <a:ext cx="2885774" cy="1860947"/>
          </a:xfrm>
          <a:prstGeom prst="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বাহ্যিক চল </a:t>
            </a:r>
          </a:p>
        </p:txBody>
      </p:sp>
      <p:sp>
        <p:nvSpPr>
          <p:cNvPr id="3" name="TextBox 2">
            <a:extLst>
              <a:ext uri="{FF2B5EF4-FFF2-40B4-BE49-F238E27FC236}">
                <a16:creationId xmlns:a16="http://schemas.microsoft.com/office/drawing/2014/main" id="{67CC6820-17FB-C946-8466-E6CB059778CB}"/>
              </a:ext>
            </a:extLst>
          </p:cNvPr>
          <p:cNvSpPr txBox="1"/>
          <p:nvPr/>
        </p:nvSpPr>
        <p:spPr>
          <a:xfrm>
            <a:off x="7831930" y="223264"/>
            <a:ext cx="5406033" cy="1754326"/>
          </a:xfrm>
          <a:prstGeom prst="rect">
            <a:avLst/>
          </a:prstGeom>
          <a:noFill/>
        </p:spPr>
        <p:txBody>
          <a:bodyPr wrap="square" rtlCol="0">
            <a:spAutoFit/>
          </a:bodyPr>
          <a:lstStyle/>
          <a:p>
            <a:pPr algn="l"/>
            <a:r>
              <a:rPr lang="en-US" sz="5400" b="1"/>
              <a:t>পূর্ব পাঠের  অবগতকরণ</a:t>
            </a:r>
          </a:p>
        </p:txBody>
      </p:sp>
    </p:spTree>
    <p:extLst>
      <p:ext uri="{BB962C8B-B14F-4D97-AF65-F5344CB8AC3E}">
        <p14:creationId xmlns:p14="http://schemas.microsoft.com/office/powerpoint/2010/main" val="3973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B9120ED8-5C10-1C41-976B-18F7BA9E59F2}"/>
              </a:ext>
            </a:extLst>
          </p:cNvPr>
          <p:cNvSpPr/>
          <p:nvPr/>
        </p:nvSpPr>
        <p:spPr>
          <a:xfrm>
            <a:off x="581026" y="202737"/>
            <a:ext cx="11272950" cy="2969948"/>
          </a:xfrm>
          <a:prstGeom prst="wave">
            <a:avLst>
              <a:gd name="adj1" fmla="val 20000"/>
              <a:gd name="adj2"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বাহ্যিক চল(Extraneous Variable): </a:t>
            </a:r>
            <a:r>
              <a:rPr lang="en-US" sz="3200" b="1"/>
              <a:t>যেসব চলের প্রভাব পরীক্ষণ পরিবেশে দেখতে চাওয়া হয় সেগুলো বাদে অন্য যেসব চল পরীক্ষণের ফলাফলের উপর প্রভাব বিস্তার করে সেগুলোকে বাহ্যিক চল বলে।         </a:t>
            </a:r>
          </a:p>
        </p:txBody>
      </p:sp>
      <p:pic>
        <p:nvPicPr>
          <p:cNvPr id="10" name="Picture 10">
            <a:extLst>
              <a:ext uri="{FF2B5EF4-FFF2-40B4-BE49-F238E27FC236}">
                <a16:creationId xmlns:a16="http://schemas.microsoft.com/office/drawing/2014/main" id="{8C1B715F-4383-A742-847C-F6CEF0D45829}"/>
              </a:ext>
            </a:extLst>
          </p:cNvPr>
          <p:cNvPicPr>
            <a:picLocks noChangeAspect="1"/>
          </p:cNvPicPr>
          <p:nvPr/>
        </p:nvPicPr>
        <p:blipFill>
          <a:blip r:embed="rId2"/>
          <a:stretch>
            <a:fillRect/>
          </a:stretch>
        </p:blipFill>
        <p:spPr>
          <a:xfrm>
            <a:off x="581025" y="3107532"/>
            <a:ext cx="3455194" cy="2969948"/>
          </a:xfrm>
          <a:prstGeom prst="rect">
            <a:avLst/>
          </a:prstGeom>
        </p:spPr>
      </p:pic>
      <p:pic>
        <p:nvPicPr>
          <p:cNvPr id="11" name="Picture 11">
            <a:extLst>
              <a:ext uri="{FF2B5EF4-FFF2-40B4-BE49-F238E27FC236}">
                <a16:creationId xmlns:a16="http://schemas.microsoft.com/office/drawing/2014/main" id="{CD062931-F2BC-9448-A696-ABA44A118ABC}"/>
              </a:ext>
            </a:extLst>
          </p:cNvPr>
          <p:cNvPicPr>
            <a:picLocks noChangeAspect="1"/>
          </p:cNvPicPr>
          <p:nvPr/>
        </p:nvPicPr>
        <p:blipFill>
          <a:blip r:embed="rId3"/>
          <a:stretch>
            <a:fillRect/>
          </a:stretch>
        </p:blipFill>
        <p:spPr>
          <a:xfrm>
            <a:off x="4268390" y="3107531"/>
            <a:ext cx="3750469" cy="2732485"/>
          </a:xfrm>
          <a:prstGeom prst="rect">
            <a:avLst/>
          </a:prstGeom>
        </p:spPr>
      </p:pic>
      <p:pic>
        <p:nvPicPr>
          <p:cNvPr id="2" name="Picture 3">
            <a:extLst>
              <a:ext uri="{FF2B5EF4-FFF2-40B4-BE49-F238E27FC236}">
                <a16:creationId xmlns:a16="http://schemas.microsoft.com/office/drawing/2014/main" id="{F4FE588B-5852-D54F-B1EA-5548D9FD3CD9}"/>
              </a:ext>
            </a:extLst>
          </p:cNvPr>
          <p:cNvPicPr>
            <a:picLocks noChangeAspect="1"/>
          </p:cNvPicPr>
          <p:nvPr/>
        </p:nvPicPr>
        <p:blipFill>
          <a:blip r:embed="rId4"/>
          <a:stretch>
            <a:fillRect/>
          </a:stretch>
        </p:blipFill>
        <p:spPr>
          <a:xfrm>
            <a:off x="8251030" y="3107531"/>
            <a:ext cx="3455194" cy="2732485"/>
          </a:xfrm>
          <a:prstGeom prst="rect">
            <a:avLst/>
          </a:prstGeom>
        </p:spPr>
      </p:pic>
      <p:sp>
        <p:nvSpPr>
          <p:cNvPr id="4" name="TextBox 3">
            <a:extLst>
              <a:ext uri="{FF2B5EF4-FFF2-40B4-BE49-F238E27FC236}">
                <a16:creationId xmlns:a16="http://schemas.microsoft.com/office/drawing/2014/main" id="{3CE07254-849A-2E4D-B518-C2F9EF20CE86}"/>
              </a:ext>
            </a:extLst>
          </p:cNvPr>
          <p:cNvSpPr txBox="1"/>
          <p:nvPr/>
        </p:nvSpPr>
        <p:spPr>
          <a:xfrm>
            <a:off x="581025" y="6077479"/>
            <a:ext cx="4030862" cy="461665"/>
          </a:xfrm>
          <a:prstGeom prst="rect">
            <a:avLst/>
          </a:prstGeom>
          <a:noFill/>
        </p:spPr>
        <p:txBody>
          <a:bodyPr wrap="square" rtlCol="0">
            <a:spAutoFit/>
          </a:bodyPr>
          <a:lstStyle/>
          <a:p>
            <a:pPr algn="l"/>
            <a:r>
              <a:rPr lang="en-US" sz="2400" b="1">
                <a:solidFill>
                  <a:schemeClr val="accent4">
                    <a:lumMod val="50000"/>
                  </a:schemeClr>
                </a:solidFill>
              </a:rPr>
              <a:t>গবেষণাগারের তাপমাত্রা  </a:t>
            </a:r>
          </a:p>
        </p:txBody>
      </p:sp>
      <p:sp>
        <p:nvSpPr>
          <p:cNvPr id="5" name="TextBox 4">
            <a:extLst>
              <a:ext uri="{FF2B5EF4-FFF2-40B4-BE49-F238E27FC236}">
                <a16:creationId xmlns:a16="http://schemas.microsoft.com/office/drawing/2014/main" id="{F0A77D1C-CB16-7645-99D4-18997FA3C810}"/>
              </a:ext>
            </a:extLst>
          </p:cNvPr>
          <p:cNvSpPr txBox="1"/>
          <p:nvPr/>
        </p:nvSpPr>
        <p:spPr>
          <a:xfrm>
            <a:off x="4279998" y="5840016"/>
            <a:ext cx="4513065" cy="461665"/>
          </a:xfrm>
          <a:prstGeom prst="rect">
            <a:avLst/>
          </a:prstGeom>
          <a:noFill/>
        </p:spPr>
        <p:txBody>
          <a:bodyPr wrap="square" rtlCol="0">
            <a:spAutoFit/>
          </a:bodyPr>
          <a:lstStyle/>
          <a:p>
            <a:pPr algn="l"/>
            <a:r>
              <a:rPr lang="en-US" sz="2400" b="1">
                <a:solidFill>
                  <a:schemeClr val="accent4">
                    <a:lumMod val="50000"/>
                  </a:schemeClr>
                </a:solidFill>
              </a:rPr>
              <a:t>পারিপার্শ্বিক এলাকার গোলমাল  </a:t>
            </a:r>
          </a:p>
        </p:txBody>
      </p:sp>
      <p:sp>
        <p:nvSpPr>
          <p:cNvPr id="6" name="TextBox 5">
            <a:extLst>
              <a:ext uri="{FF2B5EF4-FFF2-40B4-BE49-F238E27FC236}">
                <a16:creationId xmlns:a16="http://schemas.microsoft.com/office/drawing/2014/main" id="{23ACCA53-207C-6C42-9C80-83FC7EF66410}"/>
              </a:ext>
            </a:extLst>
          </p:cNvPr>
          <p:cNvSpPr txBox="1"/>
          <p:nvPr/>
        </p:nvSpPr>
        <p:spPr>
          <a:xfrm>
            <a:off x="8793063" y="6012325"/>
            <a:ext cx="3750469" cy="461665"/>
          </a:xfrm>
          <a:prstGeom prst="rect">
            <a:avLst/>
          </a:prstGeom>
          <a:noFill/>
        </p:spPr>
        <p:txBody>
          <a:bodyPr wrap="square" rtlCol="0">
            <a:spAutoFit/>
          </a:bodyPr>
          <a:lstStyle/>
          <a:p>
            <a:pPr algn="l"/>
            <a:r>
              <a:rPr lang="en-US" sz="2400" b="1">
                <a:solidFill>
                  <a:schemeClr val="accent4">
                    <a:lumMod val="50000"/>
                  </a:schemeClr>
                </a:solidFill>
              </a:rPr>
              <a:t>মিছিলের স্লোগান  </a:t>
            </a:r>
          </a:p>
        </p:txBody>
      </p:sp>
    </p:spTree>
    <p:extLst>
      <p:ext uri="{BB962C8B-B14F-4D97-AF65-F5344CB8AC3E}">
        <p14:creationId xmlns:p14="http://schemas.microsoft.com/office/powerpoint/2010/main" val="12541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E0E120D-B699-5A48-B565-571456339454}"/>
              </a:ext>
            </a:extLst>
          </p:cNvPr>
          <p:cNvPicPr>
            <a:picLocks noChangeAspect="1"/>
          </p:cNvPicPr>
          <p:nvPr/>
        </p:nvPicPr>
        <p:blipFill>
          <a:blip r:embed="rId2"/>
          <a:stretch>
            <a:fillRect/>
          </a:stretch>
        </p:blipFill>
        <p:spPr>
          <a:xfrm>
            <a:off x="3669507" y="2393156"/>
            <a:ext cx="4492228" cy="4089798"/>
          </a:xfrm>
          <a:prstGeom prst="rect">
            <a:avLst/>
          </a:prstGeom>
        </p:spPr>
      </p:pic>
      <p:pic>
        <p:nvPicPr>
          <p:cNvPr id="4" name="Picture 11">
            <a:extLst>
              <a:ext uri="{FF2B5EF4-FFF2-40B4-BE49-F238E27FC236}">
                <a16:creationId xmlns:a16="http://schemas.microsoft.com/office/drawing/2014/main" id="{D65D97C8-5CB5-0D40-AAA1-41529C0B04D8}"/>
              </a:ext>
            </a:extLst>
          </p:cNvPr>
          <p:cNvPicPr>
            <a:picLocks noChangeAspect="1"/>
          </p:cNvPicPr>
          <p:nvPr/>
        </p:nvPicPr>
        <p:blipFill>
          <a:blip r:embed="rId3"/>
          <a:stretch>
            <a:fillRect/>
          </a:stretch>
        </p:blipFill>
        <p:spPr>
          <a:xfrm>
            <a:off x="7879555" y="2393156"/>
            <a:ext cx="3750469" cy="4089797"/>
          </a:xfrm>
          <a:prstGeom prst="rect">
            <a:avLst/>
          </a:prstGeom>
        </p:spPr>
      </p:pic>
      <p:pic>
        <p:nvPicPr>
          <p:cNvPr id="6" name="Picture 10">
            <a:extLst>
              <a:ext uri="{FF2B5EF4-FFF2-40B4-BE49-F238E27FC236}">
                <a16:creationId xmlns:a16="http://schemas.microsoft.com/office/drawing/2014/main" id="{56BC9C11-BE02-AF4C-BA4E-78A270F9688C}"/>
              </a:ext>
            </a:extLst>
          </p:cNvPr>
          <p:cNvPicPr>
            <a:picLocks noChangeAspect="1"/>
          </p:cNvPicPr>
          <p:nvPr/>
        </p:nvPicPr>
        <p:blipFill>
          <a:blip r:embed="rId4"/>
          <a:stretch>
            <a:fillRect/>
          </a:stretch>
        </p:blipFill>
        <p:spPr>
          <a:xfrm>
            <a:off x="561976" y="2393156"/>
            <a:ext cx="3750470" cy="4089798"/>
          </a:xfrm>
          <a:prstGeom prst="rect">
            <a:avLst/>
          </a:prstGeom>
        </p:spPr>
      </p:pic>
      <p:sp>
        <p:nvSpPr>
          <p:cNvPr id="7" name="Flowchart: Punched Tape 6">
            <a:extLst>
              <a:ext uri="{FF2B5EF4-FFF2-40B4-BE49-F238E27FC236}">
                <a16:creationId xmlns:a16="http://schemas.microsoft.com/office/drawing/2014/main" id="{FD29469C-1380-BE42-BA46-BB674FDCAC9B}"/>
              </a:ext>
            </a:extLst>
          </p:cNvPr>
          <p:cNvSpPr/>
          <p:nvPr/>
        </p:nvSpPr>
        <p:spPr>
          <a:xfrm>
            <a:off x="392906" y="125012"/>
            <a:ext cx="11620501" cy="2553893"/>
          </a:xfrm>
          <a:prstGeom prst="flowChartPunchedTap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মুখস্থ করার সময় যদি কক্ষের তাপমাত্রা খুব বেশি হয় অথবা কক্ষের বাইরে যদি তখন তুমুল হট্টগোল চলতে থাকে, তবে তা কবিতাটি মুখস্থ করার ক্ষেত্রে প্রভাব বিস্তার করতে পারে।     </a:t>
            </a:r>
          </a:p>
        </p:txBody>
      </p:sp>
    </p:spTree>
    <p:extLst>
      <p:ext uri="{BB962C8B-B14F-4D97-AF65-F5344CB8AC3E}">
        <p14:creationId xmlns:p14="http://schemas.microsoft.com/office/powerpoint/2010/main" val="34450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Arrow: Circular 2">
            <a:extLst>
              <a:ext uri="{FF2B5EF4-FFF2-40B4-BE49-F238E27FC236}">
                <a16:creationId xmlns:a16="http://schemas.microsoft.com/office/drawing/2014/main" id="{5A71F279-12B9-4F4B-987D-9BA63286D9F4}"/>
              </a:ext>
            </a:extLst>
          </p:cNvPr>
          <p:cNvSpPr/>
          <p:nvPr/>
        </p:nvSpPr>
        <p:spPr>
          <a:xfrm>
            <a:off x="0" y="446484"/>
            <a:ext cx="12191999" cy="3857624"/>
          </a:xfrm>
          <a:prstGeom prst="circularArrow">
            <a:avLst>
              <a:gd name="adj1" fmla="val 12500"/>
              <a:gd name="adj2" fmla="val 1142319"/>
              <a:gd name="adj3" fmla="val 20457681"/>
              <a:gd name="adj4" fmla="val 10875575"/>
              <a:gd name="adj5" fmla="val 125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আজকের পাঠঃ চল নিয়ন্ত্রণের কৌশল</a:t>
            </a:r>
          </a:p>
        </p:txBody>
      </p:sp>
      <p:pic>
        <p:nvPicPr>
          <p:cNvPr id="1030" name="Picture 6" descr="PPT - The Scientific Method PowerPoint Presentation, free download -  ID:6425906">
            <a:extLst>
              <a:ext uri="{FF2B5EF4-FFF2-40B4-BE49-F238E27FC236}">
                <a16:creationId xmlns:a16="http://schemas.microsoft.com/office/drawing/2014/main" id="{14C618FC-0CC2-46A2-B9D6-A7FC3DC70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43" y="3579778"/>
            <a:ext cx="11848289" cy="309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6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id="{462E2D15-3C1B-F642-B6CD-ED7F5B7DED77}"/>
              </a:ext>
            </a:extLst>
          </p:cNvPr>
          <p:cNvSpPr/>
          <p:nvPr/>
        </p:nvSpPr>
        <p:spPr>
          <a:xfrm>
            <a:off x="1309090" y="267891"/>
            <a:ext cx="10346530" cy="4232672"/>
          </a:xfrm>
          <a:prstGeom prst="blockArc">
            <a:avLst>
              <a:gd name="adj1" fmla="val 11042782"/>
              <a:gd name="adj2" fmla="val 0"/>
              <a:gd name="adj3" fmla="val 2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bg1"/>
                </a:solidFill>
              </a:rPr>
              <a:t>শিখনফলঃ</a:t>
            </a:r>
            <a:r>
              <a:rPr lang="en-US" sz="6000">
                <a:solidFill>
                  <a:schemeClr val="tx1"/>
                </a:solidFill>
              </a:rPr>
              <a:t> </a:t>
            </a:r>
          </a:p>
        </p:txBody>
      </p:sp>
      <p:sp>
        <p:nvSpPr>
          <p:cNvPr id="4" name="Rectangle: Rounded Corners 3">
            <a:extLst>
              <a:ext uri="{FF2B5EF4-FFF2-40B4-BE49-F238E27FC236}">
                <a16:creationId xmlns:a16="http://schemas.microsoft.com/office/drawing/2014/main" id="{166CB89C-E713-2A4D-A364-BD650B3281F7}"/>
              </a:ext>
            </a:extLst>
          </p:cNvPr>
          <p:cNvSpPr/>
          <p:nvPr/>
        </p:nvSpPr>
        <p:spPr>
          <a:xfrm>
            <a:off x="833437" y="2889646"/>
            <a:ext cx="10346531" cy="37004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বাহ্যিক চল নিয়ন্ত্রণের কৌশল ব্যাখ্যা করতে পারবে। </a:t>
            </a:r>
          </a:p>
        </p:txBody>
      </p:sp>
    </p:spTree>
    <p:extLst>
      <p:ext uri="{BB962C8B-B14F-4D97-AF65-F5344CB8AC3E}">
        <p14:creationId xmlns:p14="http://schemas.microsoft.com/office/powerpoint/2010/main" val="17303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Block Arc 1">
            <a:extLst>
              <a:ext uri="{FF2B5EF4-FFF2-40B4-BE49-F238E27FC236}">
                <a16:creationId xmlns:a16="http://schemas.microsoft.com/office/drawing/2014/main" id="{96FE3B04-E07D-3348-BDB7-59DB3F8A3830}"/>
              </a:ext>
            </a:extLst>
          </p:cNvPr>
          <p:cNvSpPr/>
          <p:nvPr/>
        </p:nvSpPr>
        <p:spPr>
          <a:xfrm>
            <a:off x="1285875" y="0"/>
            <a:ext cx="10537031" cy="4000500"/>
          </a:xfrm>
          <a:prstGeom prst="blockArc">
            <a:avLst>
              <a:gd name="adj1" fmla="val 10674549"/>
              <a:gd name="adj2" fmla="val 504403"/>
              <a:gd name="adj3" fmla="val 1023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চলের নিয়ন্ত্রণঃচলের নিয়ন্ত্রণ হলো বাহির থেকে এসে প্রভাব বিস্তার করতে পারে এমন সব উপাদানসমূহকে বাদ দেওয়া বা চিহ্নিত করা। পরীক্ষণে নিয়ন্ত্রণের ক্ষেত্রে সকল অবাঞ্চিত চলকে ধ্রুব রেখে একটি মাত্র চলের প্রভাব মানুষ  বা প্রাণীর আচরণের অনুধ্যান করা হয়। </a:t>
            </a:r>
          </a:p>
        </p:txBody>
      </p:sp>
      <p:pic>
        <p:nvPicPr>
          <p:cNvPr id="3" name="Picture 3">
            <a:extLst>
              <a:ext uri="{FF2B5EF4-FFF2-40B4-BE49-F238E27FC236}">
                <a16:creationId xmlns:a16="http://schemas.microsoft.com/office/drawing/2014/main" id="{1430D60A-744C-5042-B091-E661458DD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40" y="2521744"/>
            <a:ext cx="10964466" cy="4000500"/>
          </a:xfrm>
          <a:prstGeom prst="rect">
            <a:avLst/>
          </a:prstGeom>
        </p:spPr>
      </p:pic>
    </p:spTree>
    <p:extLst>
      <p:ext uri="{BB962C8B-B14F-4D97-AF65-F5344CB8AC3E}">
        <p14:creationId xmlns:p14="http://schemas.microsoft.com/office/powerpoint/2010/main" val="9050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Block Arc 1">
            <a:extLst>
              <a:ext uri="{FF2B5EF4-FFF2-40B4-BE49-F238E27FC236}">
                <a16:creationId xmlns:a16="http://schemas.microsoft.com/office/drawing/2014/main" id="{EDFC4F34-ABC2-F341-B3E5-4510DC1DAAF6}"/>
              </a:ext>
            </a:extLst>
          </p:cNvPr>
          <p:cNvSpPr/>
          <p:nvPr/>
        </p:nvSpPr>
        <p:spPr>
          <a:xfrm>
            <a:off x="4003178" y="-137369"/>
            <a:ext cx="8188822" cy="3361135"/>
          </a:xfrm>
          <a:prstGeom prst="blockArc">
            <a:avLst>
              <a:gd name="adj1" fmla="val 10227853"/>
              <a:gd name="adj2" fmla="val 7868150"/>
              <a:gd name="adj3" fmla="val 141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solidFill>
              </a:rPr>
              <a:t>চল নিয়ন্ত্রণের কৌশল</a:t>
            </a:r>
          </a:p>
        </p:txBody>
      </p:sp>
      <p:sp>
        <p:nvSpPr>
          <p:cNvPr id="3" name="Flowchart: Stored Data 2">
            <a:extLst>
              <a:ext uri="{FF2B5EF4-FFF2-40B4-BE49-F238E27FC236}">
                <a16:creationId xmlns:a16="http://schemas.microsoft.com/office/drawing/2014/main" id="{651E2768-2994-B243-8654-66BBEDBCC6C8}"/>
              </a:ext>
            </a:extLst>
          </p:cNvPr>
          <p:cNvSpPr/>
          <p:nvPr/>
        </p:nvSpPr>
        <p:spPr>
          <a:xfrm>
            <a:off x="701872" y="2164889"/>
            <a:ext cx="7237959" cy="966491"/>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১/ অপসারণ (Elimination) </a:t>
            </a:r>
          </a:p>
        </p:txBody>
      </p:sp>
      <p:sp>
        <p:nvSpPr>
          <p:cNvPr id="5" name="Flowchart: Stored Data 4">
            <a:extLst>
              <a:ext uri="{FF2B5EF4-FFF2-40B4-BE49-F238E27FC236}">
                <a16:creationId xmlns:a16="http://schemas.microsoft.com/office/drawing/2014/main" id="{5AA9E2A5-8AF6-BB47-8719-3CE59CD37E41}"/>
              </a:ext>
            </a:extLst>
          </p:cNvPr>
          <p:cNvSpPr/>
          <p:nvPr/>
        </p:nvSpPr>
        <p:spPr>
          <a:xfrm>
            <a:off x="1703932" y="3123306"/>
            <a:ext cx="10011817" cy="982638"/>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২/ অবস্থার সমতা(Constancy of conditions) </a:t>
            </a:r>
          </a:p>
        </p:txBody>
      </p:sp>
      <p:sp>
        <p:nvSpPr>
          <p:cNvPr id="7" name="Flowchart: Stored Data 6">
            <a:extLst>
              <a:ext uri="{FF2B5EF4-FFF2-40B4-BE49-F238E27FC236}">
                <a16:creationId xmlns:a16="http://schemas.microsoft.com/office/drawing/2014/main" id="{28BCF400-932D-1D45-B412-596D108FC466}"/>
              </a:ext>
            </a:extLst>
          </p:cNvPr>
          <p:cNvSpPr/>
          <p:nvPr/>
        </p:nvSpPr>
        <p:spPr>
          <a:xfrm>
            <a:off x="2946797" y="4105944"/>
            <a:ext cx="9334499" cy="920281"/>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৩/ তুল্যমূল্যায়ন(Balancing) </a:t>
            </a:r>
          </a:p>
        </p:txBody>
      </p:sp>
      <p:sp>
        <p:nvSpPr>
          <p:cNvPr id="11" name="Flowchart: Stored Data 10">
            <a:extLst>
              <a:ext uri="{FF2B5EF4-FFF2-40B4-BE49-F238E27FC236}">
                <a16:creationId xmlns:a16="http://schemas.microsoft.com/office/drawing/2014/main" id="{8BB2DABF-4B58-A549-A30B-41BF569B32CE}"/>
              </a:ext>
            </a:extLst>
          </p:cNvPr>
          <p:cNvSpPr/>
          <p:nvPr/>
        </p:nvSpPr>
        <p:spPr>
          <a:xfrm>
            <a:off x="4833937" y="5791127"/>
            <a:ext cx="7358063" cy="1158623"/>
          </a:xfrm>
          <a:prstGeom prst="flowChartOnlineStorag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৫/ দৈবায়ন পদ্ধতি (Randomization) </a:t>
            </a:r>
          </a:p>
        </p:txBody>
      </p:sp>
      <p:sp>
        <p:nvSpPr>
          <p:cNvPr id="14" name="Flowchart: Stored Data 13">
            <a:extLst>
              <a:ext uri="{FF2B5EF4-FFF2-40B4-BE49-F238E27FC236}">
                <a16:creationId xmlns:a16="http://schemas.microsoft.com/office/drawing/2014/main" id="{0AE69ECB-7082-3744-BE90-D90F8DA7CD5C}"/>
              </a:ext>
            </a:extLst>
          </p:cNvPr>
          <p:cNvSpPr/>
          <p:nvPr/>
        </p:nvSpPr>
        <p:spPr>
          <a:xfrm>
            <a:off x="3663501" y="4870847"/>
            <a:ext cx="8190162" cy="92028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৪/ প্রতিতূল্যমূল্যায়ন(Counter balancing) </a:t>
            </a:r>
          </a:p>
        </p:txBody>
      </p:sp>
    </p:spTree>
    <p:extLst>
      <p:ext uri="{BB962C8B-B14F-4D97-AF65-F5344CB8AC3E}">
        <p14:creationId xmlns:p14="http://schemas.microsoft.com/office/powerpoint/2010/main" val="1578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mph" presetSubtype="0" fill="hold" grpId="1" nodeType="clickEffect">
                                  <p:stCondLst>
                                    <p:cond delay="0"/>
                                  </p:stCondLst>
                                  <p:iterate type="lt">
                                    <p:tmPct val="0"/>
                                  </p:iterate>
                                  <p:childTnLst>
                                    <p:anim calcmode="discrete" valueType="str">
                                      <p:cBhvr override="childStyle">
                                        <p:cTn id="15"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anim calcmode="lin" valueType="num">
                                      <p:cBhvr>
                                        <p:cTn id="21" dur="2000" fill="hold"/>
                                        <p:tgtEl>
                                          <p:spTgt spid="3"/>
                                        </p:tgtEl>
                                        <p:attrNameLst>
                                          <p:attrName>ppt_w</p:attrName>
                                        </p:attrNameLst>
                                      </p:cBhvr>
                                      <p:tavLst>
                                        <p:tav tm="0" fmla="#ppt_w*sin(2.5*pi*$)">
                                          <p:val>
                                            <p:fltVal val="0"/>
                                          </p:val>
                                        </p:tav>
                                        <p:tav tm="100000">
                                          <p:val>
                                            <p:fltVal val="1"/>
                                          </p:val>
                                        </p:tav>
                                      </p:tavLst>
                                    </p:anim>
                                    <p:anim calcmode="lin" valueType="num">
                                      <p:cBhvr>
                                        <p:cTn id="2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360"/>
                                          </p:val>
                                        </p:tav>
                                        <p:tav tm="100000">
                                          <p:val>
                                            <p:fltVal val="0"/>
                                          </p:val>
                                        </p:tav>
                                      </p:tavLst>
                                    </p:anim>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5" grpId="0" animBg="1"/>
      <p:bldP spid="7" grpId="0" animBg="1"/>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478</Words>
  <Application>Microsoft Office PowerPoint</Application>
  <PresentationFormat>Widescreen</PresentationFormat>
  <Paragraphs>37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tasmin</dc:creator>
  <cp:lastModifiedBy>farhana tasmin</cp:lastModifiedBy>
  <cp:revision>32</cp:revision>
  <dcterms:created xsi:type="dcterms:W3CDTF">2020-11-02T12:12:44Z</dcterms:created>
  <dcterms:modified xsi:type="dcterms:W3CDTF">2020-11-29T05:54:28Z</dcterms:modified>
</cp:coreProperties>
</file>