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7" r:id="rId3"/>
    <p:sldId id="278" r:id="rId4"/>
    <p:sldId id="257" r:id="rId5"/>
    <p:sldId id="258" r:id="rId6"/>
    <p:sldId id="279" r:id="rId7"/>
    <p:sldId id="259" r:id="rId8"/>
    <p:sldId id="260" r:id="rId9"/>
    <p:sldId id="261" r:id="rId10"/>
    <p:sldId id="263" r:id="rId11"/>
    <p:sldId id="264" r:id="rId12"/>
    <p:sldId id="265" r:id="rId13"/>
    <p:sldId id="266" r:id="rId14"/>
    <p:sldId id="268" r:id="rId15"/>
    <p:sldId id="256" r:id="rId16"/>
    <p:sldId id="269" r:id="rId17"/>
    <p:sldId id="270" r:id="rId18"/>
    <p:sldId id="275"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EC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8AC230-72EE-4FB8-82FC-AC785ADCFB6D}" type="datetimeFigureOut">
              <a:rPr lang="en-GB" smtClean="0"/>
              <a:t>28/11/2020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192633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8AC230-72EE-4FB8-82FC-AC785ADCFB6D}" type="datetimeFigureOut">
              <a:rPr lang="en-GB" smtClean="0"/>
              <a:t>28/11/2020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368510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8AC230-72EE-4FB8-82FC-AC785ADCFB6D}" type="datetimeFigureOut">
              <a:rPr lang="en-GB" smtClean="0"/>
              <a:t>28/11/2020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256945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8AC230-72EE-4FB8-82FC-AC785ADCFB6D}" type="datetimeFigureOut">
              <a:rPr lang="en-GB" smtClean="0"/>
              <a:t>28/11/2020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62283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AC230-72EE-4FB8-82FC-AC785ADCFB6D}" type="datetimeFigureOut">
              <a:rPr lang="en-GB" smtClean="0"/>
              <a:t>28/11/2020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411713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8AC230-72EE-4FB8-82FC-AC785ADCFB6D}" type="datetimeFigureOut">
              <a:rPr lang="en-GB" smtClean="0"/>
              <a:t>28/11/2020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311543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8AC230-72EE-4FB8-82FC-AC785ADCFB6D}" type="datetimeFigureOut">
              <a:rPr lang="en-GB" smtClean="0"/>
              <a:t>28/11/2020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203750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8AC230-72EE-4FB8-82FC-AC785ADCFB6D}" type="datetimeFigureOut">
              <a:rPr lang="en-GB" smtClean="0"/>
              <a:t>28/11/2020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24108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C230-72EE-4FB8-82FC-AC785ADCFB6D}" type="datetimeFigureOut">
              <a:rPr lang="en-GB" smtClean="0"/>
              <a:t>28/11/2020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340991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AC230-72EE-4FB8-82FC-AC785ADCFB6D}" type="datetimeFigureOut">
              <a:rPr lang="en-GB" smtClean="0"/>
              <a:t>28/11/2020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310951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AC230-72EE-4FB8-82FC-AC785ADCFB6D}" type="datetimeFigureOut">
              <a:rPr lang="en-GB" smtClean="0"/>
              <a:t>28/11/2020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E48E-9D16-4D86-91FB-72ABF821CE05}" type="slidenum">
              <a:rPr lang="en-GB" smtClean="0"/>
              <a:t>‹#›</a:t>
            </a:fld>
            <a:endParaRPr lang="en-GB"/>
          </a:p>
        </p:txBody>
      </p:sp>
    </p:spTree>
    <p:extLst>
      <p:ext uri="{BB962C8B-B14F-4D97-AF65-F5344CB8AC3E}">
        <p14:creationId xmlns:p14="http://schemas.microsoft.com/office/powerpoint/2010/main" val="191930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C230-72EE-4FB8-82FC-AC785ADCFB6D}" type="datetimeFigureOut">
              <a:rPr lang="en-GB" smtClean="0"/>
              <a:t>28/11/2020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CE48E-9D16-4D86-91FB-72ABF821CE05}" type="slidenum">
              <a:rPr lang="en-GB" smtClean="0"/>
              <a:t>‹#›</a:t>
            </a:fld>
            <a:endParaRPr lang="en-GB"/>
          </a:p>
        </p:txBody>
      </p:sp>
    </p:spTree>
    <p:extLst>
      <p:ext uri="{BB962C8B-B14F-4D97-AF65-F5344CB8AC3E}">
        <p14:creationId xmlns:p14="http://schemas.microsoft.com/office/powerpoint/2010/main" val="142439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0pv2eNv33U"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6305" y="313509"/>
            <a:ext cx="11876955" cy="6392090"/>
          </a:xfrm>
          <a:prstGeom prst="rect">
            <a:avLst/>
          </a:prstGeom>
        </p:spPr>
      </p:pic>
      <p:sp>
        <p:nvSpPr>
          <p:cNvPr id="2" name="TextBox 1"/>
          <p:cNvSpPr txBox="1"/>
          <p:nvPr/>
        </p:nvSpPr>
        <p:spPr>
          <a:xfrm>
            <a:off x="7080069" y="313508"/>
            <a:ext cx="3879668" cy="1035235"/>
          </a:xfrm>
          <a:prstGeom prst="rect">
            <a:avLst/>
          </a:prstGeom>
        </p:spPr>
        <p:style>
          <a:lnRef idx="3">
            <a:schemeClr val="lt1"/>
          </a:lnRef>
          <a:fillRef idx="1">
            <a:schemeClr val="accent1"/>
          </a:fillRef>
          <a:effectRef idx="1">
            <a:schemeClr val="accent1"/>
          </a:effectRef>
          <a:fontRef idx="minor">
            <a:schemeClr val="lt1"/>
          </a:fontRef>
        </p:style>
        <p:txBody>
          <a:bodyPr wrap="square" rtlCol="0">
            <a:prstTxWarp prst="textPlain">
              <a:avLst/>
            </a:prstTxWarp>
            <a:spAutoFit/>
          </a:bodyPr>
          <a:lstStyle/>
          <a:p>
            <a:pPr algn="ctr"/>
            <a:r>
              <a:rPr lang="en-US" b="1" u="sng" dirty="0">
                <a:latin typeface="Book Antiqua" pitchFamily="18" charset="0"/>
              </a:rPr>
              <a:t>Identity</a:t>
            </a:r>
          </a:p>
        </p:txBody>
      </p:sp>
      <p:sp>
        <p:nvSpPr>
          <p:cNvPr id="4" name="Rectangle 3"/>
          <p:cNvSpPr/>
          <p:nvPr/>
        </p:nvSpPr>
        <p:spPr>
          <a:xfrm>
            <a:off x="8216537" y="5086350"/>
            <a:ext cx="3553097" cy="137159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prstTxWarp prst="textPlain">
              <a:avLst/>
            </a:prstTxWarp>
          </a:bodyPr>
          <a:lstStyle/>
          <a:p>
            <a:pPr algn="ctr"/>
            <a:r>
              <a:rPr lang="en-US" sz="1050" b="1" dirty="0">
                <a:latin typeface="Book Antiqua" pitchFamily="18" charset="0"/>
              </a:rPr>
              <a:t>English 2</a:t>
            </a:r>
            <a:r>
              <a:rPr lang="en-US" sz="1050" b="1" baseline="30000" dirty="0">
                <a:latin typeface="Book Antiqua" pitchFamily="18" charset="0"/>
              </a:rPr>
              <a:t>nd</a:t>
            </a:r>
            <a:r>
              <a:rPr lang="en-US" sz="1050" b="1" dirty="0">
                <a:latin typeface="Book Antiqua" pitchFamily="18" charset="0"/>
              </a:rPr>
              <a:t> Paper</a:t>
            </a:r>
          </a:p>
          <a:p>
            <a:pPr algn="ctr"/>
            <a:r>
              <a:rPr lang="en-US" sz="1050" b="1" dirty="0">
                <a:latin typeface="Book Antiqua" pitchFamily="18" charset="0"/>
              </a:rPr>
              <a:t>Class -x</a:t>
            </a:r>
          </a:p>
        </p:txBody>
      </p:sp>
      <p:grpSp>
        <p:nvGrpSpPr>
          <p:cNvPr id="19" name="Group 18">
            <a:extLst>
              <a:ext uri="{FF2B5EF4-FFF2-40B4-BE49-F238E27FC236}">
                <a16:creationId xmlns:a16="http://schemas.microsoft.com/office/drawing/2014/main" id="{281A1AAC-F67B-455C-948E-9EA2CB0BE392}"/>
              </a:ext>
            </a:extLst>
          </p:cNvPr>
          <p:cNvGrpSpPr/>
          <p:nvPr/>
        </p:nvGrpSpPr>
        <p:grpSpPr>
          <a:xfrm>
            <a:off x="117566" y="0"/>
            <a:ext cx="12074434" cy="6858000"/>
            <a:chOff x="152400" y="0"/>
            <a:chExt cx="8839200" cy="6858000"/>
          </a:xfrm>
        </p:grpSpPr>
        <p:sp>
          <p:nvSpPr>
            <p:cNvPr id="3" name="Rectangle 2"/>
            <p:cNvSpPr/>
            <p:nvPr/>
          </p:nvSpPr>
          <p:spPr>
            <a:xfrm>
              <a:off x="4943355" y="1405137"/>
              <a:ext cx="3892053" cy="212861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prstTxWarp prst="textPlain">
                <a:avLst/>
              </a:prstTxWarp>
            </a:bodyPr>
            <a:lstStyle/>
            <a:p>
              <a:r>
                <a:rPr lang="en-US" sz="1200" b="1" dirty="0">
                  <a:latin typeface="Book Antiqua" pitchFamily="18" charset="0"/>
                </a:rPr>
                <a:t>Md. </a:t>
              </a:r>
              <a:r>
                <a:rPr lang="en-US" sz="1200" b="1" dirty="0" err="1">
                  <a:latin typeface="Book Antiqua" pitchFamily="18" charset="0"/>
                </a:rPr>
                <a:t>Samim</a:t>
              </a:r>
              <a:r>
                <a:rPr lang="en-US" sz="1200" b="1" dirty="0">
                  <a:latin typeface="Book Antiqua" pitchFamily="18" charset="0"/>
                </a:rPr>
                <a:t> Reza</a:t>
              </a:r>
            </a:p>
            <a:p>
              <a:r>
                <a:rPr lang="en-US" sz="1200" b="1" dirty="0">
                  <a:latin typeface="Book Antiqua" pitchFamily="18" charset="0"/>
                </a:rPr>
                <a:t>English Teacher</a:t>
              </a:r>
            </a:p>
            <a:p>
              <a:r>
                <a:rPr lang="en-US" sz="1050" b="1" dirty="0" err="1">
                  <a:latin typeface="Book Antiqua" pitchFamily="18" charset="0"/>
                </a:rPr>
                <a:t>Teghoria</a:t>
              </a:r>
              <a:r>
                <a:rPr lang="en-US" sz="1050" b="1" dirty="0">
                  <a:latin typeface="Book Antiqua" pitchFamily="18" charset="0"/>
                </a:rPr>
                <a:t> SESDP Model High School</a:t>
              </a:r>
              <a:endParaRPr lang="en-US" sz="1200" b="1" dirty="0">
                <a:latin typeface="Book Antiqua" pitchFamily="18" charset="0"/>
              </a:endParaRPr>
            </a:p>
            <a:p>
              <a:r>
                <a:rPr lang="en-US" sz="1200" b="1" dirty="0" err="1">
                  <a:latin typeface="Book Antiqua" pitchFamily="18" charset="0"/>
                </a:rPr>
                <a:t>Lakhai</a:t>
              </a:r>
              <a:r>
                <a:rPr lang="en-US" sz="1200" b="1" dirty="0">
                  <a:latin typeface="Book Antiqua" pitchFamily="18" charset="0"/>
                </a:rPr>
                <a:t>, </a:t>
              </a:r>
              <a:r>
                <a:rPr lang="en-US" sz="1200" b="1" dirty="0" err="1">
                  <a:latin typeface="Book Antiqua" pitchFamily="18" charset="0"/>
                </a:rPr>
                <a:t>Habiganj</a:t>
              </a:r>
              <a:r>
                <a:rPr lang="en-US" sz="1200" b="1" dirty="0">
                  <a:latin typeface="Book Antiqua" pitchFamily="18" charset="0"/>
                </a:rPr>
                <a:t> </a:t>
              </a:r>
            </a:p>
            <a:p>
              <a:r>
                <a:rPr lang="en-US" sz="1200" b="1" dirty="0">
                  <a:latin typeface="Book Antiqua" pitchFamily="18" charset="0"/>
                </a:rPr>
                <a:t>Email: rezasamim4@gmail.com</a:t>
              </a:r>
            </a:p>
          </p:txBody>
        </p:sp>
        <p:cxnSp>
          <p:nvCxnSpPr>
            <p:cNvPr id="6" name="Straight Connector 5"/>
            <p:cNvCxnSpPr>
              <a:cxnSpLocks/>
            </p:cNvCxnSpPr>
            <p:nvPr/>
          </p:nvCxnSpPr>
          <p:spPr>
            <a:xfrm>
              <a:off x="152400" y="0"/>
              <a:ext cx="0" cy="6858000"/>
            </a:xfrm>
            <a:prstGeom prst="line">
              <a:avLst/>
            </a:prstGeom>
            <a:ln w="254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62544" y="6705599"/>
              <a:ext cx="8656773" cy="0"/>
            </a:xfrm>
            <a:prstGeom prst="line">
              <a:avLst/>
            </a:prstGeom>
            <a:ln w="254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262544" y="166467"/>
              <a:ext cx="8656773" cy="0"/>
            </a:xfrm>
            <a:prstGeom prst="line">
              <a:avLst/>
            </a:prstGeom>
            <a:ln w="254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8991600" y="0"/>
              <a:ext cx="0" cy="6858000"/>
            </a:xfrm>
            <a:prstGeom prst="line">
              <a:avLst/>
            </a:prstGeom>
            <a:ln w="254000" cmpd="tri">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5033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0276" y="3201910"/>
            <a:ext cx="5121818" cy="428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Rapid growth of industries</a:t>
            </a:r>
          </a:p>
        </p:txBody>
      </p:sp>
      <p:sp>
        <p:nvSpPr>
          <p:cNvPr id="10" name="Rectangle 9"/>
          <p:cNvSpPr/>
          <p:nvPr/>
        </p:nvSpPr>
        <p:spPr>
          <a:xfrm>
            <a:off x="6398311" y="3129984"/>
            <a:ext cx="5121818" cy="428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destruction of forests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1546" y="6319124"/>
            <a:ext cx="5913846" cy="428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increasing number of vehicles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494" r="28429" b="27147"/>
          <a:stretch/>
        </p:blipFill>
        <p:spPr>
          <a:xfrm>
            <a:off x="91068" y="173814"/>
            <a:ext cx="5544691" cy="3028096"/>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1427" t="684" r="4864" b="2485"/>
          <a:stretch/>
        </p:blipFill>
        <p:spPr>
          <a:xfrm>
            <a:off x="6246252" y="164100"/>
            <a:ext cx="5563353" cy="2965884"/>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l="13625" t="10832" r="15385" b="26265"/>
          <a:stretch/>
        </p:blipFill>
        <p:spPr>
          <a:xfrm>
            <a:off x="150276" y="3734869"/>
            <a:ext cx="5544692" cy="2584255"/>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9332" t="12890" r="17862" b="23619"/>
          <a:stretch/>
        </p:blipFill>
        <p:spPr>
          <a:xfrm>
            <a:off x="6241024" y="3537287"/>
            <a:ext cx="5679583" cy="2781837"/>
          </a:xfrm>
          <a:prstGeom prst="rect">
            <a:avLst/>
          </a:prstGeom>
        </p:spPr>
      </p:pic>
      <p:sp>
        <p:nvSpPr>
          <p:cNvPr id="15" name="Rectangle 14"/>
          <p:cNvSpPr/>
          <p:nvPr/>
        </p:nvSpPr>
        <p:spPr>
          <a:xfrm>
            <a:off x="3858432" y="5838488"/>
            <a:ext cx="8062175" cy="428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use of CFCs in manufacturing and packaging industries</a:t>
            </a: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33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30579" y="115910"/>
            <a:ext cx="6533859" cy="7598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IMPACTS / BAD EFFECTS</a:t>
            </a:r>
          </a:p>
        </p:txBody>
      </p:sp>
      <p:pic>
        <p:nvPicPr>
          <p:cNvPr id="4" name="Picture 3"/>
          <p:cNvPicPr>
            <a:picLocks noChangeAspect="1"/>
          </p:cNvPicPr>
          <p:nvPr/>
        </p:nvPicPr>
        <p:blipFill>
          <a:blip r:embed="rId3"/>
          <a:stretch>
            <a:fillRect/>
          </a:stretch>
        </p:blipFill>
        <p:spPr>
          <a:xfrm>
            <a:off x="77274" y="1249250"/>
            <a:ext cx="4112632" cy="3612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7967753" y="1249249"/>
            <a:ext cx="4149561" cy="36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4323638" y="1249249"/>
            <a:ext cx="3510382" cy="3612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13155" y="5731086"/>
            <a:ext cx="4323638" cy="7598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Melting polar ice caps</a:t>
            </a:r>
          </a:p>
        </p:txBody>
      </p:sp>
      <p:sp>
        <p:nvSpPr>
          <p:cNvPr id="8" name="Rectangle 7"/>
          <p:cNvSpPr/>
          <p:nvPr/>
        </p:nvSpPr>
        <p:spPr>
          <a:xfrm>
            <a:off x="4436793" y="4982500"/>
            <a:ext cx="3397227" cy="7598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Rising sea level</a:t>
            </a:r>
          </a:p>
        </p:txBody>
      </p:sp>
      <p:sp>
        <p:nvSpPr>
          <p:cNvPr id="9" name="Rectangle 8"/>
          <p:cNvSpPr/>
          <p:nvPr/>
        </p:nvSpPr>
        <p:spPr>
          <a:xfrm>
            <a:off x="7345713" y="5778587"/>
            <a:ext cx="4771601" cy="7598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Submerging coastal area</a:t>
            </a:r>
          </a:p>
        </p:txBody>
      </p:sp>
    </p:spTree>
    <p:extLst>
      <p:ext uri="{BB962C8B-B14F-4D97-AF65-F5344CB8AC3E}">
        <p14:creationId xmlns:p14="http://schemas.microsoft.com/office/powerpoint/2010/main" val="189575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70909" y="90153"/>
            <a:ext cx="5488815" cy="290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6516711" y="90153"/>
            <a:ext cx="5318975" cy="290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170910" y="3699859"/>
            <a:ext cx="5488815" cy="2583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stretch>
            <a:fillRect/>
          </a:stretch>
        </p:blipFill>
        <p:spPr>
          <a:xfrm>
            <a:off x="6516711" y="3654582"/>
            <a:ext cx="5422004" cy="262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357854" y="3049073"/>
            <a:ext cx="4323638" cy="4668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Natural disasters</a:t>
            </a:r>
          </a:p>
        </p:txBody>
      </p:sp>
      <p:sp>
        <p:nvSpPr>
          <p:cNvPr id="11" name="Rectangle 10"/>
          <p:cNvSpPr/>
          <p:nvPr/>
        </p:nvSpPr>
        <p:spPr>
          <a:xfrm>
            <a:off x="6833781" y="3086504"/>
            <a:ext cx="4323638" cy="4668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Natural disasters</a:t>
            </a:r>
          </a:p>
        </p:txBody>
      </p:sp>
      <p:sp>
        <p:nvSpPr>
          <p:cNvPr id="12" name="Rectangle 11"/>
          <p:cNvSpPr/>
          <p:nvPr/>
        </p:nvSpPr>
        <p:spPr>
          <a:xfrm>
            <a:off x="387926" y="6268255"/>
            <a:ext cx="4323638" cy="4668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Natural disasters</a:t>
            </a:r>
          </a:p>
        </p:txBody>
      </p:sp>
    </p:spTree>
    <p:extLst>
      <p:ext uri="{BB962C8B-B14F-4D97-AF65-F5344CB8AC3E}">
        <p14:creationId xmlns:p14="http://schemas.microsoft.com/office/powerpoint/2010/main" val="384974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orizontal Scroll 2"/>
          <p:cNvSpPr/>
          <p:nvPr/>
        </p:nvSpPr>
        <p:spPr>
          <a:xfrm>
            <a:off x="281189" y="-202518"/>
            <a:ext cx="11497613" cy="174315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PAIR  WORK                        10 MIN</a:t>
            </a:r>
          </a:p>
          <a:p>
            <a:pPr algn="ctr"/>
            <a:r>
              <a:rPr lang="en-US" sz="4000" dirty="0">
                <a:solidFill>
                  <a:schemeClr val="tx1"/>
                </a:solidFill>
                <a:latin typeface="Times New Roman" panose="02020603050405020304" pitchFamily="18" charset="0"/>
                <a:cs typeface="Times New Roman" panose="02020603050405020304" pitchFamily="18" charset="0"/>
              </a:rPr>
              <a:t>By discussing</a:t>
            </a:r>
            <a:endParaRPr lang="en-GB" sz="4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267549" y="1365161"/>
            <a:ext cx="9656901" cy="5279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914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orizontal Scroll 3"/>
          <p:cNvSpPr/>
          <p:nvPr/>
        </p:nvSpPr>
        <p:spPr>
          <a:xfrm>
            <a:off x="347193" y="-125245"/>
            <a:ext cx="11497613" cy="174315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GROUP  WORK                        20 MIN</a:t>
            </a:r>
          </a:p>
          <a:p>
            <a:pPr algn="ctr"/>
            <a:r>
              <a:rPr lang="en-US" sz="4000" dirty="0">
                <a:solidFill>
                  <a:schemeClr val="tx1"/>
                </a:solidFill>
                <a:latin typeface="Times New Roman" panose="02020603050405020304" pitchFamily="18" charset="0"/>
                <a:cs typeface="Times New Roman" panose="02020603050405020304" pitchFamily="18" charset="0"/>
              </a:rPr>
              <a:t>By discussing</a:t>
            </a:r>
            <a:endParaRPr lang="en-GB" sz="4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506702" y="1889839"/>
            <a:ext cx="4338104" cy="3879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50761" y="1876960"/>
            <a:ext cx="6708747" cy="39700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Every single group develop a paragraph on</a:t>
            </a:r>
          </a:p>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GLOBAL WARMING.</a:t>
            </a:r>
            <a:endParaRPr lang="en-GB"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381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0" y="0"/>
            <a:ext cx="12192000" cy="7109639"/>
          </a:xfrm>
          <a:prstGeom prst="rect">
            <a:avLst/>
          </a:prstGeom>
          <a:solidFill>
            <a:schemeClr val="accent2">
              <a:lumMod val="20000"/>
              <a:lumOff val="80000"/>
            </a:schemeClr>
          </a:solidFill>
        </p:spPr>
        <p:txBody>
          <a:bodyPr wrap="square" rtlCol="0">
            <a:spAutoFit/>
          </a:bodyPr>
          <a:lstStyle/>
          <a:p>
            <a:pPr algn="just"/>
            <a:r>
              <a:rPr lang="en-GB" sz="2400" dirty="0"/>
              <a:t>Global Warming</a:t>
            </a:r>
          </a:p>
          <a:p>
            <a:pPr algn="just"/>
            <a:r>
              <a:rPr lang="en-GB" sz="2400" dirty="0"/>
              <a:t>Global warming means the rising of temperature in an average on the surface of the earth. It has affected the environment and whole atmosphere and has resulted into the huge level climate change. There are many reasons behind this increasing global warming. The main reason of global warming is the huge amount of carbon dioxide resulting from environmental pollution. Again the destruction of forests adds to this problem. The growth of industries, increasing number of vehicles and the use of CFCs in manufacturing and packaging industries are also the causes of the rice temperature in the atmosphere. This increase in the world’s temperature has some fatal consequences on humans, animals, and plants. The increased amount of heat will melt the huge ice of the polar ice-caps and thereby, the sea level will rise. Then the salty water of the sea will mix with the river water and will come into the farmlands. Then the fertility of the lands will be lost and man’s ability to grow crops will be reduced. Furthermore, the lower regions of the world including the coastal areas of Bangladesh will go under water. Again, if the temperature rises continuously, many of the species of animals will become extinct forever. So, effective measures must be taken to prevent global warming. Planting more trees and expansion of forestation programmers can go a long way to tackle the situation. Using environment-friendly machines and avoiding the use of CFCs can also reduce the amount of carbon dioxide in the atmosphere. By taking all these steps, we can prevent global warming to make our life danger-free and lead a happy life. </a:t>
            </a:r>
          </a:p>
        </p:txBody>
      </p:sp>
    </p:spTree>
    <p:extLst>
      <p:ext uri="{BB962C8B-B14F-4D97-AF65-F5344CB8AC3E}">
        <p14:creationId xmlns:p14="http://schemas.microsoft.com/office/powerpoint/2010/main" val="3671154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orizontal Scroll 4"/>
          <p:cNvSpPr/>
          <p:nvPr/>
        </p:nvSpPr>
        <p:spPr>
          <a:xfrm>
            <a:off x="128252" y="-103031"/>
            <a:ext cx="11497613" cy="174315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FEEDBACK                                      5 MIN</a:t>
            </a:r>
          </a:p>
        </p:txBody>
      </p:sp>
      <p:sp>
        <p:nvSpPr>
          <p:cNvPr id="6" name="TextBox 5"/>
          <p:cNvSpPr txBox="1"/>
          <p:nvPr/>
        </p:nvSpPr>
        <p:spPr>
          <a:xfrm>
            <a:off x="463103" y="2073499"/>
            <a:ext cx="10213483" cy="3970318"/>
          </a:xfrm>
          <a:prstGeom prst="rect">
            <a:avLst/>
          </a:prstGeom>
          <a:solidFill>
            <a:schemeClr val="accent2">
              <a:lumMod val="20000"/>
              <a:lumOff val="80000"/>
            </a:schemeClr>
          </a:solidFill>
        </p:spPr>
        <p:txBody>
          <a:bodyPr wrap="square" rtlCol="0">
            <a:spAutoFit/>
          </a:bodyPr>
          <a:lstStyle/>
          <a:p>
            <a:pPr algn="just"/>
            <a:r>
              <a:rPr lang="en-GB" sz="3600" dirty="0">
                <a:latin typeface="Times New Roman" panose="02020603050405020304" pitchFamily="18" charset="0"/>
                <a:cs typeface="Times New Roman" panose="02020603050405020304" pitchFamily="18" charset="0"/>
              </a:rPr>
              <a:t>1. What is global warming?</a:t>
            </a:r>
          </a:p>
          <a:p>
            <a:pPr marL="457200" indent="-457200" algn="just">
              <a:buAutoNum type="arabicPeriod" startAt="2"/>
            </a:pPr>
            <a:r>
              <a:rPr lang="en-GB" sz="3600" dirty="0">
                <a:latin typeface="Times New Roman" panose="02020603050405020304" pitchFamily="18" charset="0"/>
                <a:cs typeface="Times New Roman" panose="02020603050405020304" pitchFamily="18" charset="0"/>
              </a:rPr>
              <a:t>What is the main reason of  global warming?</a:t>
            </a:r>
          </a:p>
          <a:p>
            <a:pPr marL="457200" indent="-457200" algn="just">
              <a:buFontTx/>
              <a:buAutoNum type="arabicPeriod" startAt="2"/>
            </a:pPr>
            <a:r>
              <a:rPr lang="en-GB" sz="3600" dirty="0">
                <a:latin typeface="Times New Roman" panose="02020603050405020304" pitchFamily="18" charset="0"/>
                <a:cs typeface="Times New Roman" panose="02020603050405020304" pitchFamily="18" charset="0"/>
              </a:rPr>
              <a:t>What is bad effect of global warming?</a:t>
            </a:r>
          </a:p>
          <a:p>
            <a:pPr marL="457200" indent="-457200" algn="just">
              <a:buFontTx/>
              <a:buAutoNum type="arabicPeriod" startAt="2"/>
            </a:pPr>
            <a:r>
              <a:rPr lang="en-GB" sz="3600" dirty="0">
                <a:latin typeface="Times New Roman" panose="02020603050405020304" pitchFamily="18" charset="0"/>
                <a:cs typeface="Times New Roman" panose="02020603050405020304" pitchFamily="18" charset="0"/>
              </a:rPr>
              <a:t>How can we reduce it ?</a:t>
            </a:r>
          </a:p>
          <a:p>
            <a:pPr marL="457200" indent="-457200" algn="just">
              <a:buFontTx/>
              <a:buAutoNum type="arabicPeriod" startAt="2"/>
            </a:pPr>
            <a:r>
              <a:rPr lang="en-GB" sz="3600" dirty="0">
                <a:latin typeface="Times New Roman" panose="02020603050405020304" pitchFamily="18" charset="0"/>
                <a:cs typeface="Times New Roman" panose="02020603050405020304" pitchFamily="18" charset="0"/>
              </a:rPr>
              <a:t>Is it man made? If yes, how? </a:t>
            </a:r>
          </a:p>
          <a:p>
            <a:pPr algn="just"/>
            <a:endParaRPr lang="en-GB" sz="3600" dirty="0">
              <a:latin typeface="Times New Roman" panose="02020603050405020304" pitchFamily="18" charset="0"/>
              <a:cs typeface="Times New Roman" panose="02020603050405020304" pitchFamily="18" charset="0"/>
            </a:endParaRPr>
          </a:p>
          <a:p>
            <a:pPr algn="just"/>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83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Home 2">
            <a:hlinkClick r:id="" action="ppaction://hlinkshowjump?jump=firstslide" highlightClick="1"/>
          </p:cNvPr>
          <p:cNvSpPr/>
          <p:nvPr/>
        </p:nvSpPr>
        <p:spPr>
          <a:xfrm>
            <a:off x="3043171" y="1601486"/>
            <a:ext cx="7916750" cy="5069770"/>
          </a:xfrm>
          <a:prstGeom prst="actionButtonHom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Times New Roman" panose="02020603050405020304" pitchFamily="18" charset="0"/>
                <a:cs typeface="Times New Roman" panose="02020603050405020304" pitchFamily="18" charset="0"/>
              </a:rPr>
              <a:t> Write a dialogue on </a:t>
            </a:r>
          </a:p>
          <a:p>
            <a:pPr algn="ctr"/>
            <a:r>
              <a:rPr lang="en-GB" sz="4800" dirty="0">
                <a:latin typeface="Times New Roman" panose="02020603050405020304" pitchFamily="18" charset="0"/>
                <a:cs typeface="Times New Roman" panose="02020603050405020304" pitchFamily="18" charset="0"/>
              </a:rPr>
              <a:t>GLOBAL WARMING.</a:t>
            </a:r>
          </a:p>
        </p:txBody>
      </p:sp>
      <p:sp>
        <p:nvSpPr>
          <p:cNvPr id="4" name="Horizontal Scroll 3"/>
          <p:cNvSpPr/>
          <p:nvPr/>
        </p:nvSpPr>
        <p:spPr>
          <a:xfrm>
            <a:off x="531790" y="-70833"/>
            <a:ext cx="5731635" cy="174315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HOME TASK</a:t>
            </a:r>
          </a:p>
        </p:txBody>
      </p:sp>
    </p:spTree>
    <p:extLst>
      <p:ext uri="{BB962C8B-B14F-4D97-AF65-F5344CB8AC3E}">
        <p14:creationId xmlns:p14="http://schemas.microsoft.com/office/powerpoint/2010/main" val="177250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2265" y="876775"/>
            <a:ext cx="3613262" cy="5104449"/>
          </a:xfrm>
          <a:prstGeom prst="rect">
            <a:avLst/>
          </a:prstGeom>
          <a:ln w="228600" cap="sq" cmpd="thickThin">
            <a:solidFill>
              <a:srgbClr val="000000"/>
            </a:solidFill>
            <a:prstDash val="solid"/>
            <a:miter lim="800000"/>
          </a:ln>
          <a:effectLst>
            <a:innerShdw blurRad="76200">
              <a:srgbClr val="000000"/>
            </a:innerShdw>
          </a:effectLst>
        </p:spPr>
      </p:pic>
      <p:sp>
        <p:nvSpPr>
          <p:cNvPr id="4" name="Smiley Face 3"/>
          <p:cNvSpPr/>
          <p:nvPr/>
        </p:nvSpPr>
        <p:spPr>
          <a:xfrm>
            <a:off x="1084676" y="876775"/>
            <a:ext cx="5112913" cy="4984124"/>
          </a:xfrm>
          <a:prstGeom prst="smileyFac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chemeClr val="tx1"/>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advice </a:t>
            </a:r>
          </a:p>
        </p:txBody>
      </p:sp>
    </p:spTree>
    <p:extLst>
      <p:ext uri="{BB962C8B-B14F-4D97-AF65-F5344CB8AC3E}">
        <p14:creationId xmlns:p14="http://schemas.microsoft.com/office/powerpoint/2010/main" val="3076869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p7.hiclipart.com/preview/63/29/179/world-environment-day-natural-environment-sustainability-natural-environment-thumbnail.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88289" y="3172825"/>
            <a:ext cx="3360630" cy="32736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http://im.rediff.com/money/2011/jun/03green1.jpg"/>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08362" y="228441"/>
            <a:ext cx="4520484" cy="2501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138670" y="-101055"/>
            <a:ext cx="2485623" cy="2862322"/>
          </a:xfrm>
          <a:prstGeom prst="rect">
            <a:avLst/>
          </a:prstGeom>
          <a:noFill/>
        </p:spPr>
        <p:txBody>
          <a:bodyPr wrap="square" rtlCol="0">
            <a:spAutoFit/>
          </a:bodyPr>
          <a:lstStyle/>
          <a:p>
            <a:r>
              <a:rPr lang="en-GB" dirty="0">
                <a:solidFill>
                  <a:schemeClr val="bg1"/>
                </a:solidFill>
              </a:rPr>
              <a:t>            </a:t>
            </a:r>
          </a:p>
          <a:p>
            <a:r>
              <a:rPr lang="en-GB" sz="5400" dirty="0">
                <a:solidFill>
                  <a:schemeClr val="bg1"/>
                </a:solidFill>
                <a:latin typeface="Times New Roman" panose="02020603050405020304" pitchFamily="18" charset="0"/>
                <a:cs typeface="Times New Roman" panose="02020603050405020304" pitchFamily="18" charset="0"/>
              </a:rPr>
              <a:t>    BY</a:t>
            </a:r>
          </a:p>
          <a:p>
            <a:r>
              <a:rPr lang="en-GB" sz="5400" dirty="0">
                <a:solidFill>
                  <a:schemeClr val="bg1"/>
                </a:solidFill>
                <a:latin typeface="Times New Roman" panose="02020603050405020304" pitchFamily="18" charset="0"/>
                <a:cs typeface="Times New Roman" panose="02020603050405020304" pitchFamily="18" charset="0"/>
              </a:rPr>
              <a:t>BY  BY</a:t>
            </a:r>
          </a:p>
          <a:p>
            <a:r>
              <a:rPr lang="en-GB" sz="5400" dirty="0">
                <a:solidFill>
                  <a:schemeClr val="bg1"/>
                </a:solidFill>
                <a:latin typeface="Times New Roman" panose="02020603050405020304" pitchFamily="18" charset="0"/>
                <a:cs typeface="Times New Roman" panose="02020603050405020304" pitchFamily="18" charset="0"/>
              </a:rPr>
              <a:t>    BY</a:t>
            </a:r>
          </a:p>
        </p:txBody>
      </p:sp>
    </p:spTree>
    <p:extLst>
      <p:ext uri="{BB962C8B-B14F-4D97-AF65-F5344CB8AC3E}">
        <p14:creationId xmlns:p14="http://schemas.microsoft.com/office/powerpoint/2010/main" val="47116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fmla="#ppt_w*sin(2.5*pi*$)">
                                          <p:val>
                                            <p:fltVal val="0"/>
                                          </p:val>
                                        </p:tav>
                                        <p:tav tm="100000">
                                          <p:val>
                                            <p:fltVal val="1"/>
                                          </p:val>
                                        </p:tav>
                                      </p:tavLst>
                                    </p:anim>
                                    <p:anim calcmode="lin" valueType="num">
                                      <p:cBhvr>
                                        <p:cTn id="20"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orizontal Scroll 2"/>
          <p:cNvSpPr/>
          <p:nvPr/>
        </p:nvSpPr>
        <p:spPr>
          <a:xfrm>
            <a:off x="1352282" y="517750"/>
            <a:ext cx="8525814" cy="78042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LEARNING OUTCOMES</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2102" y="1815921"/>
            <a:ext cx="10547796" cy="3631763"/>
          </a:xfrm>
          <a:prstGeom prst="rect">
            <a:avLst/>
          </a:prstGeom>
          <a:solidFill>
            <a:schemeClr val="accent1">
              <a:lumMod val="20000"/>
              <a:lumOff val="80000"/>
            </a:schemeClr>
          </a:solidFill>
        </p:spPr>
        <p:txBody>
          <a:bodyPr wrap="square" rtlCol="0">
            <a:spAutoFit/>
          </a:bodyPr>
          <a:lstStyle/>
          <a:p>
            <a:r>
              <a:rPr lang="en-US" sz="4400" dirty="0"/>
              <a:t>By the end of the </a:t>
            </a:r>
            <a:r>
              <a:rPr lang="en-US" sz="4400" dirty="0" smtClean="0"/>
              <a:t>lesson, </a:t>
            </a:r>
            <a:r>
              <a:rPr lang="en-US" sz="4400" dirty="0"/>
              <a:t>the </a:t>
            </a:r>
            <a:r>
              <a:rPr lang="en-US" sz="5400" dirty="0"/>
              <a:t>S</a:t>
            </a:r>
            <a:r>
              <a:rPr lang="en-US" sz="4400" dirty="0"/>
              <a:t>s will be able to-</a:t>
            </a:r>
            <a:endParaRPr lang="en-US" sz="4400" dirty="0">
              <a:solidFill>
                <a:srgbClr val="7030A0"/>
              </a:solidFill>
            </a:endParaRPr>
          </a:p>
          <a:p>
            <a:pPr marL="571500" indent="-571500">
              <a:buFont typeface="Wingdings" panose="05000000000000000000" pitchFamily="2" charset="2"/>
              <a:buChar char="Ø"/>
            </a:pPr>
            <a:r>
              <a:rPr lang="en-US" sz="4400" dirty="0"/>
              <a:t>Say the definition global warming.</a:t>
            </a:r>
          </a:p>
          <a:p>
            <a:pPr marL="571500" indent="-571500">
              <a:buFont typeface="Wingdings" panose="05000000000000000000" pitchFamily="2" charset="2"/>
              <a:buChar char="Ø"/>
            </a:pPr>
            <a:r>
              <a:rPr lang="en-US" sz="4400" dirty="0"/>
              <a:t>Explain the bad effect  of global warming.</a:t>
            </a:r>
          </a:p>
          <a:p>
            <a:pPr marL="571500" indent="-571500">
              <a:buFont typeface="Wingdings" panose="05000000000000000000" pitchFamily="2" charset="2"/>
              <a:buChar char="Ø"/>
            </a:pPr>
            <a:r>
              <a:rPr lang="en-US" sz="4400" dirty="0"/>
              <a:t>Develop a paragraph on global warming.</a:t>
            </a:r>
          </a:p>
        </p:txBody>
      </p:sp>
    </p:spTree>
    <p:extLst>
      <p:ext uri="{BB962C8B-B14F-4D97-AF65-F5344CB8AC3E}">
        <p14:creationId xmlns:p14="http://schemas.microsoft.com/office/powerpoint/2010/main" val="1605839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2331" y="182635"/>
            <a:ext cx="12840212" cy="10986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42435" y="991673"/>
            <a:ext cx="9105362" cy="50742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sz="2800" dirty="0"/>
          </a:p>
        </p:txBody>
      </p:sp>
      <p:sp>
        <p:nvSpPr>
          <p:cNvPr id="7" name="TextBox 6"/>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a:solidFill>
                  <a:schemeClr val="accent4">
                    <a:lumMod val="40000"/>
                    <a:lumOff val="60000"/>
                  </a:schemeClr>
                </a:solidFill>
              </a:rPr>
              <a:t> DHALHARA  WESTPARA SECONDARY GIRLS’  SCHOOL</a:t>
            </a:r>
            <a:endParaRPr lang="en-GB" sz="3600" dirty="0">
              <a:solidFill>
                <a:schemeClr val="accent4">
                  <a:lumMod val="40000"/>
                  <a:lumOff val="60000"/>
                </a:schemeClr>
              </a:solidFill>
            </a:endParaRPr>
          </a:p>
        </p:txBody>
      </p:sp>
      <p:sp>
        <p:nvSpPr>
          <p:cNvPr id="8" name="Rectangle 7"/>
          <p:cNvSpPr/>
          <p:nvPr/>
        </p:nvSpPr>
        <p:spPr>
          <a:xfrm>
            <a:off x="1442435" y="850993"/>
            <a:ext cx="9105362" cy="50742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9" name="TextBox 8"/>
          <p:cNvSpPr txBox="1"/>
          <p:nvPr/>
        </p:nvSpPr>
        <p:spPr>
          <a:xfrm rot="21011494">
            <a:off x="-19538" y="2870627"/>
            <a:ext cx="12000553" cy="1015663"/>
          </a:xfrm>
          <a:prstGeom prst="rect">
            <a:avLst/>
          </a:prstGeom>
          <a:noFill/>
          <a:ln>
            <a:noFill/>
          </a:ln>
          <a:effectLst/>
          <a:scene3d>
            <a:camera prst="isometricLeftDown"/>
            <a:lightRig rig="threePt" dir="t"/>
          </a:scene3d>
        </p:spPr>
        <p:txBody>
          <a:bodyPr wrap="square" rtlCol="0">
            <a:spAutoFit/>
          </a:bodyPr>
          <a:lstStyle/>
          <a:p>
            <a:r>
              <a:rPr lang="en-US" sz="6000" dirty="0">
                <a:solidFill>
                  <a:schemeClr val="accent4">
                    <a:lumMod val="40000"/>
                    <a:lumOff val="60000"/>
                  </a:schemeClr>
                </a:solidFill>
              </a:rPr>
              <a:t> </a:t>
            </a:r>
            <a:r>
              <a:rPr lang="en-US" sz="6000" dirty="0" smtClean="0">
                <a:solidFill>
                  <a:schemeClr val="accent4">
                    <a:lumMod val="40000"/>
                    <a:lumOff val="60000"/>
                  </a:schemeClr>
                </a:solidFill>
              </a:rPr>
              <a:t>Teghoria SESDP Model High School</a:t>
            </a:r>
            <a:endParaRPr lang="en-GB" sz="6000" dirty="0">
              <a:solidFill>
                <a:schemeClr val="accent4">
                  <a:lumMod val="40000"/>
                  <a:lumOff val="60000"/>
                </a:schemeClr>
              </a:solidFill>
            </a:endParaRPr>
          </a:p>
        </p:txBody>
      </p:sp>
      <p:pic>
        <p:nvPicPr>
          <p:cNvPr id="10" name="Picture 9" descr="aid2705338-728px-Draw-a-Wild-Flower-Step-7"/>
          <p:cNvPicPr>
            <a:picLocks noChangeAspect="1" noChangeArrowheads="1"/>
          </p:cNvPicPr>
          <p:nvPr/>
        </p:nvPicPr>
        <p:blipFill>
          <a:blip r:embed="rId3">
            <a:extLst>
              <a:ext uri="{BEBA8EAE-BF5A-486C-A8C5-ECC9F3942E4B}">
                <a14:imgProps xmlns:a14="http://schemas.microsoft.com/office/drawing/2010/main">
                  <a14:imgLayer r:embed="rId4">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50940" y="1344783"/>
            <a:ext cx="7688351" cy="52274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2614825" y="425888"/>
            <a:ext cx="6965901" cy="5817358"/>
          </a:xfrm>
          <a:prstGeom prst="rect">
            <a:avLst/>
          </a:prstGeom>
        </p:spPr>
        <p:txBody>
          <a:bodyPr wrap="square">
            <a:prstTxWarp prst="textCircle">
              <a:avLst/>
            </a:prstTxWarp>
            <a:spAutoFit/>
          </a:bodyPr>
          <a:lstStyle/>
          <a:p>
            <a:r>
              <a:rPr lang="en-US" sz="6000" b="1" dirty="0">
                <a:ln w="12700">
                  <a:solidFill>
                    <a:srgbClr val="FFFF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Teghoria SESDP Model High School</a:t>
            </a:r>
            <a:endParaRPr lang="en-US" sz="9600" b="1" dirty="0">
              <a:ln w="6600">
                <a:solidFill>
                  <a:srgbClr val="002060"/>
                </a:solidFill>
                <a:prstDash val="solid"/>
              </a:ln>
              <a:solidFill>
                <a:srgbClr val="FFFF00"/>
              </a:solidFill>
              <a:effectLst>
                <a:outerShdw dist="38100" dir="2640000" algn="bl" rotWithShape="0">
                  <a:schemeClr val="tx2">
                    <a:lumMod val="75000"/>
                  </a:schemeClr>
                </a:outerShdw>
              </a:effectLst>
            </a:endParaRPr>
          </a:p>
        </p:txBody>
      </p:sp>
      <p:sp>
        <p:nvSpPr>
          <p:cNvPr id="12" name="Rectangle 11"/>
          <p:cNvSpPr/>
          <p:nvPr/>
        </p:nvSpPr>
        <p:spPr>
          <a:xfrm>
            <a:off x="3593412" y="1283393"/>
            <a:ext cx="5008729" cy="3820993"/>
          </a:xfrm>
          <a:prstGeom prst="rect">
            <a:avLst/>
          </a:prstGeom>
        </p:spPr>
        <p:txBody>
          <a:bodyPr>
            <a:prstTxWarp prst="textCircle">
              <a:avLst/>
            </a:prstTxWarp>
            <a:spAutoFit/>
          </a:bodyPr>
          <a:lstStyle/>
          <a:p>
            <a:r>
              <a:rPr lang="en-US" sz="66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 </a:t>
            </a:r>
            <a:r>
              <a:rPr lang="en-US" sz="6600" b="1" dirty="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WELCOME   TO  MULTIMEDIA   CLASS</a:t>
            </a:r>
            <a:endParaRPr lang="en-US" dirty="0">
              <a:solidFill>
                <a:srgbClr val="00B050"/>
              </a:solidFill>
            </a:endParaRPr>
          </a:p>
        </p:txBody>
      </p:sp>
      <p:sp>
        <p:nvSpPr>
          <p:cNvPr id="13" name="Rectangle 12"/>
          <p:cNvSpPr/>
          <p:nvPr/>
        </p:nvSpPr>
        <p:spPr>
          <a:xfrm>
            <a:off x="3665686" y="2251812"/>
            <a:ext cx="4860626" cy="1323439"/>
          </a:xfrm>
          <a:prstGeom prst="rect">
            <a:avLst/>
          </a:prstGeom>
        </p:spPr>
        <p:txBody>
          <a:bodyPr wrap="none">
            <a:spAutoFit/>
          </a:bodyPr>
          <a:lstStyle/>
          <a:p>
            <a:pPr lvl="0"/>
            <a:r>
              <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ENGLISH</a:t>
            </a:r>
          </a:p>
        </p:txBody>
      </p:sp>
      <p:sp>
        <p:nvSpPr>
          <p:cNvPr id="14" name="Rectangle 13"/>
          <p:cNvSpPr/>
          <p:nvPr/>
        </p:nvSpPr>
        <p:spPr>
          <a:xfrm>
            <a:off x="35500" y="31799"/>
            <a:ext cx="2975019" cy="824247"/>
          </a:xfrm>
          <a:prstGeom prst="rect">
            <a:avLst/>
          </a:prstGeom>
          <a:solidFill>
            <a:schemeClr val="accent6">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a:solidFill>
                  <a:schemeClr val="tx1"/>
                </a:solidFill>
              </a:rPr>
              <a:t>Warm up</a:t>
            </a:r>
          </a:p>
        </p:txBody>
      </p:sp>
      <p:sp>
        <p:nvSpPr>
          <p:cNvPr id="15" name="Rectangle 14"/>
          <p:cNvSpPr/>
          <p:nvPr/>
        </p:nvSpPr>
        <p:spPr>
          <a:xfrm>
            <a:off x="9839291" y="-16805"/>
            <a:ext cx="2303258" cy="824247"/>
          </a:xfrm>
          <a:prstGeom prst="rect">
            <a:avLst/>
          </a:prstGeom>
          <a:solidFill>
            <a:schemeClr val="accent6">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a:solidFill>
                  <a:schemeClr val="tx1"/>
                </a:solidFill>
              </a:rPr>
              <a:t>5 min.</a:t>
            </a:r>
          </a:p>
        </p:txBody>
      </p:sp>
    </p:spTree>
    <p:extLst>
      <p:ext uri="{BB962C8B-B14F-4D97-AF65-F5344CB8AC3E}">
        <p14:creationId xmlns:p14="http://schemas.microsoft.com/office/powerpoint/2010/main" val="220024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https://m.jagranjosh.com/imported/images/E/Articles/Global-Warming-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48" y="4021335"/>
            <a:ext cx="3722334" cy="2662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https://i.ytimg.com/vi/9j56H0YrQlA/maxresdefault.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1961" t="5571" r="19809" b="9529"/>
          <a:stretch/>
        </p:blipFill>
        <p:spPr bwMode="auto">
          <a:xfrm>
            <a:off x="186443" y="669704"/>
            <a:ext cx="3798093" cy="2684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5"/>
          <a:stretch>
            <a:fillRect/>
          </a:stretch>
        </p:blipFill>
        <p:spPr>
          <a:xfrm>
            <a:off x="4217873" y="733425"/>
            <a:ext cx="4048125" cy="2620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6"/>
          <a:stretch>
            <a:fillRect/>
          </a:stretch>
        </p:blipFill>
        <p:spPr>
          <a:xfrm>
            <a:off x="4170977" y="4034420"/>
            <a:ext cx="4095021" cy="2613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7"/>
          <a:stretch>
            <a:fillRect/>
          </a:stretch>
        </p:blipFill>
        <p:spPr>
          <a:xfrm>
            <a:off x="8460048" y="712088"/>
            <a:ext cx="3518305" cy="2613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rved Down Ribbon 5"/>
          <p:cNvSpPr/>
          <p:nvPr/>
        </p:nvSpPr>
        <p:spPr>
          <a:xfrm>
            <a:off x="230448" y="-21510"/>
            <a:ext cx="11628617" cy="691214"/>
          </a:xfrm>
          <a:prstGeom prst="ellipseRibb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Let’s see some pictures.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0448" y="3447173"/>
            <a:ext cx="3399017"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Green world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940529" y="6341370"/>
            <a:ext cx="4350951"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Globe becomes hotter</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85980" y="6306684"/>
            <a:ext cx="3399017"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climate changes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422666" y="3438717"/>
            <a:ext cx="3593067"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Temperature rises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96491" y="3406923"/>
            <a:ext cx="3399017"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Hot sun ray</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8398670" y="4020003"/>
            <a:ext cx="3617063" cy="2671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8520249" y="6200780"/>
            <a:ext cx="3399017" cy="483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uninhabitable</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215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Oval Callout 2"/>
          <p:cNvSpPr/>
          <p:nvPr/>
        </p:nvSpPr>
        <p:spPr>
          <a:xfrm>
            <a:off x="3425780" y="334850"/>
            <a:ext cx="8345511" cy="1815921"/>
          </a:xfrm>
          <a:prstGeom prst="wedgeEllipseCallout">
            <a:avLst>
              <a:gd name="adj1" fmla="val -33012"/>
              <a:gd name="adj2" fmla="val 13767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LET’S  SEE A VEDIO CLIP.</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20484" y="4198513"/>
            <a:ext cx="5293217" cy="369332"/>
          </a:xfrm>
          <a:prstGeom prst="rect">
            <a:avLst/>
          </a:prstGeom>
          <a:noFill/>
        </p:spPr>
        <p:txBody>
          <a:bodyPr wrap="square" rtlCol="0">
            <a:spAutoFit/>
          </a:bodyPr>
          <a:lstStyle/>
          <a:p>
            <a:r>
              <a:rPr lang="en-GB" dirty="0"/>
              <a:t> </a:t>
            </a:r>
            <a:r>
              <a:rPr lang="en-GB" dirty="0">
                <a:hlinkClick r:id="rId3"/>
              </a:rPr>
              <a:t>https://www.youtube.com/watch?v=s0pv2eNv33U</a:t>
            </a:r>
            <a:r>
              <a:rPr lang="en-GB" dirty="0"/>
              <a:t> </a:t>
            </a:r>
          </a:p>
        </p:txBody>
      </p:sp>
    </p:spTree>
    <p:extLst>
      <p:ext uri="{BB962C8B-B14F-4D97-AF65-F5344CB8AC3E}">
        <p14:creationId xmlns:p14="http://schemas.microsoft.com/office/powerpoint/2010/main" val="353262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Cloud 4"/>
          <p:cNvSpPr/>
          <p:nvPr/>
        </p:nvSpPr>
        <p:spPr>
          <a:xfrm>
            <a:off x="1956515" y="152400"/>
            <a:ext cx="8991600" cy="1371600"/>
          </a:xfrm>
          <a:prstGeom prst="cloud">
            <a:avLst/>
          </a:prstGeom>
          <a:solidFill>
            <a:schemeClr val="bg1"/>
          </a:solidFill>
          <a:ln>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Could you remind what paragraph is and its criteria .</a:t>
            </a:r>
          </a:p>
        </p:txBody>
      </p:sp>
      <p:sp>
        <p:nvSpPr>
          <p:cNvPr id="6" name="Cloud 5"/>
          <p:cNvSpPr/>
          <p:nvPr/>
        </p:nvSpPr>
        <p:spPr>
          <a:xfrm>
            <a:off x="1956515" y="1752600"/>
            <a:ext cx="8991600" cy="1371600"/>
          </a:xfrm>
          <a:prstGeom prst="cloud">
            <a:avLst/>
          </a:prstGeom>
          <a:solidFill>
            <a:schemeClr val="bg1"/>
          </a:solidFill>
          <a:ln>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So , what is paragraph and what are its criteria ?</a:t>
            </a:r>
          </a:p>
        </p:txBody>
      </p:sp>
      <p:sp>
        <p:nvSpPr>
          <p:cNvPr id="7" name="Cloud 6"/>
          <p:cNvSpPr/>
          <p:nvPr/>
        </p:nvSpPr>
        <p:spPr>
          <a:xfrm>
            <a:off x="1880315" y="3352800"/>
            <a:ext cx="9144000" cy="3505200"/>
          </a:xfrm>
          <a:prstGeom prst="cloud">
            <a:avLst/>
          </a:prstGeom>
          <a:solidFill>
            <a:schemeClr val="bg1"/>
          </a:solidFill>
          <a:ln>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 paragraph is a group of sentences dealing with a single theme maintain a topic, supporting sentences and a concluding with coherence, unity, variety and good command. </a:t>
            </a:r>
          </a:p>
        </p:txBody>
      </p:sp>
    </p:spTree>
    <p:extLst>
      <p:ext uri="{BB962C8B-B14F-4D97-AF65-F5344CB8AC3E}">
        <p14:creationId xmlns:p14="http://schemas.microsoft.com/office/powerpoint/2010/main" val="278982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loud 2"/>
          <p:cNvSpPr/>
          <p:nvPr/>
        </p:nvSpPr>
        <p:spPr>
          <a:xfrm>
            <a:off x="2292439" y="90152"/>
            <a:ext cx="8229600" cy="2279561"/>
          </a:xfrm>
          <a:prstGeom prst="cloud">
            <a:avLst/>
          </a:prstGeom>
          <a:solidFill>
            <a:schemeClr val="accent3">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So, what we are going to learn?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Wave 3"/>
          <p:cNvSpPr/>
          <p:nvPr/>
        </p:nvSpPr>
        <p:spPr>
          <a:xfrm>
            <a:off x="1223493" y="1568004"/>
            <a:ext cx="8100811" cy="3918396"/>
          </a:xfrm>
          <a:prstGeom prst="wave">
            <a:avLst>
              <a:gd name="adj1" fmla="val 12500"/>
              <a:gd name="adj2" fmla="val 1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Times New Roman" panose="02020603050405020304" pitchFamily="18" charset="0"/>
                <a:cs typeface="Times New Roman" panose="02020603050405020304" pitchFamily="18" charset="0"/>
              </a:rPr>
              <a:t>PARAGRAPH WRITING ON </a:t>
            </a:r>
          </a:p>
          <a:p>
            <a:pPr algn="ctr"/>
            <a:r>
              <a:rPr lang="en-US" sz="6600" dirty="0">
                <a:solidFill>
                  <a:schemeClr val="tx1"/>
                </a:solidFill>
                <a:latin typeface="Times New Roman" panose="02020603050405020304" pitchFamily="18" charset="0"/>
                <a:cs typeface="Times New Roman" panose="02020603050405020304" pitchFamily="18" charset="0"/>
              </a:rPr>
              <a:t>GLOBAL WARMING</a:t>
            </a:r>
            <a:endParaRPr lang="en-GB" sz="6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86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orizontal Scroll 2"/>
          <p:cNvSpPr/>
          <p:nvPr/>
        </p:nvSpPr>
        <p:spPr>
          <a:xfrm>
            <a:off x="281189" y="-202518"/>
            <a:ext cx="11497613" cy="174315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INDIVIDUAL  WORK                        10 MIN</a:t>
            </a:r>
          </a:p>
          <a:p>
            <a:pPr algn="ctr"/>
            <a:r>
              <a:rPr lang="en-US" sz="4000" dirty="0">
                <a:solidFill>
                  <a:schemeClr val="tx1"/>
                </a:solidFill>
                <a:latin typeface="Times New Roman" panose="02020603050405020304" pitchFamily="18" charset="0"/>
                <a:cs typeface="Times New Roman" panose="02020603050405020304" pitchFamily="18" charset="0"/>
              </a:rPr>
              <a:t>By asking and answering questions</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1645" y="1461109"/>
            <a:ext cx="6325673"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p>
          <a:p>
            <a:pPr algn="ctr"/>
            <a:r>
              <a:rPr lang="en-GB" sz="3600" dirty="0">
                <a:solidFill>
                  <a:schemeClr val="tx1"/>
                </a:solidFill>
                <a:latin typeface="Times New Roman" panose="02020603050405020304" pitchFamily="18" charset="0"/>
                <a:cs typeface="Times New Roman" panose="02020603050405020304" pitchFamily="18" charset="0"/>
              </a:rPr>
              <a:t>Global Warming means---------</a:t>
            </a:r>
          </a:p>
          <a:p>
            <a:pPr algn="ct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920802" y="2099255"/>
            <a:ext cx="6858000" cy="4402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80304" y="3081270"/>
            <a:ext cx="4546242" cy="28925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p>
          <a:p>
            <a:pPr algn="ctr"/>
            <a:r>
              <a:rPr lang="en-GB" sz="3600" dirty="0">
                <a:solidFill>
                  <a:schemeClr val="tx1"/>
                </a:solidFill>
                <a:latin typeface="Times New Roman" panose="02020603050405020304" pitchFamily="18" charset="0"/>
                <a:cs typeface="Times New Roman" panose="02020603050405020304" pitchFamily="18" charset="0"/>
              </a:rPr>
              <a:t>Global Warming means rising temperature around the world gradually.</a:t>
            </a:r>
          </a:p>
          <a:p>
            <a:pPr algn="ct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57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effectLst>
            <a:glow rad="317500">
              <a:srgbClr val="BDBEC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50006" y="247591"/>
            <a:ext cx="4971245"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REASONS----------- </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www.globalresearch.ca/wp-content/uploads/2018/06/coal-Global_Warm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575" y="1010341"/>
            <a:ext cx="3715991" cy="348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173024" y="1010339"/>
            <a:ext cx="3580058" cy="343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8034540" y="1010340"/>
            <a:ext cx="4014791" cy="343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50006" y="5114462"/>
            <a:ext cx="9800822" cy="13764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imes New Roman" panose="02020603050405020304" pitchFamily="18" charset="0"/>
                <a:cs typeface="Times New Roman" panose="02020603050405020304" pitchFamily="18" charset="0"/>
              </a:rPr>
              <a:t>huge amount of carbon dioxide resulting from environmental pollution</a:t>
            </a:r>
            <a:r>
              <a:rPr lang="en-US" sz="3600" dirty="0">
                <a:solidFill>
                  <a:schemeClr val="tx1"/>
                </a:solidFill>
                <a:latin typeface="Times New Roman" panose="02020603050405020304" pitchFamily="18" charset="0"/>
                <a:cs typeface="Times New Roman" panose="02020603050405020304" pitchFamily="18" charset="0"/>
              </a:rPr>
              <a:t> </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94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658</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 Antiqua</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win10</cp:lastModifiedBy>
  <cp:revision>57</cp:revision>
  <dcterms:created xsi:type="dcterms:W3CDTF">2019-10-25T18:20:15Z</dcterms:created>
  <dcterms:modified xsi:type="dcterms:W3CDTF">2020-11-28T16:46:27Z</dcterms:modified>
</cp:coreProperties>
</file>