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57"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8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26996-80EB-44AF-B74E-9115A4CAA56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263008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6996-80EB-44AF-B74E-9115A4CAA56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152180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6996-80EB-44AF-B74E-9115A4CAA56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324839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6996-80EB-44AF-B74E-9115A4CAA56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123811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26996-80EB-44AF-B74E-9115A4CAA56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235127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26996-80EB-44AF-B74E-9115A4CAA56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150906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26996-80EB-44AF-B74E-9115A4CAA560}"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23427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26996-80EB-44AF-B74E-9115A4CAA560}"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348736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26996-80EB-44AF-B74E-9115A4CAA560}"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57913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26996-80EB-44AF-B74E-9115A4CAA56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2550001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26996-80EB-44AF-B74E-9115A4CAA56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9F589-7313-428B-B9D6-5177014BC640}" type="slidenum">
              <a:rPr lang="en-US" smtClean="0"/>
              <a:t>‹#›</a:t>
            </a:fld>
            <a:endParaRPr lang="en-US"/>
          </a:p>
        </p:txBody>
      </p:sp>
    </p:spTree>
    <p:extLst>
      <p:ext uri="{BB962C8B-B14F-4D97-AF65-F5344CB8AC3E}">
        <p14:creationId xmlns:p14="http://schemas.microsoft.com/office/powerpoint/2010/main" val="205570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26996-80EB-44AF-B74E-9115A4CAA560}" type="datetimeFigureOut">
              <a:rPr lang="en-US" smtClean="0"/>
              <a:t>11/29/2020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9F589-7313-428B-B9D6-5177014BC640}" type="slidenum">
              <a:rPr lang="en-US" smtClean="0"/>
              <a:t>‹#›</a:t>
            </a:fld>
            <a:endParaRPr lang="en-US"/>
          </a:p>
        </p:txBody>
      </p:sp>
    </p:spTree>
    <p:extLst>
      <p:ext uri="{BB962C8B-B14F-4D97-AF65-F5344CB8AC3E}">
        <p14:creationId xmlns:p14="http://schemas.microsoft.com/office/powerpoint/2010/main" val="186743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5" name="Rectangle 4"/>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109244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5"/>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Bevel 4"/>
          <p:cNvSpPr/>
          <p:nvPr/>
        </p:nvSpPr>
        <p:spPr>
          <a:xfrm>
            <a:off x="865632" y="2480154"/>
            <a:ext cx="10758521" cy="379832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65547" y="3294944"/>
            <a:ext cx="2417522" cy="1754326"/>
          </a:xfrm>
          <a:prstGeom prst="rect">
            <a:avLst/>
          </a:prstGeom>
          <a:noFill/>
        </p:spPr>
        <p:txBody>
          <a:bodyPr wrap="square" rtlCol="0">
            <a:spAutoFit/>
          </a:bodyPr>
          <a:lstStyle/>
          <a:p>
            <a:r>
              <a:rPr lang="bn-IN" sz="36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 সাহিত্যের</a:t>
            </a:r>
          </a:p>
          <a:p>
            <a:r>
              <a:rPr lang="bn-IN" sz="36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যুগবিভাগ</a:t>
            </a:r>
            <a:endParaRPr lang="en-US" sz="36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Bevel 6"/>
          <p:cNvSpPr/>
          <p:nvPr/>
        </p:nvSpPr>
        <p:spPr>
          <a:xfrm>
            <a:off x="4482984" y="2956357"/>
            <a:ext cx="6501008" cy="2830667"/>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anose="02000000000000000000" pitchFamily="2" charset="0"/>
                <a:cs typeface="NikoshBAN" panose="02000000000000000000" pitchFamily="2" charset="0"/>
              </a:rPr>
              <a:t>বাংলা সাহিত্যের প্রধান যুগ ৩ টি</a:t>
            </a:r>
          </a:p>
          <a:p>
            <a:pPr algn="just"/>
            <a:r>
              <a:rPr lang="bn-IN" sz="3600" dirty="0" smtClean="0">
                <a:latin typeface="NikoshBAN" panose="02000000000000000000" pitchFamily="2" charset="0"/>
                <a:cs typeface="NikoshBAN" panose="02000000000000000000" pitchFamily="2" charset="0"/>
              </a:rPr>
              <a:t>১। প্রাচীন যুগ (৬৫০/৯৫০-১২০০খ্রি)</a:t>
            </a:r>
          </a:p>
          <a:p>
            <a:pPr algn="just"/>
            <a:r>
              <a:rPr lang="bn-IN" sz="3600" dirty="0">
                <a:latin typeface="NikoshBAN" panose="02000000000000000000" pitchFamily="2" charset="0"/>
                <a:cs typeface="NikoshBAN" panose="02000000000000000000" pitchFamily="2" charset="0"/>
              </a:rPr>
              <a:t>২।মধ্যযুগ (১২০১ খ্রি-১৮০০খ্রি) </a:t>
            </a:r>
          </a:p>
          <a:p>
            <a:pPr algn="just"/>
            <a:r>
              <a:rPr lang="bn-IN" sz="3600" dirty="0" smtClean="0">
                <a:latin typeface="NikoshBAN" panose="02000000000000000000" pitchFamily="2" charset="0"/>
                <a:cs typeface="NikoshBAN" panose="02000000000000000000" pitchFamily="2" charset="0"/>
              </a:rPr>
              <a:t>৩।আধুনিক যুগ (১৮০১- বর্তমান কাল)</a:t>
            </a:r>
            <a:endParaRPr lang="en-US" sz="36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32412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1015534" y="2771982"/>
            <a:ext cx="10622071" cy="3416320"/>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3600" dirty="0" smtClean="0">
                <a:solidFill>
                  <a:srgbClr val="7030A0"/>
                </a:solidFill>
                <a:latin typeface="NikoshBAN" panose="02000000000000000000" pitchFamily="2" charset="0"/>
                <a:cs typeface="NikoshBAN" panose="02000000000000000000" pitchFamily="2" charset="0"/>
              </a:rPr>
              <a:t>বাংলা সাহিত্যের আধুনিক যুগের বৈশিষ্ট্যঃ</a:t>
            </a:r>
          </a:p>
          <a:p>
            <a:r>
              <a:rPr lang="as-IN" sz="3600" dirty="0">
                <a:solidFill>
                  <a:srgbClr val="FF0000"/>
                </a:solidFill>
                <a:latin typeface="NikoshBAN" panose="02000000000000000000" pitchFamily="2" charset="0"/>
                <a:cs typeface="NikoshBAN" panose="02000000000000000000" pitchFamily="2" charset="0"/>
              </a:rPr>
              <a:t>বাংলা সাহিত্যর আধুনিক যুগের শুরু ১৮০০ সালে কলকাতায় ফোর্ট উইলিয়াম কলেজ প্রতিষ্ঠার মাধ্যমে। আধুনিক যুগের সাহিত্যের প্রধান বৈশিষ্ট্য হল এ সকল সাহিত্যে মানবতাবোধ, যুক্তিবোধ, সমাজচেতনা, স্বদেশপ্রেম, ব্যক্তিস্বাতন্ত্র্যবাদ, রোমান্টিকতা ইত্যাদি</a:t>
            </a:r>
            <a:r>
              <a:rPr lang="as-IN" sz="3600" dirty="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a:p>
            <a:endParaRPr lang="bn-IN" sz="3600" dirty="0" smtClean="0">
              <a:solidFill>
                <a:srgbClr val="7030A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131357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878884" y="2241351"/>
            <a:ext cx="10659649"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3600" dirty="0" smtClean="0">
                <a:solidFill>
                  <a:srgbClr val="FF0000"/>
                </a:solidFill>
                <a:latin typeface="NikoshBAN" panose="02000000000000000000" pitchFamily="2" charset="0"/>
                <a:cs typeface="NikoshBAN" panose="02000000000000000000" pitchFamily="2" charset="0"/>
              </a:rPr>
              <a:t>মহাকাব্যঃ</a:t>
            </a:r>
          </a:p>
          <a:p>
            <a:r>
              <a:rPr lang="bn-IN" sz="3600" dirty="0" smtClean="0">
                <a:latin typeface="NikoshBAN" panose="02000000000000000000" pitchFamily="2" charset="0"/>
                <a:cs typeface="NikoshBAN" panose="02000000000000000000" pitchFamily="2" charset="0"/>
              </a:rPr>
              <a:t>মহাকাব্য আধুনিক বাংলা সাহিত্যের একটি ধারা।</a:t>
            </a:r>
          </a:p>
          <a:p>
            <a:r>
              <a:rPr lang="as-IN" sz="3600" dirty="0" smtClean="0">
                <a:latin typeface="NikoshBAN" panose="02000000000000000000" pitchFamily="2" charset="0"/>
                <a:cs typeface="NikoshBAN" panose="02000000000000000000" pitchFamily="2" charset="0"/>
              </a:rPr>
              <a:t>মহাকাব্য </a:t>
            </a:r>
            <a:r>
              <a:rPr lang="as-IN" sz="3600" dirty="0">
                <a:latin typeface="NikoshBAN" panose="02000000000000000000" pitchFamily="2" charset="0"/>
                <a:cs typeface="NikoshBAN" panose="02000000000000000000" pitchFamily="2" charset="0"/>
              </a:rPr>
              <a:t>হচ্ছে দীর্ঘ ও বিস্তৃত কবিতা বিশেষ। সাধারণতঃ এখানে দেশ কিংবা সংস্কৃতির বীরত্বগাঁথা এবং ঘটনাক্রমের বিস্তৃত বিবরণ পুঙ্খানুপুঙ্খভাবে তুলে ধরা </a:t>
            </a:r>
            <a:r>
              <a:rPr lang="as-IN" sz="3600" dirty="0" smtClean="0">
                <a:latin typeface="NikoshBAN" panose="02000000000000000000" pitchFamily="2" charset="0"/>
                <a:cs typeface="NikoshBAN" panose="02000000000000000000" pitchFamily="2" charset="0"/>
              </a:rPr>
              <a:t>হ</a:t>
            </a:r>
            <a:r>
              <a:rPr lang="bn-IN" sz="3600" dirty="0" smtClean="0">
                <a:latin typeface="NikoshBAN" panose="02000000000000000000" pitchFamily="2" charset="0"/>
                <a:cs typeface="NikoshBAN" panose="02000000000000000000" pitchFamily="2" charset="0"/>
              </a:rPr>
              <a:t>য়</a:t>
            </a:r>
            <a:r>
              <a:rPr lang="as-IN" sz="3600" dirty="0" smtClean="0">
                <a:latin typeface="NikoshBAN" panose="02000000000000000000" pitchFamily="2" charset="0"/>
                <a:cs typeface="NikoshBAN" panose="02000000000000000000" pitchFamily="2" charset="0"/>
              </a:rPr>
              <a:t>।</a:t>
            </a:r>
            <a:endParaRPr lang="bn-IN" sz="3600" dirty="0" smtClean="0">
              <a:latin typeface="NikoshBAN" panose="02000000000000000000" pitchFamily="2" charset="0"/>
              <a:cs typeface="NikoshBAN" panose="02000000000000000000" pitchFamily="2" charset="0"/>
            </a:endParaRPr>
          </a:p>
          <a:p>
            <a:r>
              <a:rPr lang="bn-IN" sz="36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বাংলা সাহিত্যের ইতিহাসে </a:t>
            </a:r>
            <a:r>
              <a:rPr lang="bn-IN" sz="3600" dirty="0" smtClean="0">
                <a:ln w="0"/>
                <a:solidFill>
                  <a:srgbClr val="FF000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‘মাইকেল মধুসূদন দত্ত’ </a:t>
            </a:r>
            <a:r>
              <a:rPr lang="bn-IN" sz="36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প্রথম সার্থক মহাকাব্যের রচয়িতা।</a:t>
            </a:r>
            <a:endParaRPr lang="en-US" sz="3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88403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000"/>
                                        <p:tgtEl>
                                          <p:spTgt spid="5">
                                            <p:txEl>
                                              <p:pRg st="1" end="1"/>
                                            </p:txEl>
                                          </p:spTgt>
                                        </p:tgtEl>
                                      </p:cBhvr>
                                    </p:animEffect>
                                    <p:anim calcmode="lin" valueType="num">
                                      <p:cBhvr>
                                        <p:cTn id="1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0"/>
                                        <p:tgtEl>
                                          <p:spTgt spid="5">
                                            <p:txEl>
                                              <p:pRg st="2" end="2"/>
                                            </p:txEl>
                                          </p:spTgt>
                                        </p:tgtEl>
                                      </p:cBhvr>
                                    </p:animEffect>
                                    <p:anim calcmode="lin" valueType="num">
                                      <p:cBhvr>
                                        <p:cTn id="1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989556" y="2505205"/>
            <a:ext cx="10609545"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3600" dirty="0">
                <a:ln w="0"/>
                <a:solidFill>
                  <a:srgbClr val="FF000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‘মাইকেল মধুসূদন </a:t>
            </a:r>
            <a:r>
              <a:rPr lang="bn-IN" sz="3600" dirty="0" smtClean="0">
                <a:ln w="0"/>
                <a:solidFill>
                  <a:srgbClr val="FF0000"/>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দত্ত’রচিত </a:t>
            </a:r>
            <a:r>
              <a:rPr lang="bn-IN" sz="36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প্রথম </a:t>
            </a:r>
            <a:r>
              <a:rPr lang="bn-IN" sz="3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সার্থক </a:t>
            </a:r>
            <a:r>
              <a:rPr lang="bn-IN" sz="36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মহাকাব্য ‘মেঘনাদবধ-কাব্য’(১৮৬১)‘মেঘনাদবধ কাব্য’তি ৯টি সর্গে বিভক্ত। কাব্যটির মূল আখ্যায়িকা রামায়ণ তেকে গৃহীত। রামানুজ লক্ষণ কর্তৃক রাবণপুত্র মেঘনাদ নিধনের কাহিনি কবি অমিত্রাক্ষর ছন্দে রচনা করেছেন। </a:t>
            </a:r>
          </a:p>
          <a:p>
            <a:r>
              <a:rPr lang="bn-IN" sz="3600" b="1" dirty="0" smtClean="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বিভীষণের প্রতি মেঘনাদ </a:t>
            </a:r>
            <a:r>
              <a:rPr lang="bn-IN" sz="36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কাব্যাংশটুকু ‘মেঘনাদবধ-কাব্য’ এর ‘বধো’(বধ) নামক ষষ্ঠ সর্গ থেকে সংকলিত হয়েছে।</a:t>
            </a: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84356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Bevel 4"/>
          <p:cNvSpPr/>
          <p:nvPr/>
        </p:nvSpPr>
        <p:spPr>
          <a:xfrm>
            <a:off x="865632" y="2343925"/>
            <a:ext cx="10721531" cy="386774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3600" dirty="0" smtClean="0">
              <a:latin typeface="NikoshBAN" panose="02000000000000000000" pitchFamily="2" charset="0"/>
              <a:cs typeface="NikoshBAN" panose="02000000000000000000" pitchFamily="2" charset="0"/>
            </a:endParaRPr>
          </a:p>
          <a:p>
            <a:pPr algn="ctr"/>
            <a:r>
              <a:rPr lang="bn-IN" sz="4400" dirty="0" smtClean="0">
                <a:solidFill>
                  <a:srgbClr val="FFFF00"/>
                </a:solidFill>
                <a:latin typeface="NikoshBAN" panose="02000000000000000000" pitchFamily="2" charset="0"/>
                <a:cs typeface="NikoshBAN" panose="02000000000000000000" pitchFamily="2" charset="0"/>
              </a:rPr>
              <a:t>‘বিভীষণের প্রতি মেঘনাদ’ কাব্যাংশের চরিত্র  পরিচিতি</a:t>
            </a:r>
          </a:p>
          <a:p>
            <a:pPr algn="just"/>
            <a:r>
              <a:rPr lang="bn-IN" sz="3600" dirty="0" smtClean="0">
                <a:latin typeface="NikoshBAN" panose="02000000000000000000" pitchFamily="2" charset="0"/>
                <a:cs typeface="NikoshBAN" panose="02000000000000000000" pitchFamily="2" charset="0"/>
              </a:rPr>
              <a:t>১। অরিন্দম    =রাবণের পুত্র ( রবণি) মেঘনাদ।</a:t>
            </a:r>
          </a:p>
          <a:p>
            <a:pPr algn="just"/>
            <a:r>
              <a:rPr lang="bn-IN" sz="3600" dirty="0" smtClean="0">
                <a:latin typeface="NikoshBAN" panose="02000000000000000000" pitchFamily="2" charset="0"/>
                <a:cs typeface="NikoshBAN" panose="02000000000000000000" pitchFamily="2" charset="0"/>
              </a:rPr>
              <a:t>২।বিভীষণ      =রাবণের ভাই</a:t>
            </a:r>
          </a:p>
          <a:p>
            <a:pPr algn="just"/>
            <a:r>
              <a:rPr lang="bn-IN" sz="3600" dirty="0" smtClean="0">
                <a:latin typeface="NikoshBAN" panose="02000000000000000000" pitchFamily="2" charset="0"/>
                <a:cs typeface="NikoshBAN" panose="02000000000000000000" pitchFamily="2" charset="0"/>
              </a:rPr>
              <a:t>৩।কুম্ভকর্ণ       = রাবণের মধ্যম ভাই</a:t>
            </a:r>
          </a:p>
          <a:p>
            <a:pPr algn="ct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109951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1000"/>
                                        <p:tgtEl>
                                          <p:spTgt spid="5">
                                            <p:txEl>
                                              <p:pRg st="3" end="3"/>
                                            </p:txEl>
                                          </p:spTgt>
                                        </p:tgtEl>
                                      </p:cBhvr>
                                    </p:animEffect>
                                    <p:anim calcmode="lin" valueType="num">
                                      <p:cBhvr>
                                        <p:cTn id="1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Bevel 4"/>
          <p:cNvSpPr/>
          <p:nvPr/>
        </p:nvSpPr>
        <p:spPr>
          <a:xfrm>
            <a:off x="865632" y="2228850"/>
            <a:ext cx="10658475" cy="4049629"/>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bn-IN" sz="5400" dirty="0" smtClean="0">
              <a:latin typeface="NikoshBAN" panose="02000000000000000000" pitchFamily="2" charset="0"/>
              <a:cs typeface="NikoshBAN" panose="02000000000000000000" pitchFamily="2" charset="0"/>
            </a:endParaRPr>
          </a:p>
          <a:p>
            <a:pPr algn="just"/>
            <a:r>
              <a:rPr lang="bn-IN" sz="5400" dirty="0" smtClean="0">
                <a:latin typeface="NikoshBAN" panose="02000000000000000000" pitchFamily="2" charset="0"/>
                <a:cs typeface="NikoshBAN" panose="02000000000000000000" pitchFamily="2" charset="0"/>
              </a:rPr>
              <a:t>৪</a:t>
            </a:r>
            <a:r>
              <a:rPr lang="bn-IN" sz="5400" dirty="0">
                <a:latin typeface="NikoshBAN" panose="02000000000000000000" pitchFamily="2" charset="0"/>
                <a:cs typeface="NikoshBAN" panose="02000000000000000000" pitchFamily="2" charset="0"/>
              </a:rPr>
              <a:t>। রাঘব= রামের আপর নাম রাঘব।</a:t>
            </a:r>
          </a:p>
          <a:p>
            <a:pPr algn="just"/>
            <a:r>
              <a:rPr lang="bn-IN" sz="5400" dirty="0" smtClean="0">
                <a:latin typeface="NikoshBAN" panose="02000000000000000000" pitchFamily="2" charset="0"/>
                <a:cs typeface="NikoshBAN" panose="02000000000000000000" pitchFamily="2" charset="0"/>
              </a:rPr>
              <a:t>৫</a:t>
            </a:r>
            <a:r>
              <a:rPr lang="bn-IN" sz="5400" dirty="0">
                <a:latin typeface="NikoshBAN" panose="02000000000000000000" pitchFamily="2" charset="0"/>
                <a:cs typeface="NikoshBAN" panose="02000000000000000000" pitchFamily="2" charset="0"/>
              </a:rPr>
              <a:t>। লক্ষণ =রামের বৈমাত্রেয় </a:t>
            </a:r>
            <a:r>
              <a:rPr lang="bn-IN" sz="5400" dirty="0" smtClean="0">
                <a:latin typeface="NikoshBAN" panose="02000000000000000000" pitchFamily="2" charset="0"/>
                <a:cs typeface="NikoshBAN" panose="02000000000000000000" pitchFamily="2" charset="0"/>
              </a:rPr>
              <a:t>ভাই</a:t>
            </a:r>
          </a:p>
          <a:p>
            <a:pPr algn="just"/>
            <a:r>
              <a:rPr lang="bn-IN" sz="5400" dirty="0" smtClean="0">
                <a:latin typeface="NikoshBAN" panose="02000000000000000000" pitchFamily="2" charset="0"/>
                <a:cs typeface="NikoshBAN" panose="02000000000000000000" pitchFamily="2" charset="0"/>
              </a:rPr>
              <a:t>৬।সুমিত্রা = লক্ষণের মাতা।</a:t>
            </a:r>
          </a:p>
          <a:p>
            <a:pPr algn="just"/>
            <a:endParaRPr lang="bn-IN" sz="3600" dirty="0">
              <a:latin typeface="NikoshBAN" panose="02000000000000000000" pitchFamily="2" charset="0"/>
              <a:cs typeface="NikoshBAN" panose="02000000000000000000" pitchFamily="2" charset="0"/>
            </a:endParaRPr>
          </a:p>
          <a:p>
            <a:pPr algn="ct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165059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971550" y="2414588"/>
            <a:ext cx="10672763" cy="3970318"/>
          </a:xfrm>
          <a:prstGeom prst="rect">
            <a:avLst/>
          </a:prstGeom>
          <a:solidFill>
            <a:srgbClr val="FFFF00"/>
          </a:solidFill>
        </p:spPr>
        <p:txBody>
          <a:bodyPr wrap="square" rtlCol="0">
            <a:spAutoFit/>
          </a:bodyPr>
          <a:lstStyle/>
          <a:p>
            <a:r>
              <a:rPr lang="bn-IN" sz="3600" dirty="0" smtClean="0">
                <a:solidFill>
                  <a:srgbClr val="002060"/>
                </a:solidFill>
                <a:latin typeface="NikoshBAN" panose="02000000000000000000" pitchFamily="2" charset="0"/>
                <a:cs typeface="NikoshBAN" panose="02000000000000000000" pitchFamily="2" charset="0"/>
              </a:rPr>
              <a:t>                </a:t>
            </a:r>
            <a:r>
              <a:rPr lang="bn-IN" sz="3600" dirty="0" smtClean="0">
                <a:solidFill>
                  <a:srgbClr val="FF0000"/>
                </a:solidFill>
                <a:latin typeface="NikoshBAN" panose="02000000000000000000" pitchFamily="2" charset="0"/>
                <a:cs typeface="NikoshBAN" panose="02000000000000000000" pitchFamily="2" charset="0"/>
              </a:rPr>
              <a:t>পাঠ্যবই এর অতিরিক্ত কিছু শব্দার্থঃ</a:t>
            </a:r>
          </a:p>
          <a:p>
            <a:r>
              <a:rPr lang="bn-IN" sz="3600" dirty="0" smtClean="0">
                <a:solidFill>
                  <a:srgbClr val="002060"/>
                </a:solidFill>
                <a:latin typeface="NikoshBAN" panose="02000000000000000000" pitchFamily="2" charset="0"/>
                <a:cs typeface="NikoshBAN" panose="02000000000000000000" pitchFamily="2" charset="0"/>
              </a:rPr>
              <a:t>                     ১। বিষাদে      -              দুঃখে।      </a:t>
            </a:r>
          </a:p>
          <a:p>
            <a:r>
              <a:rPr lang="bn-IN" sz="3600" dirty="0" smtClean="0">
                <a:solidFill>
                  <a:srgbClr val="002060"/>
                </a:solidFill>
                <a:latin typeface="NikoshBAN" panose="02000000000000000000" pitchFamily="2" charset="0"/>
                <a:cs typeface="NikoshBAN" panose="02000000000000000000" pitchFamily="2" charset="0"/>
              </a:rPr>
              <a:t>                     ২।আলয়ে       -              বাসস্থানে।</a:t>
            </a:r>
          </a:p>
          <a:p>
            <a:r>
              <a:rPr lang="bn-IN" sz="3600" dirty="0" smtClean="0">
                <a:solidFill>
                  <a:srgbClr val="002060"/>
                </a:solidFill>
                <a:latin typeface="NikoshBAN" panose="02000000000000000000" pitchFamily="2" charset="0"/>
                <a:cs typeface="NikoshBAN" panose="02000000000000000000" pitchFamily="2" charset="0"/>
              </a:rPr>
              <a:t>                     ৩।ভঞ্জিব        -              দূর করব।</a:t>
            </a:r>
          </a:p>
          <a:p>
            <a:r>
              <a:rPr lang="bn-IN" sz="3600" dirty="0" smtClean="0">
                <a:solidFill>
                  <a:srgbClr val="002060"/>
                </a:solidFill>
                <a:latin typeface="NikoshBAN" panose="02000000000000000000" pitchFamily="2" charset="0"/>
                <a:cs typeface="NikoshBAN" panose="02000000000000000000" pitchFamily="2" charset="0"/>
              </a:rPr>
              <a:t>                     ৪।কোপি        -               ক্রুদ্ধ</a:t>
            </a:r>
          </a:p>
          <a:p>
            <a:r>
              <a:rPr lang="bn-IN" sz="3600" dirty="0" smtClean="0">
                <a:solidFill>
                  <a:srgbClr val="002060"/>
                </a:solidFill>
                <a:latin typeface="NikoshBAN" panose="02000000000000000000" pitchFamily="2" charset="0"/>
                <a:cs typeface="NikoshBAN" panose="02000000000000000000" pitchFamily="2" charset="0"/>
              </a:rPr>
              <a:t>                     ৫।অম্বর         -               আকাশ।</a:t>
            </a:r>
          </a:p>
          <a:p>
            <a:r>
              <a:rPr lang="bn-IN" sz="3600" dirty="0" smtClean="0">
                <a:solidFill>
                  <a:srgbClr val="002060"/>
                </a:solidFill>
                <a:latin typeface="NikoshBAN" panose="02000000000000000000" pitchFamily="2" charset="0"/>
                <a:cs typeface="NikoshBAN" panose="02000000000000000000" pitchFamily="2" charset="0"/>
              </a:rPr>
              <a:t>                     ৬।কেলি         -               ক্রীড়া,আমোদ।</a:t>
            </a:r>
            <a:endParaRPr lang="en-US" sz="3600" dirty="0">
              <a:solidFill>
                <a:srgbClr val="00206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308536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03" y="6681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842962" y="2031162"/>
            <a:ext cx="10744200" cy="4247317"/>
          </a:xfrm>
          <a:prstGeom prst="rect">
            <a:avLst/>
          </a:prstGeom>
          <a:solidFill>
            <a:srgbClr val="002060"/>
          </a:solidFill>
        </p:spPr>
        <p:txBody>
          <a:bodyPr wrap="square" rtlCol="0">
            <a:spAutoFit/>
          </a:bodyPr>
          <a:lstStyle/>
          <a:p>
            <a:r>
              <a:rPr lang="bn-IN" sz="5400" dirty="0" smtClean="0">
                <a:solidFill>
                  <a:srgbClr val="FFFF00"/>
                </a:solidFill>
                <a:latin typeface="NikoshBAN" panose="02000000000000000000" pitchFamily="2" charset="0"/>
                <a:cs typeface="NikoshBAN" panose="02000000000000000000" pitchFamily="2" charset="0"/>
              </a:rPr>
              <a:t>  </a:t>
            </a:r>
            <a:r>
              <a:rPr lang="bn-IN" sz="4000" dirty="0" smtClean="0">
                <a:solidFill>
                  <a:srgbClr val="FFFF00"/>
                </a:solidFill>
                <a:latin typeface="NikoshBAN" panose="02000000000000000000" pitchFamily="2" charset="0"/>
                <a:cs typeface="NikoshBAN" panose="02000000000000000000" pitchFamily="2" charset="0"/>
              </a:rPr>
              <a:t>‘বিভীষণের প্রতি মেঘনাদ’ কাব্যাংশের  কাহিনিঃ</a:t>
            </a:r>
          </a:p>
          <a:p>
            <a:r>
              <a:rPr lang="bn-IN" sz="3600" b="1" dirty="0" smtClean="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রামচন্দ্র কর্তৃক দ্বীপরাজ্য স্বর্ণলংকা আক্রান্র হলে রাজা রাবণ অসহায় হয়ে পড়েন। তাই ভ্রাতা কুম্ভকর্ণ এবং পুত্র বীরবাহুর মৃত্যুর পর রাবণ মেঘনাদের উপর নির্ভর করেন।মেঘনাদ যুদ্ধযাত্রার পূর্বে নিকুম্ভিলা যজ্ঞাগারে ইষ্টদেবতা অগ্নিদেবের পূজা সম্পন্ন করতে মনস্থির করে।এমতাবস্থায় মায়াদেবীর আনুকুল্যে এবং বিভীষণের সহায়তায় শত শত প্রহরীর চোখ ফাঁকি দিয়ে লক্ষণ সেখানে প্রবেশ করে মেঘনাদকে যুদ্ধ করতে আহ্বান করে</a:t>
            </a:r>
            <a:endParaRPr lang="en-US" sz="36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17518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865632" y="2940181"/>
            <a:ext cx="10807256" cy="3170099"/>
          </a:xfrm>
          <a:prstGeom prst="rect">
            <a:avLst/>
          </a:prstGeom>
          <a:solidFill>
            <a:srgbClr val="002060"/>
          </a:solidFill>
        </p:spPr>
        <p:txBody>
          <a:bodyPr wrap="square" rtlCol="0">
            <a:spAutoFit/>
          </a:bodyPr>
          <a:lstStyle/>
          <a:p>
            <a:r>
              <a:rPr lang="bn-IN" sz="4000" b="1" dirty="0" smtClean="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মেঘনাদ তখন যুদ্ধসাজ গ্রহণ করতে অস্ত্রাগারে প্রবেশ করতে চায়,কিন্তু বিভীষণ অস্ত্রাগারের দ্বার আগলে রাখে, তাকে কোনভাবেই  ঢুকতে দেয় না ।এই সময় চাচা বিভীষণকে উদ্দেশ্য করে নিরস্ত্র মেঘনাদ যে প্রতিক্রিয়া ব্যক্ত করে, সেই নাটকীয় ধারাভাষ্যই ‘বিভীষ্ণের প্রতি মেঘনাদ’অংশে সংকলিত হয়েছে।</a:t>
            </a:r>
            <a:endParaRPr lang="en-US" sz="4000" b="1" dirty="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7070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985838" y="3429000"/>
            <a:ext cx="10601325" cy="2677656"/>
          </a:xfrm>
          <a:prstGeom prst="rect">
            <a:avLst/>
          </a:prstGeom>
          <a:solidFill>
            <a:srgbClr val="FFFF00"/>
          </a:solidFill>
        </p:spPr>
        <p:txBody>
          <a:bodyPr wrap="square" rtlCol="0">
            <a:spAutoFit/>
          </a:bodyPr>
          <a:lstStyle/>
          <a:p>
            <a:r>
              <a:rPr lang="bn-IN" sz="4800" dirty="0" smtClean="0">
                <a:solidFill>
                  <a:srgbClr val="FF0000"/>
                </a:solidFill>
                <a:latin typeface="NikoshBAN" panose="02000000000000000000" pitchFamily="2" charset="0"/>
                <a:cs typeface="NikoshBAN" panose="02000000000000000000" pitchFamily="2" charset="0"/>
              </a:rPr>
              <a:t>‘বিভীষণের প্রতি মেঘনাদ’ </a:t>
            </a:r>
            <a:r>
              <a:rPr lang="bn-IN" sz="4000" dirty="0" smtClean="0">
                <a:solidFill>
                  <a:srgbClr val="002060"/>
                </a:solidFill>
                <a:latin typeface="NikoshBAN" panose="02000000000000000000" pitchFamily="2" charset="0"/>
                <a:cs typeface="NikoshBAN" panose="02000000000000000000" pitchFamily="2" charset="0"/>
              </a:rPr>
              <a:t>কাব্যাংশে</a:t>
            </a:r>
          </a:p>
          <a:p>
            <a:r>
              <a:rPr lang="bn-IN" sz="4000" dirty="0" smtClean="0">
                <a:solidFill>
                  <a:srgbClr val="002060"/>
                </a:solidFill>
                <a:latin typeface="NikoshBAN" panose="02000000000000000000" pitchFamily="2" charset="0"/>
                <a:cs typeface="NikoshBAN" panose="02000000000000000000" pitchFamily="2" charset="0"/>
              </a:rPr>
              <a:t> মাতৃভূমির প্রতি ভালোবাসা </a:t>
            </a:r>
          </a:p>
          <a:p>
            <a:r>
              <a:rPr lang="bn-IN" sz="4000" dirty="0" smtClean="0">
                <a:solidFill>
                  <a:srgbClr val="002060"/>
                </a:solidFill>
                <a:latin typeface="NikoshBAN" panose="02000000000000000000" pitchFamily="2" charset="0"/>
                <a:cs typeface="NikoshBAN" panose="02000000000000000000" pitchFamily="2" charset="0"/>
              </a:rPr>
              <a:t>এবং বিশ্বাসঘাতকতা ও দেশদ্রোহিতার </a:t>
            </a:r>
          </a:p>
          <a:p>
            <a:r>
              <a:rPr lang="bn-IN" sz="4000" dirty="0" smtClean="0">
                <a:solidFill>
                  <a:srgbClr val="002060"/>
                </a:solidFill>
                <a:latin typeface="NikoshBAN" panose="02000000000000000000" pitchFamily="2" charset="0"/>
                <a:cs typeface="NikoshBAN" panose="02000000000000000000" pitchFamily="2" charset="0"/>
              </a:rPr>
              <a:t>বিরুদ্ধে ঘৃণা প্রকাশ পেয়েছে।</a:t>
            </a:r>
            <a:endParaRPr lang="en-US" sz="4000" dirty="0">
              <a:solidFill>
                <a:srgbClr val="00206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6487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7536"/>
            <a:ext cx="12192000" cy="6858000"/>
          </a:xfrm>
          <a:prstGeom prst="rect">
            <a:avLst/>
          </a:prstGeom>
        </p:spPr>
      </p:pic>
      <p:sp>
        <p:nvSpPr>
          <p:cNvPr id="3" name="Bevel 2"/>
          <p:cNvSpPr/>
          <p:nvPr/>
        </p:nvSpPr>
        <p:spPr>
          <a:xfrm rot="455453">
            <a:off x="965888" y="1556872"/>
            <a:ext cx="7665936" cy="597273"/>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TextBox 3"/>
          <p:cNvSpPr txBox="1"/>
          <p:nvPr/>
        </p:nvSpPr>
        <p:spPr>
          <a:xfrm>
            <a:off x="960028" y="2771982"/>
            <a:ext cx="10707716" cy="3139321"/>
          </a:xfrm>
          <a:prstGeom prst="rect">
            <a:avLst/>
          </a:prstGeom>
          <a:solidFill>
            <a:srgbClr val="7030A0"/>
          </a:solidFill>
        </p:spPr>
        <p:txBody>
          <a:bodyPr wrap="square" rtlCol="0">
            <a:spAutoFit/>
          </a:bodyPr>
          <a:lstStyle/>
          <a:p>
            <a:pPr lvl="1"/>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চুন্নাপাড়া</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মু</a:t>
            </a:r>
            <a:r>
              <a:rPr lang="bn-IN"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নিরুল</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ইসলাম</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অনলাইন</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bn-IN"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মাদরাসার</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আজকের</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ক্লাসে</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সবাইকে</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endParaRPr lang="bn-IN"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a:p>
            <a:pPr lvl="1"/>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স্বাগত</a:t>
            </a:r>
            <a:r>
              <a:rPr lang="en-US" sz="6600" b="1" dirty="0"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en-US" sz="6600" b="1" dirty="0" err="1" smtClean="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rPr>
              <a:t>জানাচ্ছি</a:t>
            </a:r>
            <a:endParaRPr lang="en-US" sz="6600" b="1" dirty="0">
              <a:ln w="22225">
                <a:solidFill>
                  <a:srgbClr val="FF0000"/>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p:txBody>
      </p:sp>
      <p:sp>
        <p:nvSpPr>
          <p:cNvPr id="5" name="Rectangle 4"/>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303916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5"/>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13132" y="621166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6" name="Bevel 5"/>
          <p:cNvSpPr/>
          <p:nvPr/>
        </p:nvSpPr>
        <p:spPr>
          <a:xfrm>
            <a:off x="971550" y="2547803"/>
            <a:ext cx="10458450" cy="366386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rgbClr val="002060"/>
                </a:solidFill>
                <a:latin typeface="NikoshBAN" panose="02000000000000000000" pitchFamily="2" charset="0"/>
                <a:cs typeface="NikoshBAN" panose="02000000000000000000" pitchFamily="2" charset="0"/>
              </a:rPr>
              <a:t>                      </a:t>
            </a:r>
            <a:r>
              <a:rPr lang="bn-IN" sz="5400" dirty="0" smtClean="0">
                <a:solidFill>
                  <a:srgbClr val="002060"/>
                </a:solidFill>
                <a:latin typeface="NikoshBAN" panose="02000000000000000000" pitchFamily="2" charset="0"/>
                <a:cs typeface="NikoshBAN" panose="02000000000000000000" pitchFamily="2" charset="0"/>
              </a:rPr>
              <a:t>অ্যাসাইনমেন্টঃ</a:t>
            </a:r>
            <a:endParaRPr lang="bn-IN" sz="5400" dirty="0">
              <a:solidFill>
                <a:srgbClr val="002060"/>
              </a:solidFill>
              <a:latin typeface="NikoshBAN" panose="02000000000000000000" pitchFamily="2" charset="0"/>
              <a:cs typeface="NikoshBAN" panose="02000000000000000000" pitchFamily="2" charset="0"/>
            </a:endParaRPr>
          </a:p>
          <a:p>
            <a:r>
              <a:rPr lang="bn-IN" sz="4400" dirty="0">
                <a:solidFill>
                  <a:srgbClr val="FF0000"/>
                </a:solidFill>
                <a:latin typeface="NikoshBAN" panose="02000000000000000000" pitchFamily="2" charset="0"/>
                <a:cs typeface="NikoshBAN" panose="02000000000000000000" pitchFamily="2" charset="0"/>
              </a:rPr>
              <a:t>‘বিভীষণের প্রতি মেঘনাদ’ </a:t>
            </a:r>
            <a:r>
              <a:rPr lang="bn-IN" sz="3600" dirty="0">
                <a:solidFill>
                  <a:srgbClr val="002060"/>
                </a:solidFill>
                <a:latin typeface="NikoshBAN" panose="02000000000000000000" pitchFamily="2" charset="0"/>
                <a:cs typeface="NikoshBAN" panose="02000000000000000000" pitchFamily="2" charset="0"/>
              </a:rPr>
              <a:t>কাব্যাংশে মাতৃভূমির প্রতি </a:t>
            </a:r>
            <a:r>
              <a:rPr lang="bn-IN" sz="3600" dirty="0" smtClean="0">
                <a:solidFill>
                  <a:srgbClr val="002060"/>
                </a:solidFill>
                <a:latin typeface="NikoshBAN" panose="02000000000000000000" pitchFamily="2" charset="0"/>
                <a:cs typeface="NikoshBAN" panose="02000000000000000000" pitchFamily="2" charset="0"/>
              </a:rPr>
              <a:t>যে ভালোবাসা </a:t>
            </a:r>
            <a:r>
              <a:rPr lang="bn-IN" sz="3600" dirty="0">
                <a:solidFill>
                  <a:srgbClr val="002060"/>
                </a:solidFill>
                <a:latin typeface="NikoshBAN" panose="02000000000000000000" pitchFamily="2" charset="0"/>
                <a:cs typeface="NikoshBAN" panose="02000000000000000000" pitchFamily="2" charset="0"/>
              </a:rPr>
              <a:t>এবং বিশ্বাসঘাতকতা ও দেশদ্রোহিতার বিরুদ্ধে ঘৃণা প্রকাশ </a:t>
            </a:r>
            <a:r>
              <a:rPr lang="bn-IN" sz="3600" dirty="0" smtClean="0">
                <a:solidFill>
                  <a:srgbClr val="002060"/>
                </a:solidFill>
                <a:latin typeface="NikoshBAN" panose="02000000000000000000" pitchFamily="2" charset="0"/>
                <a:cs typeface="NikoshBAN" panose="02000000000000000000" pitchFamily="2" charset="0"/>
              </a:rPr>
              <a:t>পেয়েছে  তার বর্ণনা দাও।</a:t>
            </a:r>
            <a:endParaRPr lang="en-US" sz="3600" dirty="0">
              <a:solidFill>
                <a:srgbClr val="002060"/>
              </a:solidFill>
              <a:latin typeface="NikoshBAN" panose="02000000000000000000" pitchFamily="2" charset="0"/>
              <a:cs typeface="NikoshBAN" panose="02000000000000000000" pitchFamily="2" charset="0"/>
            </a:endParaRPr>
          </a:p>
          <a:p>
            <a:pPr algn="ctr"/>
            <a:endParaRPr lang="en-US" sz="36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65850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0" y="-1"/>
            <a:ext cx="11991975" cy="6958013"/>
          </a:xfrm>
          <a:prstGeom prst="beve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9900" b="1" dirty="0" smtClean="0">
                <a:ln w="22225">
                  <a:solidFill>
                    <a:schemeClr val="accent2"/>
                  </a:solidFill>
                  <a:prstDash val="solid"/>
                </a:ln>
                <a:solidFill>
                  <a:srgbClr val="FF0000"/>
                </a:solidFill>
                <a:latin typeface="NikoshBAN" panose="02000000000000000000" pitchFamily="2" charset="0"/>
                <a:cs typeface="NikoshBAN" panose="02000000000000000000" pitchFamily="2" charset="0"/>
              </a:rPr>
              <a:t>ধন্যবাদ</a:t>
            </a:r>
            <a:endParaRPr lang="en-US" sz="19900" b="1" dirty="0">
              <a:ln w="22225">
                <a:solidFill>
                  <a:schemeClr val="accent2"/>
                </a:solidFill>
                <a:prstDash val="solid"/>
              </a:ln>
              <a:solidFill>
                <a:srgbClr val="FF0000"/>
              </a:solidFill>
              <a:latin typeface="NikoshBAN" panose="02000000000000000000" pitchFamily="2" charset="0"/>
              <a:cs typeface="NikoshBAN" panose="02000000000000000000" pitchFamily="2" charset="0"/>
            </a:endParaRPr>
          </a:p>
        </p:txBody>
      </p:sp>
      <p:sp>
        <p:nvSpPr>
          <p:cNvPr id="3" name="Rectangle 2"/>
          <p:cNvSpPr/>
          <p:nvPr/>
        </p:nvSpPr>
        <p:spPr>
          <a:xfrm>
            <a:off x="-1813132" y="621166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Tree>
    <p:extLst>
      <p:ext uri="{BB962C8B-B14F-4D97-AF65-F5344CB8AC3E}">
        <p14:creationId xmlns:p14="http://schemas.microsoft.com/office/powerpoint/2010/main" val="161585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3"/>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000"/>
                                        <p:tgtEl>
                                          <p:spTgt spid="2">
                                            <p:txEl>
                                              <p:pRg st="0" end="0"/>
                                            </p:txEl>
                                          </p:spTgt>
                                        </p:tgtEl>
                                      </p:cBhvr>
                                    </p:animEffect>
                                    <p:anim calcmode="lin" valueType="num">
                                      <p:cBhvr>
                                        <p:cTn id="12"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Bevel 3"/>
          <p:cNvSpPr/>
          <p:nvPr/>
        </p:nvSpPr>
        <p:spPr>
          <a:xfrm>
            <a:off x="865632" y="2353055"/>
            <a:ext cx="4669536" cy="3882351"/>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evel 5"/>
          <p:cNvSpPr/>
          <p:nvPr/>
        </p:nvSpPr>
        <p:spPr>
          <a:xfrm>
            <a:off x="7087721" y="743712"/>
            <a:ext cx="4450080" cy="549169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FFFF00"/>
                </a:solidFill>
                <a:latin typeface="NikoshBAN" panose="02000000000000000000" pitchFamily="2" charset="0"/>
                <a:cs typeface="NikoshBAN" panose="02000000000000000000" pitchFamily="2" charset="0"/>
              </a:rPr>
              <a:t>শেখ কামাল হোসেন</a:t>
            </a:r>
          </a:p>
          <a:p>
            <a:pPr algn="ctr"/>
            <a:r>
              <a:rPr lang="bn-IN" sz="3600" dirty="0" smtClean="0">
                <a:solidFill>
                  <a:srgbClr val="FF0000"/>
                </a:solidFill>
                <a:latin typeface="NikoshBAN" panose="02000000000000000000" pitchFamily="2" charset="0"/>
                <a:cs typeface="NikoshBAN" panose="02000000000000000000" pitchFamily="2" charset="0"/>
              </a:rPr>
              <a:t>ভার প্রাপ্ত অধ্যক্ষ</a:t>
            </a:r>
          </a:p>
          <a:p>
            <a:pPr algn="ctr"/>
            <a:r>
              <a:rPr lang="bn-IN" sz="3200" dirty="0" smtClean="0">
                <a:latin typeface="NikoshBAN" panose="02000000000000000000" pitchFamily="2" charset="0"/>
                <a:cs typeface="NikoshBAN" panose="02000000000000000000" pitchFamily="2" charset="0"/>
              </a:rPr>
              <a:t>চুন্নাপাড়া মুনিরুল ইসলাম ফাযিল মাদরাসা</a:t>
            </a:r>
          </a:p>
          <a:p>
            <a:pPr algn="ctr"/>
            <a:r>
              <a:rPr lang="bn-IN" sz="4400" dirty="0" smtClean="0">
                <a:solidFill>
                  <a:srgbClr val="7030A0"/>
                </a:solidFill>
                <a:latin typeface="NikoshBAN" panose="02000000000000000000" pitchFamily="2" charset="0"/>
                <a:cs typeface="NikoshBAN" panose="02000000000000000000" pitchFamily="2" charset="0"/>
              </a:rPr>
              <a:t>আনোয়ারা ,চট্টগ্রাম</a:t>
            </a:r>
            <a:endParaRPr lang="en-US" sz="44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1120" y="2865120"/>
            <a:ext cx="3718560" cy="2780998"/>
          </a:xfrm>
          <a:prstGeom prst="rect">
            <a:avLst/>
          </a:prstGeom>
        </p:spPr>
      </p:pic>
      <p:sp>
        <p:nvSpPr>
          <p:cNvPr id="8" name="Rectangle 7"/>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04507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8"/>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Bevel 3"/>
          <p:cNvSpPr/>
          <p:nvPr/>
        </p:nvSpPr>
        <p:spPr>
          <a:xfrm>
            <a:off x="963168" y="2609088"/>
            <a:ext cx="10643616" cy="3608832"/>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 বিষয়ঃ </a:t>
            </a:r>
          </a:p>
          <a:p>
            <a:pPr algn="ctr"/>
            <a:r>
              <a:rPr lang="bn-IN" sz="4000" dirty="0"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 সাহিত্য (পদ্য)</a:t>
            </a:r>
          </a:p>
          <a:p>
            <a:pPr algn="ctr"/>
            <a:r>
              <a:rPr lang="bn-IN" sz="4000" dirty="0"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 আলিম</a:t>
            </a:r>
            <a:endParaRPr lang="en-US" sz="4000" dirty="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ectangle 4"/>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138521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5"/>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TextBox 3"/>
          <p:cNvSpPr txBox="1"/>
          <p:nvPr/>
        </p:nvSpPr>
        <p:spPr>
          <a:xfrm>
            <a:off x="975360" y="2426208"/>
            <a:ext cx="10680192" cy="3925824"/>
          </a:xfrm>
          <a:prstGeom prst="rect">
            <a:avLst/>
          </a:prstGeom>
          <a:solidFill>
            <a:schemeClr val="accent6">
              <a:lumMod val="75000"/>
            </a:schemeClr>
          </a:solidFill>
        </p:spPr>
        <p:txBody>
          <a:bodyPr wrap="square" rtlCol="0">
            <a:spAutoFit/>
          </a:bodyPr>
          <a:lstStyle/>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360" y="2386116"/>
            <a:ext cx="4279392" cy="3965916"/>
          </a:xfrm>
          <a:prstGeom prst="rect">
            <a:avLst/>
          </a:prstGeom>
        </p:spPr>
      </p:pic>
      <p:sp>
        <p:nvSpPr>
          <p:cNvPr id="7" name="TextBox 6"/>
          <p:cNvSpPr txBox="1"/>
          <p:nvPr/>
        </p:nvSpPr>
        <p:spPr>
          <a:xfrm>
            <a:off x="6778752" y="2596896"/>
            <a:ext cx="4876800" cy="2308324"/>
          </a:xfrm>
          <a:prstGeom prst="rect">
            <a:avLst/>
          </a:prstGeom>
          <a:noFill/>
        </p:spPr>
        <p:txBody>
          <a:bodyPr wrap="square" rtlCol="0">
            <a:spAutoFit/>
          </a:bodyPr>
          <a:lstStyle/>
          <a:p>
            <a:r>
              <a:rPr lang="bn-IN" sz="4800" dirty="0" smtClean="0">
                <a:solidFill>
                  <a:srgbClr val="C00000"/>
                </a:solidFill>
                <a:effectLst>
                  <a:innerShdw blurRad="114300">
                    <a:prstClr val="black"/>
                  </a:innerShdw>
                </a:effectLst>
                <a:latin typeface="NikoshBAN" panose="02000000000000000000" pitchFamily="2" charset="0"/>
                <a:cs typeface="NikoshBAN" panose="02000000000000000000" pitchFamily="2" charset="0"/>
              </a:rPr>
              <a:t>বিভীষণের প্রতি মেঘনাদ</a:t>
            </a:r>
          </a:p>
          <a:p>
            <a:r>
              <a:rPr lang="bn-IN" sz="480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a:t>
            </a:r>
            <a:endParaRPr lang="bn-IN" sz="48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a:p>
            <a:r>
              <a:rPr lang="bn-IN" sz="4800" dirty="0" smtClean="0">
                <a:solidFill>
                  <a:srgbClr val="002060"/>
                </a:solidFill>
                <a:effectLst>
                  <a:innerShdw blurRad="114300">
                    <a:prstClr val="black"/>
                  </a:innerShdw>
                </a:effectLst>
                <a:latin typeface="NikoshBAN" panose="02000000000000000000" pitchFamily="2" charset="0"/>
                <a:cs typeface="NikoshBAN" panose="02000000000000000000" pitchFamily="2" charset="0"/>
              </a:rPr>
              <a:t>মাইকেল মধুসূদন দত্ত</a:t>
            </a:r>
            <a:endParaRPr lang="en-US" sz="4800" dirty="0">
              <a:solidFill>
                <a:srgbClr val="002060"/>
              </a:solidFill>
              <a:effectLst>
                <a:innerShdw blurRad="114300">
                  <a:prstClr val="black"/>
                </a:innerShdw>
              </a:effectLst>
              <a:latin typeface="NikoshBAN" panose="02000000000000000000" pitchFamily="2" charset="0"/>
              <a:cs typeface="NikoshBAN" panose="02000000000000000000" pitchFamily="2" charset="0"/>
            </a:endParaRPr>
          </a:p>
        </p:txBody>
      </p:sp>
      <p:sp>
        <p:nvSpPr>
          <p:cNvPr id="8" name="Rectangle 7"/>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4894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8"/>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ounded Rectangle 3"/>
          <p:cNvSpPr/>
          <p:nvPr/>
        </p:nvSpPr>
        <p:spPr>
          <a:xfrm>
            <a:off x="865632" y="2560320"/>
            <a:ext cx="10399776" cy="376732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anose="02000000000000000000" pitchFamily="2" charset="0"/>
                <a:cs typeface="NikoshBAN" panose="02000000000000000000" pitchFamily="2" charset="0"/>
              </a:rPr>
              <a:t>এ পাঠ শেষে শিক্ষার্থীরা------</a:t>
            </a:r>
          </a:p>
          <a:p>
            <a:pPr algn="just"/>
            <a:r>
              <a:rPr lang="bn-IN" sz="3600" dirty="0" smtClean="0">
                <a:latin typeface="NikoshBAN" panose="02000000000000000000" pitchFamily="2" charset="0"/>
                <a:cs typeface="NikoshBAN" panose="02000000000000000000" pitchFamily="2" charset="0"/>
              </a:rPr>
              <a:t>১। মাইকেল মধুসূদনের </a:t>
            </a:r>
            <a:r>
              <a:rPr lang="bn-IN" sz="3600" dirty="0" smtClean="0">
                <a:latin typeface="NikoshBAN" panose="02000000000000000000" pitchFamily="2" charset="0"/>
                <a:cs typeface="NikoshBAN" panose="02000000000000000000" pitchFamily="2" charset="0"/>
              </a:rPr>
              <a:t>কবিপ্রতিভা </a:t>
            </a:r>
            <a:r>
              <a:rPr lang="bn-IN" sz="3600" dirty="0" smtClean="0">
                <a:latin typeface="NikoshBAN" panose="02000000000000000000" pitchFamily="2" charset="0"/>
                <a:cs typeface="NikoshBAN" panose="02000000000000000000" pitchFamily="2" charset="0"/>
              </a:rPr>
              <a:t>জানতে পারবে--------------</a:t>
            </a:r>
          </a:p>
          <a:p>
            <a:pPr algn="just"/>
            <a:r>
              <a:rPr lang="bn-IN" sz="3600" dirty="0" smtClean="0">
                <a:latin typeface="NikoshBAN" panose="02000000000000000000" pitchFamily="2" charset="0"/>
                <a:cs typeface="NikoshBAN" panose="02000000000000000000" pitchFamily="2" charset="0"/>
              </a:rPr>
              <a:t>২</a:t>
            </a:r>
            <a:r>
              <a:rPr lang="bn-IN" sz="3600" dirty="0" smtClean="0">
                <a:latin typeface="NikoshBAN" panose="02000000000000000000" pitchFamily="2" charset="0"/>
                <a:cs typeface="NikoshBAN" panose="02000000000000000000" pitchFamily="2" charset="0"/>
              </a:rPr>
              <a:t>। বাংলা সাহিত্যের যুগবিভাগ সম্পর্কে জানতে পারবে------------</a:t>
            </a:r>
          </a:p>
          <a:p>
            <a:pPr algn="just"/>
            <a:r>
              <a:rPr lang="bn-IN" sz="3600" dirty="0" smtClean="0">
                <a:latin typeface="NikoshBAN" panose="02000000000000000000" pitchFamily="2" charset="0"/>
                <a:cs typeface="NikoshBAN" panose="02000000000000000000" pitchFamily="2" charset="0"/>
              </a:rPr>
              <a:t>৩</a:t>
            </a:r>
            <a:r>
              <a:rPr lang="bn-IN" sz="3600" dirty="0">
                <a:latin typeface="NikoshBAN" panose="02000000000000000000" pitchFamily="2" charset="0"/>
                <a:cs typeface="NikoshBAN" panose="02000000000000000000" pitchFamily="2" charset="0"/>
              </a:rPr>
              <a:t>। ‘বিভীষণের প্রতি মাঘনাদ’ কবিতার </a:t>
            </a:r>
            <a:r>
              <a:rPr lang="bn-IN" sz="3600" dirty="0" smtClean="0">
                <a:latin typeface="NikoshBAN" panose="02000000000000000000" pitchFamily="2" charset="0"/>
                <a:cs typeface="NikoshBAN" panose="02000000000000000000" pitchFamily="2" charset="0"/>
              </a:rPr>
              <a:t>কিছু শব্দের অর্থ জানতে পারবে</a:t>
            </a:r>
          </a:p>
          <a:p>
            <a:pPr algn="just"/>
            <a:r>
              <a:rPr lang="bn-IN" sz="3600" dirty="0" smtClean="0">
                <a:latin typeface="NikoshBAN" panose="02000000000000000000" pitchFamily="2" charset="0"/>
                <a:cs typeface="NikoshBAN" panose="02000000000000000000" pitchFamily="2" charset="0"/>
              </a:rPr>
              <a:t>৪। ‘বিভীষণের প্রতি মাঘনাদ’ কবিতার চরিত্রগলো  চিনতে পারবে</a:t>
            </a:r>
          </a:p>
          <a:p>
            <a:pPr algn="just"/>
            <a:r>
              <a:rPr lang="bn-IN" sz="3600" dirty="0">
                <a:latin typeface="NikoshBAN" panose="02000000000000000000" pitchFamily="2" charset="0"/>
                <a:cs typeface="NikoshBAN" panose="02000000000000000000" pitchFamily="2" charset="0"/>
              </a:rPr>
              <a:t>৫</a:t>
            </a:r>
            <a:r>
              <a:rPr lang="bn-IN" sz="3600" dirty="0" smtClean="0">
                <a:latin typeface="NikoshBAN" panose="02000000000000000000" pitchFamily="2" charset="0"/>
                <a:cs typeface="NikoshBAN" panose="02000000000000000000" pitchFamily="2" charset="0"/>
              </a:rPr>
              <a:t>। ‘বিভীষণের প্রতি মাঘনাদ’ কবিতাটির প্রেক্ষাপট বুঝতে পারবে-</a:t>
            </a:r>
            <a:endParaRPr lang="en-US" sz="3600" dirty="0">
              <a:latin typeface="NikoshBAN" panose="02000000000000000000" pitchFamily="2" charset="0"/>
              <a:cs typeface="NikoshBAN" panose="02000000000000000000" pitchFamily="2" charset="0"/>
            </a:endParaRPr>
          </a:p>
        </p:txBody>
      </p:sp>
      <p:sp>
        <p:nvSpPr>
          <p:cNvPr id="5" name="Rectangle 4"/>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21028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5"/>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anim calcmode="lin" valueType="num">
                                      <p:cBhvr>
                                        <p:cTn id="1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anim calcmode="lin" valueType="num">
                                      <p:cBhvr>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Bevel 4"/>
          <p:cNvSpPr/>
          <p:nvPr/>
        </p:nvSpPr>
        <p:spPr>
          <a:xfrm>
            <a:off x="977030" y="2342368"/>
            <a:ext cx="10609545" cy="383963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NikoshBAN" panose="02000000000000000000" pitchFamily="2" charset="0"/>
              <a:cs typeface="NikoshBAN" panose="02000000000000000000" pitchFamily="2" charset="0"/>
            </a:endParaRPr>
          </a:p>
        </p:txBody>
      </p:sp>
      <p:sp>
        <p:nvSpPr>
          <p:cNvPr id="7" name="TextBox 6"/>
          <p:cNvSpPr txBox="1"/>
          <p:nvPr/>
        </p:nvSpPr>
        <p:spPr>
          <a:xfrm>
            <a:off x="1515649" y="2956142"/>
            <a:ext cx="3883069" cy="2031325"/>
          </a:xfrm>
          <a:prstGeom prst="rect">
            <a:avLst/>
          </a:prstGeom>
          <a:noFill/>
        </p:spPr>
        <p:txBody>
          <a:bodyPr wrap="square" rtlCol="0">
            <a:spAutoFit/>
          </a:bodyPr>
          <a:lstStyle/>
          <a:p>
            <a:pPr algn="ctr"/>
            <a:r>
              <a:rPr lang="bn-IN" sz="3600" dirty="0">
                <a:latin typeface="NikoshBAN" panose="02000000000000000000" pitchFamily="2" charset="0"/>
                <a:cs typeface="NikoshBAN" panose="02000000000000000000" pitchFamily="2" charset="0"/>
              </a:rPr>
              <a:t>মাইকেল মধুসূদন দত্ত </a:t>
            </a:r>
          </a:p>
          <a:p>
            <a:pPr algn="ctr"/>
            <a:r>
              <a:rPr lang="bn-IN" sz="3600" dirty="0">
                <a:latin typeface="NikoshBAN" panose="02000000000000000000" pitchFamily="2" charset="0"/>
                <a:cs typeface="NikoshBAN" panose="02000000000000000000" pitchFamily="2" charset="0"/>
              </a:rPr>
              <a:t> আধুনিক বাংলা কবিতার </a:t>
            </a:r>
          </a:p>
          <a:p>
            <a:pPr algn="ctr"/>
            <a:r>
              <a:rPr lang="bn-IN" sz="3600" dirty="0">
                <a:latin typeface="NikoshBAN" panose="02000000000000000000" pitchFamily="2" charset="0"/>
                <a:cs typeface="NikoshBAN" panose="02000000000000000000" pitchFamily="2" charset="0"/>
              </a:rPr>
              <a:t>উদগাতা</a:t>
            </a:r>
            <a:endParaRPr lang="en-US" sz="3600" dirty="0">
              <a:latin typeface="NikoshBAN" panose="02000000000000000000" pitchFamily="2" charset="0"/>
              <a:cs typeface="NikoshBAN" panose="02000000000000000000" pitchFamily="2" charset="0"/>
            </a:endParaRPr>
          </a:p>
          <a:p>
            <a:endParaRPr lang="en-US" dirty="0"/>
          </a:p>
        </p:txBody>
      </p:sp>
      <p:sp>
        <p:nvSpPr>
          <p:cNvPr id="8" name="TextBox 7"/>
          <p:cNvSpPr txBox="1"/>
          <p:nvPr/>
        </p:nvSpPr>
        <p:spPr>
          <a:xfrm>
            <a:off x="5899759" y="2956142"/>
            <a:ext cx="5135671" cy="2308324"/>
          </a:xfrm>
          <a:prstGeom prst="rect">
            <a:avLst/>
          </a:prstGeom>
          <a:solidFill>
            <a:srgbClr val="002060"/>
          </a:solidFill>
        </p:spPr>
        <p:txBody>
          <a:bodyPr wrap="square" rtlCol="0">
            <a:spAutoFit/>
          </a:bodyPr>
          <a:lstStyle/>
          <a:p>
            <a:r>
              <a:rPr lang="bn-IN" sz="3600" dirty="0" smtClean="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মাইকেল মধুসূদন দত্ত  সর্বপ্রথম বাংলা সাহিত্যে প্রাচীন ও মধ্যযুগীয় রীতি পরিহার করে নতুন ধারার কাব্য রচনা করেন।</a:t>
            </a:r>
            <a:endParaRPr lang="en-US" sz="3600" dirty="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345796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6" name="Bevel 5"/>
          <p:cNvSpPr/>
          <p:nvPr/>
        </p:nvSpPr>
        <p:spPr>
          <a:xfrm>
            <a:off x="865632" y="2229634"/>
            <a:ext cx="10771047" cy="404884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dirty="0" smtClean="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প্রাচ্য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ও পাশ্চাত্য ধারণার ভারতীয় সংস্করণ</a:t>
            </a:r>
            <a:r>
              <a:rPr lang="en-US"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দেশমাতার প্রতি অমিত ভালোবাসা</a:t>
            </a:r>
            <a:r>
              <a:rPr lang="en-US"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মহাকাব্য রচনা</a:t>
            </a:r>
            <a:r>
              <a:rPr lang="en-US"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অমিত্রাক্ষর ছন্দ সৃষ্টি ও তার যথার্থ প্রয়োগ</a:t>
            </a:r>
            <a:r>
              <a:rPr lang="en-US"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সনেট রচনা</a:t>
            </a:r>
            <a:r>
              <a:rPr lang="en-US"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6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পত্রকাব্য রচনা প্রভৃতি বিষয়ে তাঁর চিন্তার প্রতিফলন এবং সৃজন-প্রয়াস বাংলা সাহিত্যভাণ্ডারকে দান করেছে অভূতপূর্ব মর্যাদা ও </a:t>
            </a:r>
            <a:r>
              <a:rPr lang="bn-IN" sz="3600" dirty="0" smtClean="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সৌন্দর্য</a:t>
            </a:r>
            <a:endParaRPr lang="en-US" sz="4800" dirty="0">
              <a:solidFill>
                <a:schemeClr val="bg2"/>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7764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Bevel 2"/>
          <p:cNvSpPr/>
          <p:nvPr/>
        </p:nvSpPr>
        <p:spPr>
          <a:xfrm rot="455453">
            <a:off x="878222" y="1553677"/>
            <a:ext cx="7786037" cy="707140"/>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চুন্নাপাড়া মুনিরুল ইসলাম ফাযিল (ডিগ্রি) মাদরাসা</a:t>
            </a:r>
            <a:endParaRPr lang="en-US" dirty="0"/>
          </a:p>
        </p:txBody>
      </p:sp>
      <p:sp>
        <p:nvSpPr>
          <p:cNvPr id="4" name="Rectangle 3"/>
          <p:cNvSpPr/>
          <p:nvPr/>
        </p:nvSpPr>
        <p:spPr>
          <a:xfrm>
            <a:off x="-1860374" y="6278479"/>
            <a:ext cx="13959271" cy="646331"/>
          </a:xfrm>
          <a:prstGeom prst="rect">
            <a:avLst/>
          </a:prstGeom>
        </p:spPr>
        <p:txBody>
          <a:bodyPr wrap="none">
            <a:spAutoFit/>
          </a:bodyPr>
          <a:lstStyle/>
          <a:p>
            <a:pPr algn="ctr"/>
            <a:r>
              <a:rPr lang="bn-IN" sz="3600" dirty="0" smtClean="0">
                <a:solidFill>
                  <a:srgbClr val="FF0000"/>
                </a:solidFill>
                <a:latin typeface="NikoshBAN" panose="02000000000000000000" pitchFamily="2" charset="0"/>
                <a:cs typeface="NikoshBAN" panose="02000000000000000000" pitchFamily="2" charset="0"/>
              </a:rPr>
              <a:t>শেখ কামাল হোসেন, ভারপ্রাপ্ত অধ্যক্ষ,চুন্নাপাড়া </a:t>
            </a:r>
            <a:r>
              <a:rPr lang="bn-IN" sz="3600" dirty="0">
                <a:solidFill>
                  <a:srgbClr val="FF0000"/>
                </a:solidFill>
                <a:latin typeface="NikoshBAN" panose="02000000000000000000" pitchFamily="2" charset="0"/>
                <a:cs typeface="NikoshBAN" panose="02000000000000000000" pitchFamily="2" charset="0"/>
              </a:rPr>
              <a:t>মুনিরুল ইসলাম ফাযিল </a:t>
            </a:r>
            <a:r>
              <a:rPr lang="bn-IN" sz="3600" dirty="0" smtClean="0">
                <a:solidFill>
                  <a:srgbClr val="FF0000"/>
                </a:solidFill>
                <a:latin typeface="NikoshBAN" panose="02000000000000000000" pitchFamily="2" charset="0"/>
                <a:cs typeface="NikoshBAN" panose="02000000000000000000" pitchFamily="2" charset="0"/>
              </a:rPr>
              <a:t>মাদরাসা, আনোয়ারা,চট্টগ্রাম।</a:t>
            </a:r>
            <a:endParaRPr lang="en-US" sz="3600" dirty="0">
              <a:solidFill>
                <a:srgbClr val="FF0000"/>
              </a:solidFill>
            </a:endParaRPr>
          </a:p>
        </p:txBody>
      </p:sp>
      <p:sp>
        <p:nvSpPr>
          <p:cNvPr id="5" name="TextBox 4"/>
          <p:cNvSpPr txBox="1"/>
          <p:nvPr/>
        </p:nvSpPr>
        <p:spPr>
          <a:xfrm>
            <a:off x="977030" y="2308161"/>
            <a:ext cx="10697227" cy="397031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bn-IN" sz="3600" dirty="0" smtClean="0">
                <a:latin typeface="NikoshBAN" panose="02000000000000000000" pitchFamily="2" charset="0"/>
                <a:cs typeface="NikoshBAN" panose="02000000000000000000" pitchFamily="2" charset="0"/>
              </a:rPr>
              <a:t>এছাড়া </a:t>
            </a:r>
            <a:r>
              <a:rPr lang="bn-IN" sz="3600" dirty="0">
                <a:latin typeface="NikoshBAN" panose="02000000000000000000" pitchFamily="2" charset="0"/>
                <a:cs typeface="NikoshBAN" panose="02000000000000000000" pitchFamily="2" charset="0"/>
              </a:rPr>
              <a:t>বাংলা সাহিত্যে প্রথম সফল ঐতিহাসিক ও ট্র্যাজেডি নাটকরা এবং প্রথম মঞ্চসফল নাটক রচনার জন্যও তিনি সবিশেষ পরিচিত। তাঁর মেঘনাদবধ কাব্য বাংলা সাহিত্যের প্রথম এবং এক অর্থে একমাত্র মহাকাব্যের মর্যাদায় আসীন</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বাংলা ভাষায় সনেট সৃষ্টি ও পরিচর্যায় এখনও পর্যন্ত মধুসূদন অবিকল্প ব্যক্তিত্ব! পত্রকাব্য রচনায়ও তিনি দেখিয়েছেন পথপ্রদর্শকের প্রণোদনা। </a:t>
            </a:r>
            <a:endParaRPr lang="en-US" sz="4800" dirty="0">
              <a:latin typeface="NikoshBAN" panose="02000000000000000000" pitchFamily="2" charset="0"/>
              <a:cs typeface="NikoshBAN" panose="02000000000000000000" pitchFamily="2" charset="0"/>
            </a:endParaRPr>
          </a:p>
          <a:p>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37" y="583272"/>
            <a:ext cx="2524125" cy="1323975"/>
          </a:xfrm>
          <a:prstGeom prst="rect">
            <a:avLst/>
          </a:prstGeom>
        </p:spPr>
      </p:pic>
    </p:spTree>
    <p:extLst>
      <p:ext uri="{BB962C8B-B14F-4D97-AF65-F5344CB8AC3E}">
        <p14:creationId xmlns:p14="http://schemas.microsoft.com/office/powerpoint/2010/main" val="274639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0"/>
                                  </p:stCondLst>
                                  <p:childTnLst>
                                    <p:animMotion origin="layout" path="M 1.16042 -0.00625 L -0.99648 0.00301 " pathEditMode="relative" rAng="0" ptsTypes="AA">
                                      <p:cBhvr>
                                        <p:cTn id="6" dur="14000" fill="hold"/>
                                        <p:tgtEl>
                                          <p:spTgt spid="4"/>
                                        </p:tgtEl>
                                        <p:attrNameLst>
                                          <p:attrName>ppt_x</p:attrName>
                                          <p:attrName>ppt_y</p:attrName>
                                        </p:attrNameLst>
                                      </p:cBhvr>
                                      <p:rCtr x="-107852"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1087</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28</cp:revision>
  <dcterms:created xsi:type="dcterms:W3CDTF">2020-11-28T16:36:02Z</dcterms:created>
  <dcterms:modified xsi:type="dcterms:W3CDTF">2020-11-29T05:37:45Z</dcterms:modified>
</cp:coreProperties>
</file>