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0" r:id="rId2"/>
    <p:sldId id="267" r:id="rId3"/>
    <p:sldId id="313" r:id="rId4"/>
    <p:sldId id="271" r:id="rId5"/>
    <p:sldId id="273" r:id="rId6"/>
    <p:sldId id="263" r:id="rId7"/>
    <p:sldId id="285" r:id="rId8"/>
    <p:sldId id="265" r:id="rId9"/>
    <p:sldId id="268" r:id="rId10"/>
    <p:sldId id="295" r:id="rId11"/>
    <p:sldId id="311" r:id="rId12"/>
    <p:sldId id="303" r:id="rId13"/>
    <p:sldId id="304" r:id="rId14"/>
    <p:sldId id="308" r:id="rId15"/>
    <p:sldId id="312" r:id="rId16"/>
    <p:sldId id="278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-Point" initials="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CCFF"/>
    <a:srgbClr val="FF00FF"/>
    <a:srgbClr val="66FFFF"/>
    <a:srgbClr val="FF0066"/>
    <a:srgbClr val="CCFF99"/>
    <a:srgbClr val="ECEFF7"/>
    <a:srgbClr val="99FFCC"/>
    <a:srgbClr val="99FF66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84381" autoAdjust="0"/>
  </p:normalViewPr>
  <p:slideViewPr>
    <p:cSldViewPr snapToGrid="0">
      <p:cViewPr varScale="1">
        <p:scale>
          <a:sx n="60" d="100"/>
          <a:sy n="60" d="100"/>
        </p:scale>
        <p:origin x="-9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470B3-60A9-4495-93BF-91A01436AFE8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5C7BA-80CC-4F21-A8CE-21A3573B6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6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5C7BA-80CC-4F21-A8CE-21A3573B6C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6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5C7BA-80CC-4F21-A8CE-21A3573B6C7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9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4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7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8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0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9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8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7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7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50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595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C2F4-7E9F-4058-A79A-D55007070976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400F-E4B0-4F53-BD0B-2E120F668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9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60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23848"/>
          </a:xfr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9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anose="01010600010101010101" pitchFamily="2" charset="0"/>
                <a:cs typeface="SutonnyOMJ" panose="01010600010101010101" pitchFamily="2" charset="0"/>
              </a:rPr>
              <a:t>স্বাগতম</a:t>
            </a:r>
            <a:endParaRPr lang="en-US" sz="96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6" name="Content Placeholder 5" descr="rose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71145"/>
            <a:ext cx="12192000" cy="5186855"/>
          </a:xfrm>
        </p:spPr>
      </p:pic>
    </p:spTree>
    <p:extLst>
      <p:ext uri="{BB962C8B-B14F-4D97-AF65-F5344CB8AC3E}">
        <p14:creationId xmlns:p14="http://schemas.microsoft.com/office/powerpoint/2010/main" val="403574290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28247" y="714022"/>
            <a:ext cx="11863753" cy="6032206"/>
            <a:chOff x="164123" y="228600"/>
            <a:chExt cx="11863753" cy="6032206"/>
          </a:xfrm>
        </p:grpSpPr>
        <p:sp>
          <p:nvSpPr>
            <p:cNvPr id="2" name="TextBox 1"/>
            <p:cNvSpPr txBox="1"/>
            <p:nvPr/>
          </p:nvSpPr>
          <p:spPr>
            <a:xfrm>
              <a:off x="1553308" y="228600"/>
              <a:ext cx="883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4123" y="533400"/>
              <a:ext cx="1186375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rgbClr val="C0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উৎকেন্দ্রিকতাঃ</a:t>
              </a:r>
              <a:r>
                <a:rPr lang="en-US" sz="3600" dirty="0" smtClean="0">
                  <a:solidFill>
                    <a:srgbClr val="C0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 smtClean="0">
                  <a:latin typeface="SutonnyOMJ" panose="01010600010101010101" pitchFamily="2" charset="0"/>
                  <a:cs typeface="SutonnyOMJ" panose="01010600010101010101" pitchFamily="2" charset="0"/>
                </a:rPr>
                <a:t>কোনো</a:t>
              </a:r>
              <a:r>
                <a: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 smtClean="0">
                  <a:latin typeface="SutonnyOMJ" panose="01010600010101010101" pitchFamily="2" charset="0"/>
                  <a:cs typeface="SutonnyOMJ" panose="01010600010101010101" pitchFamily="2" charset="0"/>
                </a:rPr>
                <a:t>নির্দিষ্ট</a:t>
              </a:r>
              <a:r>
                <a: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 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বিন্দু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থেকে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কোনো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চলমান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বিন্দুর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 smtClean="0">
                  <a:latin typeface="SutonnyOMJ" panose="01010600010101010101" pitchFamily="2" charset="0"/>
                  <a:cs typeface="SutonnyOMJ" panose="01010600010101010101" pitchFamily="2" charset="0"/>
                </a:rPr>
                <a:t>দূরত্ব</a:t>
              </a:r>
              <a:r>
                <a: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এবং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চলমান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 smtClean="0">
                  <a:latin typeface="SutonnyOMJ" panose="01010600010101010101" pitchFamily="2" charset="0"/>
                  <a:cs typeface="SutonnyOMJ" panose="01010600010101010101" pitchFamily="2" charset="0"/>
                </a:rPr>
                <a:t>বিন্দু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 smtClean="0">
                  <a:latin typeface="SutonnyOMJ" panose="01010600010101010101" pitchFamily="2" charset="0"/>
                  <a:cs typeface="SutonnyOMJ" panose="01010600010101010101" pitchFamily="2" charset="0"/>
                </a:rPr>
                <a:t>থেকে</a:t>
              </a:r>
              <a:r>
                <a: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কোনো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নির্দিষ্ট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রেখার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>
                  <a:latin typeface="SutonnyOMJ" panose="01010600010101010101" pitchFamily="2" charset="0"/>
                  <a:cs typeface="SutonnyOMJ" panose="01010600010101010101" pitchFamily="2" charset="0"/>
                </a:rPr>
                <a:t>লম্ব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 smtClean="0">
                  <a:latin typeface="SutonnyOMJ" panose="01010600010101010101" pitchFamily="2" charset="0"/>
                  <a:cs typeface="SutonnyOMJ" panose="01010600010101010101" pitchFamily="2" charset="0"/>
                </a:rPr>
                <a:t>দূরত্বের</a:t>
              </a:r>
              <a:r>
                <a: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 smtClean="0">
                  <a:latin typeface="SutonnyOMJ" panose="01010600010101010101" pitchFamily="2" charset="0"/>
                  <a:cs typeface="SutonnyOMJ" panose="01010600010101010101" pitchFamily="2" charset="0"/>
                </a:rPr>
                <a:t>অনুপাতকে</a:t>
              </a:r>
              <a:r>
                <a: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 smtClean="0">
                  <a:solidFill>
                    <a:srgbClr val="C0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উৎকেন্দ্রিকতা</a:t>
              </a:r>
              <a:r>
                <a:rPr lang="en-US" sz="3600" dirty="0" smtClean="0">
                  <a:solidFill>
                    <a:srgbClr val="C0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err="1" smtClean="0">
                  <a:latin typeface="SutonnyOMJ" panose="01010600010101010101" pitchFamily="2" charset="0"/>
                  <a:cs typeface="SutonnyOMJ" panose="01010600010101010101" pitchFamily="2" charset="0"/>
                </a:rPr>
                <a:t>বলে</a:t>
              </a:r>
              <a:r>
                <a:rPr lang="en-US" sz="3600" dirty="0">
                  <a:latin typeface="SutonnyOMJ" panose="01010600010101010101" pitchFamily="2" charset="0"/>
                  <a:cs typeface="SutonnyOMJ" panose="01010600010101010101" pitchFamily="2" charset="0"/>
                </a:rPr>
                <a:t>। </a:t>
              </a:r>
            </a:p>
            <a:p>
              <a:r>
                <a: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             (</a:t>
              </a:r>
              <a:r>
                <a:rPr lang="en-US" sz="3600" dirty="0" err="1">
                  <a:solidFill>
                    <a:srgbClr val="C0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উৎকেন্দ্রিকতা</a:t>
              </a:r>
              <a:r>
                <a:rPr lang="en-US" sz="3600" dirty="0">
                  <a:solidFill>
                    <a:srgbClr val="C0000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 </a:t>
              </a:r>
              <a:r>
                <a: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)</a:t>
              </a:r>
              <a:endParaRPr lang="en-US" sz="3600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  <a:p>
              <a:r>
                <a:rPr lang="en-US" sz="36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	</a:t>
              </a:r>
              <a:endParaRPr lang="en-US" sz="3600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" name="Object 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93601051"/>
                    </p:ext>
                  </p:extLst>
                </p:nvPr>
              </p:nvGraphicFramePr>
              <p:xfrm>
                <a:off x="590938" y="1505658"/>
                <a:ext cx="1263271" cy="91073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158" name="Equation" r:id="rId3" imgW="545760" imgH="393480" progId="Equation.3">
                        <p:embed/>
                      </p:oleObj>
                    </mc:Choice>
                    <mc:Fallback>
                      <p:oleObj name="Equation" r:id="rId3" imgW="545760" imgH="393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90938" y="1505658"/>
                              <a:ext cx="1263271" cy="91073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" name="Object 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393601051"/>
                    </p:ext>
                  </p:extLst>
                </p:nvPr>
              </p:nvGraphicFramePr>
              <p:xfrm>
                <a:off x="590938" y="1505658"/>
                <a:ext cx="1263271" cy="91073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92" name="Equation" r:id="rId5" imgW="545760" imgH="393480" progId="Equation.3">
                        <p:embed/>
                      </p:oleObj>
                    </mc:Choice>
                    <mc:Fallback>
                      <p:oleObj name="Equation" r:id="rId5" imgW="545760" imgH="393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90938" y="1505658"/>
                              <a:ext cx="1263271" cy="910730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" name="Object 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47500867"/>
                    </p:ext>
                  </p:extLst>
                </p:nvPr>
              </p:nvGraphicFramePr>
              <p:xfrm>
                <a:off x="1023850" y="4407150"/>
                <a:ext cx="1293812" cy="4111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159" name="Equation" r:id="rId7" imgW="558720" imgH="177480" progId="Equation.3">
                        <p:embed/>
                      </p:oleObj>
                    </mc:Choice>
                    <mc:Fallback>
                      <p:oleObj name="Equation" r:id="rId7" imgW="558720" imgH="177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6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23850" y="4407150"/>
                              <a:ext cx="1293812" cy="41116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5" name="Object 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47500867"/>
                    </p:ext>
                  </p:extLst>
                </p:nvPr>
              </p:nvGraphicFramePr>
              <p:xfrm>
                <a:off x="1023850" y="4407150"/>
                <a:ext cx="1293812" cy="4111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93" name="Equation" r:id="rId9" imgW="558720" imgH="177480" progId="Equation.3">
                        <p:embed/>
                      </p:oleObj>
                    </mc:Choice>
                    <mc:Fallback>
                      <p:oleObj name="Equation" r:id="rId9" imgW="558720" imgH="17748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10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23850" y="4407150"/>
                              <a:ext cx="1293812" cy="41116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64123" y="2105822"/>
                  <a:ext cx="9753600" cy="415498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4400" dirty="0" smtClean="0">
                    <a:latin typeface="SutonnyOMJ" panose="01010600010101010101" pitchFamily="2" charset="0"/>
                    <a:cs typeface="SutonnyOMJ" panose="01010600010101010101" pitchFamily="2" charset="0"/>
                  </a:endParaRPr>
                </a:p>
                <a:p>
                  <a:r>
                    <a:rPr lang="en-US" sz="4400" dirty="0" err="1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যদি</a:t>
                  </a:r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……</a:t>
                  </a:r>
                </a:p>
                <a:p>
                  <a:pPr marL="571500" indent="-571500">
                    <a:buFont typeface="Wingdings" panose="05000000000000000000" pitchFamily="2" charset="2"/>
                    <a:buChar char="v"/>
                  </a:pP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 </a:t>
                  </a:r>
                  <a:r>
                    <a:rPr lang="en-US" sz="4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 0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হয়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তবে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কনিকটি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হবে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বৃত্ত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;</a:t>
                  </a:r>
                </a:p>
                <a:p>
                  <a:pPr marL="571500" indent="-571500">
                    <a:buFont typeface="Wingdings" panose="05000000000000000000" pitchFamily="2" charset="2"/>
                    <a:buChar char="v"/>
                  </a:pP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  = 1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হয়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তবে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কনিকটি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হবে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পরাবৃত্ত</a:t>
                  </a: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;</a:t>
                  </a:r>
                </a:p>
                <a:p>
                  <a:pPr marL="571500" indent="-571500">
                    <a:buFont typeface="Wingdings" panose="05000000000000000000" pitchFamily="2" charset="2"/>
                    <a:buChar char="v"/>
                  </a:pPr>
                  <a:r>
                    <a:rPr lang="en-US" sz="4400" dirty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4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utonnyOMJ" panose="01010600010101010101" pitchFamily="2" charset="0"/>
                        </a:rPr>
                        <m:t>0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utonnyOMJ" panose="01010600010101010101" pitchFamily="2" charset="0"/>
                        </a:rPr>
                        <m:t>&lt;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SutonnyOMJ" panose="01010600010101010101" pitchFamily="2" charset="0"/>
                        </a:rPr>
                        <m:t> </m:t>
                      </m:r>
                    </m:oMath>
                  </a14:m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 </a:t>
                  </a:r>
                  <a14:m>
                    <m:oMath xmlns:m="http://schemas.openxmlformats.org/officeDocument/2006/math">
                      <m:r>
                        <a:rPr lang="en-US" sz="44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en-US" sz="4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a14:m>
                  <a:r>
                    <a:rPr lang="en-US" sz="3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হয়</a:t>
                  </a:r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তবে</a:t>
                  </a:r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কনিকটি</a:t>
                  </a:r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হবে</a:t>
                  </a:r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উপবৃত্ত</a:t>
                  </a:r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;</a:t>
                  </a:r>
                </a:p>
                <a:p>
                  <a:pPr marL="571500" indent="-571500">
                    <a:buFont typeface="Wingdings" panose="05000000000000000000" pitchFamily="2" charset="2"/>
                    <a:buChar char="v"/>
                  </a:pPr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 </a:t>
                  </a:r>
                  <a14:m>
                    <m:oMath xmlns:m="http://schemas.openxmlformats.org/officeDocument/2006/math"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a14:m>
                  <a:r>
                    <a:rPr lang="en-US" sz="4400" dirty="0" smtClean="0">
                      <a:latin typeface="SutonnyOMJ" panose="01010600010101010101" pitchFamily="2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হয়</a:t>
                  </a:r>
                  <a:r>
                    <a:rPr lang="en-US" sz="4400" dirty="0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তবে</a:t>
                  </a:r>
                  <a:r>
                    <a:rPr lang="en-US" sz="4400" dirty="0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কনিকটি</a:t>
                  </a:r>
                  <a:r>
                    <a:rPr lang="en-US" sz="4400" dirty="0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হবে</a:t>
                  </a:r>
                  <a:r>
                    <a:rPr lang="en-US" sz="4400" dirty="0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 </a:t>
                  </a:r>
                  <a:r>
                    <a:rPr lang="en-US" sz="4400" dirty="0" err="1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অধিবৃত্ত</a:t>
                  </a:r>
                  <a:r>
                    <a:rPr lang="en-US" sz="4400" dirty="0" smtClean="0">
                      <a:latin typeface="SutonnyOMJ" panose="01010600010101010101" pitchFamily="2" charset="0"/>
                      <a:ea typeface="Cambria Math" panose="02040503050406030204" pitchFamily="18" charset="0"/>
                      <a:cs typeface="SutonnyOMJ" panose="01010600010101010101" pitchFamily="2" charset="0"/>
                    </a:rPr>
                    <a:t>।</a:t>
                  </a:r>
                  <a:endParaRPr lang="en-US" sz="4400" dirty="0">
                    <a:latin typeface="SutonnyOMJ" panose="01010600010101010101" pitchFamily="2" charset="0"/>
                    <a:ea typeface="Cambria Math" panose="02040503050406030204" pitchFamily="18" charset="0"/>
                    <a:cs typeface="SutonnyOMJ" panose="01010600010101010101" pitchFamily="2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123" y="2105822"/>
                  <a:ext cx="9753600" cy="4154984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563" b="-64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92332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anose="02000000000000000000"/>
              </a:rPr>
              <a:t>                         </a:t>
            </a:r>
            <a:r>
              <a:rPr lang="en-US" dirty="0" err="1" smtClean="0">
                <a:latin typeface="NikoshBAN" panose="02000000000000000000"/>
              </a:rPr>
              <a:t>একক</a:t>
            </a:r>
            <a:r>
              <a:rPr lang="en-US" dirty="0" smtClean="0">
                <a:latin typeface="NikoshBAN" panose="02000000000000000000"/>
              </a:rPr>
              <a:t> </a:t>
            </a:r>
            <a:r>
              <a:rPr lang="en-US" dirty="0" err="1" smtClean="0">
                <a:latin typeface="NikoshBAN" panose="02000000000000000000"/>
              </a:rPr>
              <a:t>কাজ</a:t>
            </a:r>
            <a:endParaRPr lang="en-US" dirty="0">
              <a:latin typeface="NikoshBAN" panose="0200000000000000000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NikoshBAN" panose="02000000000000000000"/>
            </a:endParaRPr>
          </a:p>
          <a:p>
            <a:endParaRPr lang="en-US" sz="3600" dirty="0">
              <a:latin typeface="NikoshBAN" panose="02000000000000000000"/>
            </a:endParaRPr>
          </a:p>
          <a:p>
            <a:pPr marL="0" indent="0">
              <a:buNone/>
            </a:pPr>
            <a:r>
              <a:rPr lang="en-US" sz="5400" dirty="0" err="1" smtClean="0">
                <a:latin typeface="NikoshBAN" panose="02000000000000000000"/>
              </a:rPr>
              <a:t>কণিক</a:t>
            </a:r>
            <a:r>
              <a:rPr lang="en-US" sz="5400" dirty="0" smtClean="0">
                <a:latin typeface="NikoshBAN" panose="02000000000000000000"/>
              </a:rPr>
              <a:t> </a:t>
            </a:r>
            <a:r>
              <a:rPr lang="en-US" sz="5400" dirty="0" err="1" smtClean="0">
                <a:latin typeface="NikoshBAN" panose="02000000000000000000"/>
              </a:rPr>
              <a:t>কী</a:t>
            </a:r>
            <a:r>
              <a:rPr lang="en-US" sz="5400" dirty="0" smtClean="0">
                <a:latin typeface="NikoshBAN" panose="02000000000000000000"/>
              </a:rPr>
              <a:t> </a:t>
            </a:r>
            <a:r>
              <a:rPr lang="en-US" sz="5400" dirty="0" err="1" smtClean="0">
                <a:latin typeface="NikoshBAN" panose="02000000000000000000"/>
              </a:rPr>
              <a:t>তা</a:t>
            </a:r>
            <a:r>
              <a:rPr lang="en-US" sz="5400" dirty="0" smtClean="0">
                <a:latin typeface="NikoshBAN" panose="02000000000000000000"/>
              </a:rPr>
              <a:t> </a:t>
            </a:r>
            <a:r>
              <a:rPr lang="en-US" sz="5400" dirty="0" err="1" smtClean="0">
                <a:latin typeface="NikoshBAN" panose="02000000000000000000"/>
              </a:rPr>
              <a:t>প্রত্যেকে</a:t>
            </a:r>
            <a:r>
              <a:rPr lang="en-US" sz="5400" dirty="0" smtClean="0">
                <a:latin typeface="NikoshBAN" panose="02000000000000000000"/>
              </a:rPr>
              <a:t> </a:t>
            </a:r>
            <a:r>
              <a:rPr lang="en-US" sz="5400" dirty="0" err="1" smtClean="0">
                <a:latin typeface="NikoshBAN" panose="02000000000000000000"/>
              </a:rPr>
              <a:t>খাতায়</a:t>
            </a:r>
            <a:r>
              <a:rPr lang="en-US" sz="5400" dirty="0" smtClean="0">
                <a:latin typeface="NikoshBAN" panose="02000000000000000000"/>
              </a:rPr>
              <a:t> </a:t>
            </a:r>
            <a:r>
              <a:rPr lang="en-US" sz="5400" dirty="0" err="1" smtClean="0">
                <a:latin typeface="NikoshBAN" panose="02000000000000000000"/>
              </a:rPr>
              <a:t>লিখ</a:t>
            </a:r>
            <a:r>
              <a:rPr lang="en-US" sz="5400" dirty="0">
                <a:latin typeface="NikoshBAN" panose="0200000000000000000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6449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       </a:t>
            </a:r>
            <a:r>
              <a:rPr lang="en-US" sz="60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বিভিন্ন</a:t>
            </a:r>
            <a:r>
              <a:rPr lang="en-US" sz="60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প্রকার</a:t>
            </a:r>
            <a:r>
              <a:rPr lang="en-US" sz="60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কণিকের</a:t>
            </a:r>
            <a:r>
              <a:rPr lang="en-US" sz="60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নাম</a:t>
            </a:r>
            <a:r>
              <a:rPr lang="en-US" sz="60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60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সমীকরন</a:t>
            </a:r>
            <a:endParaRPr lang="en-US" dirty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2972332"/>
                  </p:ext>
                </p:extLst>
              </p:nvPr>
            </p:nvGraphicFramePr>
            <p:xfrm>
              <a:off x="152401" y="1353185"/>
              <a:ext cx="11570676" cy="58556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1294"/>
                    <a:gridCol w="3099995"/>
                    <a:gridCol w="3412902"/>
                    <a:gridCol w="4006485"/>
                  </a:tblGrid>
                  <a:tr h="877521"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নং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কণিকের</a:t>
                          </a:r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 </a:t>
                          </a:r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নাম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উৎকেন্দ্রিকতা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সমীকরন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</a:tr>
                  <a:tr h="877521"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০১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বৃত্ত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e = 0</a:t>
                          </a:r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8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8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4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48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877521"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০২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পরাবৃত্ত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e = 1</a:t>
                          </a:r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540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5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4ax</a:t>
                          </a:r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877521"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০৩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উপবৃত্ত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5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5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m:rPr>
                                  <m:sty m:val="p"/>
                                </m:rPr>
                                <a:rPr lang="en-US" sz="54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e</m:t>
                              </m:r>
                              <m:r>
                                <a:rPr lang="en-US" sz="5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 </m:t>
                              </m:r>
                            </m:oMath>
                          </a14:m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5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5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5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+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5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5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5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1</a:t>
                          </a:r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877521"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০৪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অধিবৃত্ত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5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</a:t>
                          </a:r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en-US" sz="5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540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5400" b="0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</a:t>
                          </a:r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5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5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5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</a:t>
                          </a:r>
                          <a:r>
                            <a:rPr lang="en-US" sz="54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54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5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540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US" sz="5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1</a:t>
                          </a:r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22972332"/>
                  </p:ext>
                </p:extLst>
              </p:nvPr>
            </p:nvGraphicFramePr>
            <p:xfrm>
              <a:off x="152401" y="1353185"/>
              <a:ext cx="11570676" cy="585565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51294"/>
                    <a:gridCol w="3099995"/>
                    <a:gridCol w="3412902"/>
                    <a:gridCol w="4006485"/>
                  </a:tblGrid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নং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কণিকের</a:t>
                          </a:r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 </a:t>
                          </a:r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নাম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উৎকেন্দ্রিকতা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সমীকরন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০১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বৃত্ত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e = 0</a:t>
                          </a:r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8906" t="-118000" r="-608" b="-442667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০২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পরাবৃত্ত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e = 1</a:t>
                          </a:r>
                          <a:endParaRPr lang="en-US" sz="5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8906" t="-216556" r="-608" b="-339735"/>
                          </a:stretch>
                        </a:blipFill>
                      </a:tcPr>
                    </a:tc>
                  </a:tr>
                  <a:tr h="1375093"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০৩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উপবৃত্ত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1964" t="-211504" r="-118214" b="-1269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8906" t="-211504" r="-608" b="-126991"/>
                          </a:stretch>
                        </a:blipFill>
                      </a:tcPr>
                    </a:tc>
                  </a:tr>
                  <a:tr h="1737360">
                    <a:tc>
                      <a:txBody>
                        <a:bodyPr/>
                        <a:lstStyle/>
                        <a:p>
                          <a:r>
                            <a:rPr lang="en-US" sz="5400" dirty="0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০৪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5400" dirty="0" err="1" smtClean="0">
                              <a:latin typeface="SutonnyOMJ" panose="01010600010101010101" pitchFamily="2" charset="0"/>
                              <a:cs typeface="SutonnyOMJ" panose="01010600010101010101" pitchFamily="2" charset="0"/>
                            </a:rPr>
                            <a:t>অধিবৃত্ত</a:t>
                          </a:r>
                          <a:endParaRPr lang="en-US" sz="5400" dirty="0">
                            <a:latin typeface="SutonnyOMJ" panose="01010600010101010101" pitchFamily="2" charset="0"/>
                            <a:cs typeface="SutonnyOMJ" panose="01010600010101010101" pitchFamily="2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21964" t="-247018" r="-118214" b="-7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88906" t="-247018" r="-608" b="-70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7277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99"/>
          </a:solidFill>
        </p:spPr>
        <p:txBody>
          <a:bodyPr/>
          <a:lstStyle/>
          <a:p>
            <a:r>
              <a:rPr lang="en-US" dirty="0" smtClean="0"/>
              <a:t>				</a:t>
            </a:r>
            <a:r>
              <a:rPr lang="en-US" sz="6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জোড়ায়</a:t>
            </a:r>
            <a:r>
              <a:rPr lang="en-US" sz="66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6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6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5572" y="1825624"/>
                <a:ext cx="10518228" cy="4858955"/>
              </a:xfrm>
              <a:solidFill>
                <a:srgbClr val="CCFF99"/>
              </a:solidFill>
            </p:spPr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3600" dirty="0" smtClean="0">
                    <a:latin typeface="NikoshBAN"/>
                  </a:rPr>
                  <a:t>	</a:t>
                </a:r>
                <a:r>
                  <a:rPr lang="en-US" sz="5100" dirty="0" err="1" smtClean="0">
                    <a:latin typeface="NikoshBAN"/>
                  </a:rPr>
                  <a:t>তোমরা</a:t>
                </a:r>
                <a:r>
                  <a:rPr lang="en-US" sz="5100" dirty="0" smtClean="0">
                    <a:latin typeface="NikoshBAN"/>
                  </a:rPr>
                  <a:t> </a:t>
                </a:r>
                <a:r>
                  <a:rPr lang="en-US" sz="5100" dirty="0" err="1" smtClean="0">
                    <a:latin typeface="NikoshBAN"/>
                  </a:rPr>
                  <a:t>দু’জন</a:t>
                </a:r>
                <a:r>
                  <a:rPr lang="en-US" sz="5100" dirty="0" smtClean="0">
                    <a:latin typeface="NikoshBAN"/>
                  </a:rPr>
                  <a:t> </a:t>
                </a:r>
                <a:r>
                  <a:rPr lang="en-US" sz="5100" dirty="0" err="1" smtClean="0">
                    <a:latin typeface="NikoshBAN"/>
                  </a:rPr>
                  <a:t>দু’জন</a:t>
                </a:r>
                <a:r>
                  <a:rPr lang="en-US" sz="5100" dirty="0" smtClean="0">
                    <a:latin typeface="NikoshBAN"/>
                  </a:rPr>
                  <a:t> </a:t>
                </a:r>
                <a:r>
                  <a:rPr lang="en-US" sz="5100" dirty="0" err="1" smtClean="0">
                    <a:latin typeface="NikoshBAN"/>
                  </a:rPr>
                  <a:t>করে</a:t>
                </a:r>
                <a:r>
                  <a:rPr lang="en-US" sz="5100" dirty="0" smtClean="0">
                    <a:latin typeface="NikoshBAN"/>
                  </a:rPr>
                  <a:t> </a:t>
                </a:r>
                <a:r>
                  <a:rPr lang="en-US" sz="5100" dirty="0" err="1" smtClean="0">
                    <a:latin typeface="NikoshBAN"/>
                  </a:rPr>
                  <a:t>জোড়ায়</a:t>
                </a:r>
                <a:r>
                  <a:rPr lang="en-US" sz="5100" dirty="0" smtClean="0">
                    <a:latin typeface="NikoshBAN"/>
                  </a:rPr>
                  <a:t> </a:t>
                </a:r>
                <a:r>
                  <a:rPr lang="en-US" sz="5100" dirty="0" err="1" smtClean="0">
                    <a:latin typeface="NikoshBAN"/>
                  </a:rPr>
                  <a:t>ভাগ</a:t>
                </a:r>
                <a:r>
                  <a:rPr lang="en-US" sz="5100" dirty="0" smtClean="0">
                    <a:latin typeface="NikoshBAN"/>
                  </a:rPr>
                  <a:t> </a:t>
                </a:r>
                <a:r>
                  <a:rPr lang="en-US" sz="5100" dirty="0" err="1" smtClean="0">
                    <a:latin typeface="NikoshBAN"/>
                  </a:rPr>
                  <a:t>হয়ে</a:t>
                </a:r>
                <a:endParaRPr lang="en-US" sz="5100" dirty="0" smtClean="0">
                  <a:latin typeface="NikoshBAN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5100" dirty="0">
                    <a:latin typeface="NikoshBAN"/>
                    <a:cs typeface="SutonnyOMJ" panose="01010600010101010101" pitchFamily="2" charset="0"/>
                  </a:rPr>
                  <a:t>	</a:t>
                </a:r>
                <a:r>
                  <a:rPr lang="en-US" sz="6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নিচের</a:t>
                </a:r>
                <a:r>
                  <a:rPr lang="en-US" sz="6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6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সমীকরণগুলো</a:t>
                </a:r>
                <a:r>
                  <a:rPr lang="en-US" sz="6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6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কোনটি</a:t>
                </a:r>
                <a:r>
                  <a:rPr lang="en-US" sz="6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6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কোন</a:t>
                </a:r>
                <a:r>
                  <a:rPr lang="en-US" sz="6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6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ধরণের</a:t>
                </a:r>
                <a:r>
                  <a:rPr lang="en-US" sz="6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6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কণিক</a:t>
                </a:r>
                <a:r>
                  <a:rPr lang="en-US" sz="6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64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	</a:t>
                </a:r>
                <a:r>
                  <a:rPr lang="en-US" sz="6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তা</a:t>
                </a:r>
                <a:r>
                  <a:rPr lang="en-US" sz="6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6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খাতায়</a:t>
                </a:r>
                <a:r>
                  <a:rPr lang="en-US" sz="6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64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লিখ</a:t>
                </a:r>
                <a:r>
                  <a:rPr lang="en-US" sz="64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।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4800" dirty="0">
                    <a:latin typeface="NikoshBAN"/>
                  </a:rPr>
                  <a:t>	</a:t>
                </a:r>
                <a:r>
                  <a:rPr lang="en-US" sz="6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01.	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3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63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63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6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3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63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7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8 ( x + 1)  ;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57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57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02.	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7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7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7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7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7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57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en-US" sz="57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5572" y="1825624"/>
                <a:ext cx="10518228" cy="4858955"/>
              </a:xfrm>
              <a:blipFill rotWithShape="1">
                <a:blip r:embed="rId2"/>
                <a:stretch>
                  <a:fillRect l="-2028" t="-2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29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				</a:t>
            </a:r>
            <a:r>
              <a:rPr lang="en-US" sz="72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সারসংক্ষেপ</a:t>
            </a:r>
            <a:endParaRPr lang="en-US" sz="7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আজকের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শ্রেণি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ভাষণে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আলোচ্য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বিষয়ের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সারসংক্ষেপ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।</a:t>
            </a:r>
            <a:endParaRPr lang="en-US" sz="48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33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/>
              </a:rPr>
              <a:t>মূল্যায়ন</a:t>
            </a:r>
            <a:endParaRPr lang="en-US" dirty="0">
              <a:solidFill>
                <a:srgbClr val="C00000"/>
              </a:solidFill>
              <a:latin typeface="NikoshB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>
              <a:latin typeface="NikoshBAN"/>
            </a:endParaRPr>
          </a:p>
          <a:p>
            <a:pPr marL="0" indent="0">
              <a:buNone/>
            </a:pPr>
            <a:endParaRPr lang="en-US" sz="5400" dirty="0">
              <a:latin typeface="NikoshBAN"/>
            </a:endParaRPr>
          </a:p>
          <a:p>
            <a:pPr marL="0" indent="0">
              <a:buNone/>
            </a:pPr>
            <a:r>
              <a:rPr lang="en-US" sz="5400" dirty="0" smtClean="0">
                <a:solidFill>
                  <a:srgbClr val="00FF00"/>
                </a:solidFill>
                <a:latin typeface="NikoshBAN"/>
              </a:rPr>
              <a:t>	</a:t>
            </a:r>
            <a:r>
              <a:rPr lang="en-US" sz="5400" dirty="0" err="1" smtClean="0">
                <a:solidFill>
                  <a:srgbClr val="00FF00"/>
                </a:solidFill>
                <a:latin typeface="NikoshBAN"/>
              </a:rPr>
              <a:t>একক</a:t>
            </a:r>
            <a:r>
              <a:rPr lang="en-US" sz="5400" dirty="0" smtClean="0">
                <a:solidFill>
                  <a:srgbClr val="00FF00"/>
                </a:solidFill>
                <a:latin typeface="NikoshBAN"/>
              </a:rPr>
              <a:t> ও </a:t>
            </a:r>
            <a:r>
              <a:rPr lang="en-US" sz="5400" dirty="0" err="1" smtClean="0">
                <a:solidFill>
                  <a:srgbClr val="00FF00"/>
                </a:solidFill>
                <a:latin typeface="NikoshBAN"/>
              </a:rPr>
              <a:t>জোড়ায়</a:t>
            </a:r>
            <a:r>
              <a:rPr lang="en-US" sz="5400" dirty="0" smtClean="0">
                <a:solidFill>
                  <a:srgbClr val="00FF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00FF00"/>
                </a:solidFill>
                <a:latin typeface="NikoshBAN"/>
              </a:rPr>
              <a:t>কাজের</a:t>
            </a:r>
            <a:r>
              <a:rPr lang="en-US" sz="5400" dirty="0" smtClean="0">
                <a:solidFill>
                  <a:srgbClr val="00FF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00FF00"/>
                </a:solidFill>
                <a:latin typeface="NikoshBAN"/>
              </a:rPr>
              <a:t>মাধ্যমে</a:t>
            </a:r>
            <a:r>
              <a:rPr lang="en-US" sz="5400" dirty="0" smtClean="0">
                <a:solidFill>
                  <a:srgbClr val="00FF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00FF00"/>
                </a:solidFill>
                <a:latin typeface="NikoshBAN"/>
              </a:rPr>
              <a:t>মূল্যায়ন</a:t>
            </a:r>
            <a:r>
              <a:rPr lang="en-US" sz="5400" dirty="0" smtClean="0">
                <a:solidFill>
                  <a:srgbClr val="00FF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00FF00"/>
                </a:solidFill>
                <a:latin typeface="NikoshBAN"/>
              </a:rPr>
              <a:t>করা</a:t>
            </a:r>
            <a:r>
              <a:rPr lang="en-US" sz="5400" dirty="0" smtClean="0">
                <a:solidFill>
                  <a:srgbClr val="00FF00"/>
                </a:solidFill>
                <a:latin typeface="NikoshBAN"/>
              </a:rPr>
              <a:t> </a:t>
            </a:r>
            <a:r>
              <a:rPr lang="en-US" sz="5400" dirty="0" err="1" smtClean="0">
                <a:solidFill>
                  <a:srgbClr val="00FF00"/>
                </a:solidFill>
                <a:latin typeface="NikoshBAN"/>
              </a:rPr>
              <a:t>হয়েছে</a:t>
            </a:r>
            <a:r>
              <a:rPr lang="en-US" sz="5400" dirty="0" smtClean="0">
                <a:solidFill>
                  <a:srgbClr val="00FF00"/>
                </a:solidFill>
                <a:latin typeface="NikoshBAN"/>
              </a:rPr>
              <a:t>।</a:t>
            </a:r>
            <a:endParaRPr lang="en-US" sz="5400" dirty="0">
              <a:solidFill>
                <a:srgbClr val="00FF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07917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65125"/>
            <a:ext cx="12192001" cy="1325563"/>
          </a:xfr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					</a:t>
            </a:r>
            <a:r>
              <a:rPr lang="bn-BD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বাড়ির কাজ</a:t>
            </a: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1" y="1825624"/>
                <a:ext cx="12004431" cy="4903421"/>
              </a:xfrm>
              <a:solidFill>
                <a:srgbClr val="CCFF99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algn="ctr">
                  <a:buNone/>
                </a:pPr>
                <a:endParaRPr lang="en-US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bn-BD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BD" sz="3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+ 4x +2y =০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সমীকরণটি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কোন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ধরণের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তা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লেখ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।</a:t>
                </a:r>
                <a:endParaRPr lang="en-US" sz="3200" dirty="0" smtClean="0">
                  <a:solidFill>
                    <a:schemeClr val="tx1"/>
                  </a:solidFill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algn="just">
                  <a:lnSpc>
                    <a:spcPct val="150000"/>
                  </a:lnSpc>
                  <a:buNone/>
                </a:pPr>
                <a:r>
                  <a:rPr lang="en-US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	</a:t>
                </a:r>
                <a:r>
                  <a:rPr lang="en-US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		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সহায়ক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600" dirty="0" err="1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বইঃ</a:t>
                </a:r>
                <a:r>
                  <a:rPr lang="en-US" sz="3600" dirty="0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</a:p>
              <a:p>
                <a:pPr marL="457200" lvl="1" indent="0" algn="just">
                  <a:lnSpc>
                    <a:spcPct val="150000"/>
                  </a:lnSpc>
                  <a:buNone/>
                </a:pPr>
                <a:r>
                  <a:rPr lang="en-US" sz="3200" dirty="0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	       ১। এ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জেড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খান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    	২।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কেতাব</a:t>
                </a:r>
                <a:r>
                  <a:rPr lang="en-US" sz="3200" dirty="0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3200" dirty="0" err="1" smtClean="0">
                    <a:solidFill>
                      <a:srgbClr val="002060"/>
                    </a:solidFill>
                    <a:latin typeface="SutonnyOMJ" panose="01010600010101010101" pitchFamily="2" charset="0"/>
                    <a:cs typeface="SutonnyOMJ" panose="01010600010101010101" pitchFamily="2" charset="0"/>
                  </a:rPr>
                  <a:t>উদ্দিন</a:t>
                </a:r>
                <a:endParaRPr lang="en-US" sz="3200" dirty="0" smtClean="0">
                  <a:solidFill>
                    <a:srgbClr val="002060"/>
                  </a:solidFill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  <a:p>
                <a:pPr marL="0" indent="0">
                  <a:buNone/>
                </a:pPr>
                <a:endParaRPr lang="en-US" sz="36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bn-BD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endParaRPr lang="bn-BD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825624"/>
                <a:ext cx="12004431" cy="4903421"/>
              </a:xfrm>
              <a:blipFill rotWithShape="1">
                <a:blip r:embed="rId2"/>
                <a:stretch>
                  <a:fillRect l="-1523" t="-2605" b="-3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6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05" y="1861038"/>
            <a:ext cx="8383509" cy="4657505"/>
          </a:xfrm>
        </p:spPr>
      </p:pic>
      <p:sp>
        <p:nvSpPr>
          <p:cNvPr id="7" name="TextBox 6"/>
          <p:cNvSpPr txBox="1"/>
          <p:nvPr/>
        </p:nvSpPr>
        <p:spPr>
          <a:xfrm>
            <a:off x="2621323" y="114237"/>
            <a:ext cx="4061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ধন্যবাদ</a:t>
            </a:r>
            <a:endParaRPr lang="en-US" sz="2800" b="1" dirty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4272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690" y="327547"/>
            <a:ext cx="6428096" cy="50167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itchFamily="2" charset="0"/>
                <a:cs typeface="NikoshBAN" panose="02000000000000000000" pitchFamily="2" charset="0"/>
              </a:rPr>
              <a:t>মোঃমনু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নূরূল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আজাদ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anose="02000000000000000000" pitchFamily="2" charset="0"/>
              </a:rPr>
              <a:t>কলেজ</a:t>
            </a:r>
            <a:endParaRPr lang="en-US" sz="4000" dirty="0" smtClean="0">
              <a:latin typeface="NikoshBAN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anose="02000000000000000000" pitchFamily="2" charset="0"/>
              </a:rPr>
              <a:t>: </a:t>
            </a:r>
          </a:p>
          <a:p>
            <a:r>
              <a:rPr lang="en-US" sz="4000" dirty="0" err="1" smtClean="0">
                <a:latin typeface="NikoshBAN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dirty="0" smtClean="0">
                <a:latin typeface="NikoshBAN" pitchFamily="2" charset="0"/>
                <a:cs typeface="NikoshBAN" panose="02000000000000000000" pitchFamily="2" charset="0"/>
              </a:rPr>
              <a:t>: </a:t>
            </a:r>
          </a:p>
          <a:p>
            <a:r>
              <a:rPr lang="en-US" sz="4000" dirty="0" err="1" smtClean="0">
                <a:latin typeface="NikoshBAN" pitchFamily="2" charset="0"/>
                <a:cs typeface="NikoshBAN" panose="02000000000000000000" pitchFamily="2" charset="0"/>
              </a:rPr>
              <a:t>মেইল</a:t>
            </a:r>
            <a:r>
              <a:rPr lang="en-US" sz="4000" dirty="0" smtClean="0">
                <a:latin typeface="NikoshBAN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anose="02000000000000000000" pitchFamily="2" charset="0"/>
              </a:rPr>
              <a:t>এড্রেস</a:t>
            </a:r>
            <a:r>
              <a:rPr lang="en-US" sz="4000" dirty="0" smtClean="0">
                <a:latin typeface="NikoshBAN" pitchFamily="2" charset="0"/>
                <a:cs typeface="NikoshBAN" panose="02000000000000000000" pitchFamily="2" charset="0"/>
              </a:rPr>
              <a:t>: </a:t>
            </a:r>
          </a:p>
          <a:p>
            <a:endParaRPr lang="en-US" sz="4000" dirty="0" smtClean="0">
              <a:latin typeface="NikoshBAN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/>
            </a:endParaRPr>
          </a:p>
        </p:txBody>
      </p:sp>
      <p:pic>
        <p:nvPicPr>
          <p:cNvPr id="2050" name="Picture 2" descr="C:\Users\ASUS\Desktop\BATCH-69\m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73276" y="536593"/>
            <a:ext cx="4545489" cy="395714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41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1925" y="1301858"/>
            <a:ext cx="10733868" cy="5016758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শ্রেণিঃ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দ্বাদশ</a:t>
            </a:r>
            <a:endParaRPr lang="en-US" sz="4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শিক্ষার্থীর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সংখ্যাঃ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৪০ </a:t>
            </a:r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জন</a:t>
            </a:r>
            <a:endParaRPr lang="en-US" sz="36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বিষয়ঃ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উচ্চতর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গণিত</a:t>
            </a:r>
            <a:endParaRPr lang="en-US" sz="4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বিশেষ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পাঠঃ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জ্যামিতি</a:t>
            </a:r>
            <a:endParaRPr lang="en-US" sz="4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অধ্যায়ঃ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৬ষ্ঠ </a:t>
            </a:r>
          </a:p>
          <a:p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সময়ঃ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dirty="0">
                <a:latin typeface="SutonnyOMJ" panose="01010600010101010101" pitchFamily="2" charset="0"/>
                <a:cs typeface="SutonnyOMJ" panose="01010600010101010101" pitchFamily="2" charset="0"/>
              </a:rPr>
              <a:t>৬</a:t>
            </a:r>
            <a:r>
              <a:rPr lang="en-US" sz="4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০ </a:t>
            </a:r>
            <a:r>
              <a:rPr lang="en-US" sz="44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মিনিট</a:t>
            </a:r>
            <a:endParaRPr lang="en-US" sz="4400" dirty="0" smtClean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তারিখঃ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১২.১১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২০২০খ্রি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3749" y="154983"/>
            <a:ext cx="6075336" cy="1038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7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34" y="125104"/>
            <a:ext cx="12096465" cy="914400"/>
          </a:xfrm>
          <a:ln w="19050"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BD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নীচের ছবিটি দেখ</a:t>
            </a: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9600" y="6019800"/>
            <a:ext cx="4040188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কোণ</a:t>
            </a:r>
            <a:r>
              <a:rPr lang="en-US" sz="2800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2800" dirty="0" smtClean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আইসক্রিম</a:t>
            </a:r>
            <a:endParaRPr lang="en-US" sz="2800" dirty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4" y="1371600"/>
            <a:ext cx="12096466" cy="4648200"/>
          </a:xfrm>
        </p:spPr>
      </p:pic>
    </p:spTree>
    <p:extLst>
      <p:ext uri="{BB962C8B-B14F-4D97-AF65-F5344CB8AC3E}">
        <p14:creationId xmlns:p14="http://schemas.microsoft.com/office/powerpoint/2010/main" val="242356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01304"/>
            <a:ext cx="11395881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54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আজকের </a:t>
            </a:r>
            <a:r>
              <a:rPr lang="bn-BD" sz="5400" dirty="0">
                <a:latin typeface="SutonnyOMJ" panose="01010600010101010101" pitchFamily="2" charset="0"/>
                <a:cs typeface="SutonnyOMJ" panose="01010600010101010101" pitchFamily="2" charset="0"/>
              </a:rPr>
              <a:t>আলোচ্য বিষয়</a:t>
            </a: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19269" y="1470991"/>
            <a:ext cx="11263433" cy="4784035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13800" dirty="0" smtClean="0">
                <a:solidFill>
                  <a:srgbClr val="FF0066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13800" dirty="0" err="1" smtClean="0">
                <a:solidFill>
                  <a:srgbClr val="FF0066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ণি</a:t>
            </a:r>
            <a:r>
              <a:rPr lang="bn-BD" sz="13800" dirty="0" smtClean="0">
                <a:solidFill>
                  <a:srgbClr val="FF0066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endParaRPr lang="bn-BD" sz="13800" dirty="0">
              <a:solidFill>
                <a:srgbClr val="FF0066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 algn="ctr">
              <a:buNone/>
            </a:pPr>
            <a:r>
              <a:rPr lang="bn-BD" sz="7200" dirty="0" smtClean="0">
                <a:solidFill>
                  <a:srgbClr val="FF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7200" dirty="0" err="1" smtClean="0">
                <a:solidFill>
                  <a:srgbClr val="FF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ণি</a:t>
            </a:r>
            <a:r>
              <a:rPr lang="bn-BD" sz="7200" dirty="0" smtClean="0">
                <a:solidFill>
                  <a:srgbClr val="FF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কের </a:t>
            </a:r>
            <a:r>
              <a:rPr lang="bn-BD" sz="7200" dirty="0">
                <a:solidFill>
                  <a:srgbClr val="FF00FF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প্রাথমিক ধারনা</a:t>
            </a:r>
            <a:endParaRPr lang="en-US" sz="7200" dirty="0">
              <a:solidFill>
                <a:srgbClr val="FF00FF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3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3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3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07266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600" dirty="0">
                <a:latin typeface="SutonnyOMJ" panose="01010600010101010101" pitchFamily="2" charset="0"/>
                <a:cs typeface="SutonnyOMJ" panose="01010600010101010101" pitchFamily="2" charset="0"/>
              </a:rPr>
              <a:t>শিখনফল</a:t>
            </a:r>
            <a:endParaRPr lang="en-US" sz="66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5774" y="1258957"/>
            <a:ext cx="11807687" cy="5300869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আজকের </a:t>
            </a:r>
            <a:r>
              <a:rPr lang="bn-BD" sz="4000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 শেষে </a:t>
            </a:r>
            <a:r>
              <a:rPr lang="bn-BD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শিক্ষাথীরা</a:t>
            </a:r>
            <a:r>
              <a:rPr lang="en-US" sz="4000" dirty="0" smtClean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…</a:t>
            </a:r>
            <a:endParaRPr lang="bn-BD" sz="4000" dirty="0" smtClean="0">
              <a:solidFill>
                <a:srgbClr val="FF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l"/>
            <a:r>
              <a:rPr lang="en-US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  <a:p>
            <a:pPr algn="l"/>
            <a:r>
              <a:rPr lang="en-US" sz="40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#</a:t>
            </a:r>
            <a:r>
              <a:rPr lang="bn-BD" sz="40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bn-BD" sz="48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ণি</a:t>
            </a:r>
            <a:r>
              <a:rPr lang="bn-BD" sz="48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 </a:t>
            </a:r>
            <a:r>
              <a:rPr lang="en-US" sz="4800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কী</a:t>
            </a:r>
            <a:r>
              <a:rPr lang="bn-BD" sz="48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তা বলতে পারবে</a:t>
            </a:r>
            <a:r>
              <a:rPr lang="en-US" sz="48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;</a:t>
            </a:r>
            <a:endParaRPr lang="bn-BD" sz="4800" dirty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l"/>
            <a:r>
              <a:rPr lang="bn-BD" sz="48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3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#   	</a:t>
            </a:r>
            <a:r>
              <a:rPr lang="en-US" sz="43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চিত্রের</a:t>
            </a:r>
            <a:r>
              <a:rPr lang="en-US" sz="43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3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সাহায্যে</a:t>
            </a:r>
            <a:r>
              <a:rPr lang="en-US" sz="43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3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কণিক</a:t>
            </a:r>
            <a:r>
              <a:rPr lang="en-US" sz="43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300" dirty="0" err="1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উপস্থাপন</a:t>
            </a:r>
            <a:r>
              <a:rPr lang="bn-BD" sz="43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করতে পারবে</a:t>
            </a:r>
            <a:r>
              <a:rPr lang="en-US" sz="4300" dirty="0" smtClean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;</a:t>
            </a:r>
            <a:endParaRPr lang="bn-BD" sz="4300" dirty="0" smtClean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l"/>
            <a:r>
              <a:rPr lang="en-US" sz="4800" dirty="0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#</a:t>
            </a:r>
            <a:r>
              <a:rPr lang="bn-BD" sz="48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	</a:t>
            </a:r>
            <a:r>
              <a:rPr lang="bn-BD" sz="48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বিভিন্ন প্রকার ক</a:t>
            </a:r>
            <a:r>
              <a:rPr lang="en-US" sz="4800" dirty="0" err="1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ণি</a:t>
            </a:r>
            <a:r>
              <a:rPr lang="bn-BD" sz="48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 সনাক্ত করতে পারবে</a:t>
            </a:r>
            <a:r>
              <a:rPr lang="en-US" sz="4800" dirty="0" smtClean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800" dirty="0" smtClean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l"/>
            <a:r>
              <a:rPr lang="bn-BD" sz="4800" dirty="0" smtClean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400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58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229077" y="312673"/>
            <a:ext cx="8256158" cy="6336642"/>
            <a:chOff x="1714500" y="301384"/>
            <a:chExt cx="8256158" cy="6336642"/>
          </a:xfrm>
        </p:grpSpPr>
        <p:pic>
          <p:nvPicPr>
            <p:cNvPr id="1027" name="Picture 3" descr="C:\Users\user\Desktop\Habib\images-6.jpe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500" y="2216719"/>
              <a:ext cx="3352800" cy="36841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itle 1"/>
            <p:cNvSpPr txBox="1">
              <a:spLocks/>
            </p:cNvSpPr>
            <p:nvPr/>
          </p:nvSpPr>
          <p:spPr>
            <a:xfrm>
              <a:off x="2133600" y="301384"/>
              <a:ext cx="7772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dirty="0">
                  <a:solidFill>
                    <a:srgbClr val="00B050"/>
                  </a:solidFill>
                  <a:latin typeface="SutonnyOMJ" panose="01010600010101010101" pitchFamily="2" charset="0"/>
                  <a:cs typeface="SutonnyOMJ" panose="01010600010101010101" pitchFamily="2" charset="0"/>
                </a:rPr>
                <a:t>কনিকের প্রাথমিক ধারনা</a:t>
              </a:r>
              <a:endParaRPr lang="en-US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867400" y="1240712"/>
              <a:ext cx="4038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latin typeface="SutonnyOMJ" panose="01010600010101010101" pitchFamily="2" charset="0"/>
                  <a:cs typeface="SutonnyOMJ" panose="01010600010101010101" pitchFamily="2" charset="0"/>
                </a:rPr>
                <a:t>কনিকের প্রকারভেদ-</a:t>
              </a:r>
              <a:endParaRPr lang="en-US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573025" y="5911748"/>
              <a:ext cx="10474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ক</a:t>
              </a:r>
              <a:r>
                <a:rPr lang="en-US" sz="3200" dirty="0" err="1" smtClean="0">
                  <a:latin typeface="SutonnyOMJ" panose="01010600010101010101" pitchFamily="2" charset="0"/>
                  <a:cs typeface="SutonnyOMJ" panose="01010600010101010101" pitchFamily="2" charset="0"/>
                </a:rPr>
                <a:t>ণি</a:t>
              </a:r>
              <a:r>
                <a:rPr lang="bn-BD" sz="3200" dirty="0" smtClean="0">
                  <a:latin typeface="SutonnyOMJ" panose="01010600010101010101" pitchFamily="2" charset="0"/>
                  <a:cs typeface="SutonnyOMJ" panose="01010600010101010101" pitchFamily="2" charset="0"/>
                </a:rPr>
                <a:t>ক</a:t>
              </a:r>
              <a:endParaRPr lang="en-US" sz="3200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096276" y="2133601"/>
              <a:ext cx="914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SutonnyOMJ" panose="01010600010101010101" pitchFamily="2" charset="0"/>
                  <a:cs typeface="SutonnyOMJ" panose="01010600010101010101" pitchFamily="2" charset="0"/>
                </a:rPr>
                <a:t>বৃত্ত</a:t>
              </a:r>
              <a:endParaRPr lang="en-US" sz="3200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34378" y="4214785"/>
              <a:ext cx="10667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latin typeface="SutonnyOMJ" panose="01010600010101010101" pitchFamily="2" charset="0"/>
                  <a:cs typeface="SutonnyOMJ" panose="01010600010101010101" pitchFamily="2" charset="0"/>
                </a:rPr>
                <a:t>পরাবৃত্ত</a:t>
              </a:r>
              <a:endParaRPr lang="en-US" sz="2000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44685" y="3291215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latin typeface="SutonnyOMJ" panose="01010600010101010101" pitchFamily="2" charset="0"/>
                  <a:cs typeface="SutonnyOMJ" panose="01010600010101010101" pitchFamily="2" charset="0"/>
                </a:rPr>
                <a:t>উপবৃত্ত</a:t>
              </a:r>
              <a:endParaRPr lang="en-US" sz="2000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58176" y="5677762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000" dirty="0">
                  <a:latin typeface="SutonnyOMJ" panose="01010600010101010101" pitchFamily="2" charset="0"/>
                  <a:cs typeface="SutonnyOMJ" panose="01010600010101010101" pitchFamily="2" charset="0"/>
                </a:rPr>
                <a:t>অধিবৃত্ত</a:t>
              </a:r>
              <a:endParaRPr lang="en-US" sz="2000" dirty="0">
                <a:latin typeface="SutonnyOMJ" panose="01010600010101010101" pitchFamily="2" charset="0"/>
                <a:cs typeface="SutonnyOMJ" panose="01010600010101010101" pitchFamily="2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382612" y="2286001"/>
              <a:ext cx="0" cy="35689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6389511" y="2286000"/>
              <a:ext cx="592465" cy="564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72376" y="4473151"/>
              <a:ext cx="6096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372376" y="3429000"/>
              <a:ext cx="59936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382612" y="5854987"/>
              <a:ext cx="59936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/>
            <p:cNvSpPr/>
            <p:nvPr/>
          </p:nvSpPr>
          <p:spPr>
            <a:xfrm>
              <a:off x="8839200" y="2133600"/>
              <a:ext cx="6858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534400" y="3352801"/>
              <a:ext cx="1371600" cy="36858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8538330" y="5302272"/>
              <a:ext cx="681871" cy="1335754"/>
              <a:chOff x="6240456" y="1115645"/>
              <a:chExt cx="2135615" cy="3941496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6580578" y="1247141"/>
                <a:ext cx="1143000" cy="3810000"/>
                <a:chOff x="3530223" y="1450652"/>
                <a:chExt cx="3553191" cy="4750550"/>
              </a:xfrm>
            </p:grpSpPr>
            <p:sp>
              <p:nvSpPr>
                <p:cNvPr id="32" name="Freeform 31"/>
                <p:cNvSpPr/>
                <p:nvPr/>
              </p:nvSpPr>
              <p:spPr>
                <a:xfrm>
                  <a:off x="3538187" y="1450652"/>
                  <a:ext cx="3545227" cy="2354803"/>
                </a:xfrm>
                <a:custGeom>
                  <a:avLst/>
                  <a:gdLst>
                    <a:gd name="connsiteX0" fmla="*/ 0 w 2803161"/>
                    <a:gd name="connsiteY0" fmla="*/ 2473377 h 2473377"/>
                    <a:gd name="connsiteX1" fmla="*/ 74951 w 2803161"/>
                    <a:gd name="connsiteY1" fmla="*/ 2008682 h 2473377"/>
                    <a:gd name="connsiteX2" fmla="*/ 374754 w 2803161"/>
                    <a:gd name="connsiteY2" fmla="*/ 1439055 h 2473377"/>
                    <a:gd name="connsiteX3" fmla="*/ 974361 w 2803161"/>
                    <a:gd name="connsiteY3" fmla="*/ 944380 h 2473377"/>
                    <a:gd name="connsiteX4" fmla="*/ 1918741 w 2803161"/>
                    <a:gd name="connsiteY4" fmla="*/ 389744 h 2473377"/>
                    <a:gd name="connsiteX5" fmla="*/ 2803161 w 2803161"/>
                    <a:gd name="connsiteY5" fmla="*/ 0 h 2473377"/>
                    <a:gd name="connsiteX6" fmla="*/ 2803161 w 2803161"/>
                    <a:gd name="connsiteY6" fmla="*/ 0 h 2473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03161" h="2473377">
                      <a:moveTo>
                        <a:pt x="0" y="2473377"/>
                      </a:moveTo>
                      <a:cubicBezTo>
                        <a:pt x="6246" y="2327223"/>
                        <a:pt x="12492" y="2181069"/>
                        <a:pt x="74951" y="2008682"/>
                      </a:cubicBezTo>
                      <a:cubicBezTo>
                        <a:pt x="137410" y="1836295"/>
                        <a:pt x="224852" y="1616439"/>
                        <a:pt x="374754" y="1439055"/>
                      </a:cubicBezTo>
                      <a:cubicBezTo>
                        <a:pt x="524656" y="1261671"/>
                        <a:pt x="717030" y="1119265"/>
                        <a:pt x="974361" y="944380"/>
                      </a:cubicBezTo>
                      <a:cubicBezTo>
                        <a:pt x="1231692" y="769495"/>
                        <a:pt x="1613941" y="547141"/>
                        <a:pt x="1918741" y="389744"/>
                      </a:cubicBezTo>
                      <a:cubicBezTo>
                        <a:pt x="2223541" y="232347"/>
                        <a:pt x="2803161" y="0"/>
                        <a:pt x="2803161" y="0"/>
                      </a:cubicBezTo>
                      <a:lnTo>
                        <a:pt x="2803161" y="0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32"/>
                <p:cNvSpPr/>
                <p:nvPr/>
              </p:nvSpPr>
              <p:spPr>
                <a:xfrm flipV="1">
                  <a:off x="3530223" y="3855495"/>
                  <a:ext cx="3507471" cy="2345707"/>
                </a:xfrm>
                <a:custGeom>
                  <a:avLst/>
                  <a:gdLst>
                    <a:gd name="connsiteX0" fmla="*/ 0 w 2803161"/>
                    <a:gd name="connsiteY0" fmla="*/ 2473377 h 2473377"/>
                    <a:gd name="connsiteX1" fmla="*/ 74951 w 2803161"/>
                    <a:gd name="connsiteY1" fmla="*/ 2008682 h 2473377"/>
                    <a:gd name="connsiteX2" fmla="*/ 374754 w 2803161"/>
                    <a:gd name="connsiteY2" fmla="*/ 1439055 h 2473377"/>
                    <a:gd name="connsiteX3" fmla="*/ 974361 w 2803161"/>
                    <a:gd name="connsiteY3" fmla="*/ 944380 h 2473377"/>
                    <a:gd name="connsiteX4" fmla="*/ 1918741 w 2803161"/>
                    <a:gd name="connsiteY4" fmla="*/ 389744 h 2473377"/>
                    <a:gd name="connsiteX5" fmla="*/ 2803161 w 2803161"/>
                    <a:gd name="connsiteY5" fmla="*/ 0 h 2473377"/>
                    <a:gd name="connsiteX6" fmla="*/ 2803161 w 2803161"/>
                    <a:gd name="connsiteY6" fmla="*/ 0 h 2473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03161" h="2473377">
                      <a:moveTo>
                        <a:pt x="0" y="2473377"/>
                      </a:moveTo>
                      <a:cubicBezTo>
                        <a:pt x="6246" y="2327223"/>
                        <a:pt x="12492" y="2181069"/>
                        <a:pt x="74951" y="2008682"/>
                      </a:cubicBezTo>
                      <a:cubicBezTo>
                        <a:pt x="137410" y="1836295"/>
                        <a:pt x="224852" y="1616439"/>
                        <a:pt x="374754" y="1439055"/>
                      </a:cubicBezTo>
                      <a:cubicBezTo>
                        <a:pt x="524656" y="1261671"/>
                        <a:pt x="717030" y="1119265"/>
                        <a:pt x="974361" y="944380"/>
                      </a:cubicBezTo>
                      <a:cubicBezTo>
                        <a:pt x="1231692" y="769495"/>
                        <a:pt x="1613941" y="547141"/>
                        <a:pt x="1918741" y="389744"/>
                      </a:cubicBezTo>
                      <a:cubicBezTo>
                        <a:pt x="2223541" y="232347"/>
                        <a:pt x="2803161" y="0"/>
                        <a:pt x="2803161" y="0"/>
                      </a:cubicBezTo>
                      <a:lnTo>
                        <a:pt x="2803161" y="0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6240456" y="3152141"/>
                <a:ext cx="213561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6242471" y="1115645"/>
                <a:ext cx="0" cy="353263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6266381" y="2561707"/>
                <a:ext cx="3747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6641117" y="2561707"/>
                <a:ext cx="562420" cy="5741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8908066" y="4016405"/>
              <a:ext cx="1062592" cy="1234856"/>
              <a:chOff x="6240456" y="1115645"/>
              <a:chExt cx="2135615" cy="3941496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6580578" y="1247141"/>
                <a:ext cx="1143000" cy="3810000"/>
                <a:chOff x="3530223" y="1450652"/>
                <a:chExt cx="3553191" cy="4750550"/>
              </a:xfrm>
            </p:grpSpPr>
            <p:sp>
              <p:nvSpPr>
                <p:cNvPr id="40" name="Freeform 39"/>
                <p:cNvSpPr/>
                <p:nvPr/>
              </p:nvSpPr>
              <p:spPr>
                <a:xfrm>
                  <a:off x="3538187" y="1450652"/>
                  <a:ext cx="3545227" cy="2354803"/>
                </a:xfrm>
                <a:custGeom>
                  <a:avLst/>
                  <a:gdLst>
                    <a:gd name="connsiteX0" fmla="*/ 0 w 2803161"/>
                    <a:gd name="connsiteY0" fmla="*/ 2473377 h 2473377"/>
                    <a:gd name="connsiteX1" fmla="*/ 74951 w 2803161"/>
                    <a:gd name="connsiteY1" fmla="*/ 2008682 h 2473377"/>
                    <a:gd name="connsiteX2" fmla="*/ 374754 w 2803161"/>
                    <a:gd name="connsiteY2" fmla="*/ 1439055 h 2473377"/>
                    <a:gd name="connsiteX3" fmla="*/ 974361 w 2803161"/>
                    <a:gd name="connsiteY3" fmla="*/ 944380 h 2473377"/>
                    <a:gd name="connsiteX4" fmla="*/ 1918741 w 2803161"/>
                    <a:gd name="connsiteY4" fmla="*/ 389744 h 2473377"/>
                    <a:gd name="connsiteX5" fmla="*/ 2803161 w 2803161"/>
                    <a:gd name="connsiteY5" fmla="*/ 0 h 2473377"/>
                    <a:gd name="connsiteX6" fmla="*/ 2803161 w 2803161"/>
                    <a:gd name="connsiteY6" fmla="*/ 0 h 2473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03161" h="2473377">
                      <a:moveTo>
                        <a:pt x="0" y="2473377"/>
                      </a:moveTo>
                      <a:cubicBezTo>
                        <a:pt x="6246" y="2327223"/>
                        <a:pt x="12492" y="2181069"/>
                        <a:pt x="74951" y="2008682"/>
                      </a:cubicBezTo>
                      <a:cubicBezTo>
                        <a:pt x="137410" y="1836295"/>
                        <a:pt x="224852" y="1616439"/>
                        <a:pt x="374754" y="1439055"/>
                      </a:cubicBezTo>
                      <a:cubicBezTo>
                        <a:pt x="524656" y="1261671"/>
                        <a:pt x="717030" y="1119265"/>
                        <a:pt x="974361" y="944380"/>
                      </a:cubicBezTo>
                      <a:cubicBezTo>
                        <a:pt x="1231692" y="769495"/>
                        <a:pt x="1613941" y="547141"/>
                        <a:pt x="1918741" y="389744"/>
                      </a:cubicBezTo>
                      <a:cubicBezTo>
                        <a:pt x="2223541" y="232347"/>
                        <a:pt x="2803161" y="0"/>
                        <a:pt x="2803161" y="0"/>
                      </a:cubicBezTo>
                      <a:lnTo>
                        <a:pt x="2803161" y="0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Freeform 40"/>
                <p:cNvSpPr/>
                <p:nvPr/>
              </p:nvSpPr>
              <p:spPr>
                <a:xfrm flipV="1">
                  <a:off x="3530223" y="3855495"/>
                  <a:ext cx="3507471" cy="2345707"/>
                </a:xfrm>
                <a:custGeom>
                  <a:avLst/>
                  <a:gdLst>
                    <a:gd name="connsiteX0" fmla="*/ 0 w 2803161"/>
                    <a:gd name="connsiteY0" fmla="*/ 2473377 h 2473377"/>
                    <a:gd name="connsiteX1" fmla="*/ 74951 w 2803161"/>
                    <a:gd name="connsiteY1" fmla="*/ 2008682 h 2473377"/>
                    <a:gd name="connsiteX2" fmla="*/ 374754 w 2803161"/>
                    <a:gd name="connsiteY2" fmla="*/ 1439055 h 2473377"/>
                    <a:gd name="connsiteX3" fmla="*/ 974361 w 2803161"/>
                    <a:gd name="connsiteY3" fmla="*/ 944380 h 2473377"/>
                    <a:gd name="connsiteX4" fmla="*/ 1918741 w 2803161"/>
                    <a:gd name="connsiteY4" fmla="*/ 389744 h 2473377"/>
                    <a:gd name="connsiteX5" fmla="*/ 2803161 w 2803161"/>
                    <a:gd name="connsiteY5" fmla="*/ 0 h 2473377"/>
                    <a:gd name="connsiteX6" fmla="*/ 2803161 w 2803161"/>
                    <a:gd name="connsiteY6" fmla="*/ 0 h 2473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803161" h="2473377">
                      <a:moveTo>
                        <a:pt x="0" y="2473377"/>
                      </a:moveTo>
                      <a:cubicBezTo>
                        <a:pt x="6246" y="2327223"/>
                        <a:pt x="12492" y="2181069"/>
                        <a:pt x="74951" y="2008682"/>
                      </a:cubicBezTo>
                      <a:cubicBezTo>
                        <a:pt x="137410" y="1836295"/>
                        <a:pt x="224852" y="1616439"/>
                        <a:pt x="374754" y="1439055"/>
                      </a:cubicBezTo>
                      <a:cubicBezTo>
                        <a:pt x="524656" y="1261671"/>
                        <a:pt x="717030" y="1119265"/>
                        <a:pt x="974361" y="944380"/>
                      </a:cubicBezTo>
                      <a:cubicBezTo>
                        <a:pt x="1231692" y="769495"/>
                        <a:pt x="1613941" y="547141"/>
                        <a:pt x="1918741" y="389744"/>
                      </a:cubicBezTo>
                      <a:cubicBezTo>
                        <a:pt x="2223541" y="232347"/>
                        <a:pt x="2803161" y="0"/>
                        <a:pt x="2803161" y="0"/>
                      </a:cubicBezTo>
                      <a:lnTo>
                        <a:pt x="2803161" y="0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2" name="Straight Connector 41"/>
              <p:cNvCxnSpPr/>
              <p:nvPr/>
            </p:nvCxnSpPr>
            <p:spPr>
              <a:xfrm>
                <a:off x="6240456" y="3152141"/>
                <a:ext cx="2135615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242471" y="1115645"/>
                <a:ext cx="0" cy="353263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6266381" y="2561707"/>
                <a:ext cx="37473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6641117" y="2561707"/>
                <a:ext cx="562420" cy="5741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Arrow Connector 37"/>
            <p:cNvCxnSpPr/>
            <p:nvPr/>
          </p:nvCxnSpPr>
          <p:spPr>
            <a:xfrm flipV="1">
              <a:off x="3962919" y="2306685"/>
              <a:ext cx="2426592" cy="43330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4306711" y="3236998"/>
              <a:ext cx="2065665" cy="19200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4701923" y="3721388"/>
              <a:ext cx="1670453" cy="74806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4765829" y="4353445"/>
              <a:ext cx="1604888" cy="150154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20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1014" y="0"/>
            <a:ext cx="1198098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4000" dirty="0" smtClean="0">
              <a:solidFill>
                <a:srgbClr val="0070C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just"/>
            <a:r>
              <a:rPr lang="en-US" sz="6000" dirty="0" err="1" smtClean="0">
                <a:solidFill>
                  <a:srgbClr val="0070C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কণিক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–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কোনো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সমতলে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বিন্দু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যদি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এমনভাবে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চলে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যে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ঐ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সমতলের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উপর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অবস্থিত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স্থির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বিন্দু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ও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চলমান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বিন্দুর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দূরত্ব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চলমান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বিন্দু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থেকে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সমতলটির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উপর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অবস্থিত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স্থির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রেখার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লম্ব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দূরত্বের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অনুপাত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সর্বদা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ধ্রুবক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থাকে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, ঐ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চলমান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বিন্দুর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সঞ্চারপথকে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কণিক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 smtClean="0">
                <a:latin typeface="SutonnyOMJ" panose="01010600010101010101" pitchFamily="2" charset="0"/>
                <a:cs typeface="SutonnyOMJ" panose="01010600010101010101" pitchFamily="2" charset="0"/>
              </a:rPr>
              <a:t>বলে</a:t>
            </a:r>
            <a:r>
              <a:rPr lang="en-US" sz="6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</a:p>
          <a:p>
            <a:pPr algn="just"/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15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615147" y="2702593"/>
            <a:ext cx="1443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/>
              </a:rPr>
              <a:t>.</a:t>
            </a:r>
          </a:p>
          <a:p>
            <a:r>
              <a:rPr lang="en-US" sz="3600" dirty="0" smtClean="0">
                <a:latin typeface="NikoshBAN" panose="02000000000000000000"/>
              </a:rPr>
              <a:t>S(a,0)</a:t>
            </a:r>
            <a:endParaRPr lang="en-US" sz="3600" dirty="0">
              <a:latin typeface="NikoshBAN" panose="0200000000000000000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" y="559558"/>
                <a:ext cx="6160260" cy="4650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600" dirty="0" smtClean="0">
                  <a:latin typeface="NikoshBAN" panose="0200000000000000000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একটি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নিদ্দিষ্ট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বিন্দু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S(a,0)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,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চলমান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বিন্দু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P(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x,y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নির্দিষ্ট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রেখা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MZ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হলে</a:t>
                </a:r>
                <a:r>
                  <a:rPr lang="en-US" sz="4000" dirty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,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যদি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𝑆𝑃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𝑃𝑀</m:t>
                        </m:r>
                      </m:den>
                    </m:f>
                  </m:oMath>
                </a14:m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=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ধ্রুবক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মান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হয়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,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তবে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চলমান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বিন্দুর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সঞ্চারপথকে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কণিক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 </a:t>
                </a:r>
                <a:r>
                  <a:rPr lang="en-US" sz="4000" dirty="0" err="1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বলে</a:t>
                </a:r>
                <a:r>
                  <a:rPr lang="en-US" sz="4000" dirty="0" smtClean="0">
                    <a:latin typeface="SutonnyOMJ" panose="01010600010101010101" pitchFamily="2" charset="0"/>
                    <a:cs typeface="SutonnyOMJ" panose="01010600010101010101" pitchFamily="2" charset="0"/>
                  </a:rPr>
                  <a:t>।</a:t>
                </a:r>
                <a:endParaRPr lang="en-US" sz="4000" dirty="0">
                  <a:latin typeface="SutonnyOMJ" panose="01010600010101010101" pitchFamily="2" charset="0"/>
                  <a:cs typeface="SutonnyOMJ" panose="01010600010101010101" pitchFamily="2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59558"/>
                <a:ext cx="6160260" cy="4650889"/>
              </a:xfrm>
              <a:prstGeom prst="rect">
                <a:avLst/>
              </a:prstGeom>
              <a:blipFill rotWithShape="0">
                <a:blip r:embed="rId2"/>
                <a:stretch>
                  <a:fillRect l="-3462" r="-2275" b="-4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0136019" y="341193"/>
            <a:ext cx="15870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/>
              </a:rPr>
              <a:t>.</a:t>
            </a:r>
            <a:r>
              <a:rPr lang="en-US" sz="3600" dirty="0" smtClean="0">
                <a:latin typeface="NikoshBAN" panose="02000000000000000000"/>
              </a:rPr>
              <a:t>P(</a:t>
            </a:r>
            <a:r>
              <a:rPr lang="en-US" sz="3600" dirty="0" err="1" smtClean="0">
                <a:latin typeface="NikoshBAN" panose="02000000000000000000"/>
              </a:rPr>
              <a:t>x,y</a:t>
            </a:r>
            <a:r>
              <a:rPr lang="en-US" sz="3600" dirty="0" smtClean="0">
                <a:latin typeface="NikoshBAN" panose="02000000000000000000"/>
              </a:rPr>
              <a:t>)</a:t>
            </a:r>
            <a:endParaRPr lang="en-US" sz="3600" dirty="0">
              <a:latin typeface="NikoshBAN" panose="0200000000000000000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7417558" y="3176556"/>
            <a:ext cx="450546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476628" y="445477"/>
            <a:ext cx="67594" cy="47816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116723" y="417832"/>
            <a:ext cx="92836" cy="470515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8782335" y="968991"/>
            <a:ext cx="1502105" cy="218364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7510425" y="945067"/>
            <a:ext cx="2774016" cy="2392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863120" y="645824"/>
            <a:ext cx="46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/>
              </a:rPr>
              <a:t>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925382" y="2853391"/>
            <a:ext cx="458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19228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369</Words>
  <Application>Microsoft Office PowerPoint</Application>
  <PresentationFormat>Custom</PresentationFormat>
  <Paragraphs>104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           স্বাগতম</vt:lpstr>
      <vt:lpstr>PowerPoint Presentation</vt:lpstr>
      <vt:lpstr>PowerPoint Presentation</vt:lpstr>
      <vt:lpstr>                         নীচের ছবিটি দেখ</vt:lpstr>
      <vt:lpstr>                  আজকের আলোচ্য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                         একক কাজ</vt:lpstr>
      <vt:lpstr>        বিভিন্ন প্রকার কণিকের নাম ও সমীকরন</vt:lpstr>
      <vt:lpstr>    জোড়ায় কাজ</vt:lpstr>
      <vt:lpstr>    সারসংক্ষেপ</vt:lpstr>
      <vt:lpstr>মূল্যায়ন</vt:lpstr>
      <vt:lpstr>     বাড়ির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PC POINT</dc:creator>
  <cp:lastModifiedBy>ASUS</cp:lastModifiedBy>
  <cp:revision>132</cp:revision>
  <dcterms:created xsi:type="dcterms:W3CDTF">2020-01-26T15:48:30Z</dcterms:created>
  <dcterms:modified xsi:type="dcterms:W3CDTF">2020-11-27T15:27:01Z</dcterms:modified>
</cp:coreProperties>
</file>