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9" r:id="rId2"/>
    <p:sldId id="284" r:id="rId3"/>
    <p:sldId id="285" r:id="rId4"/>
    <p:sldId id="259" r:id="rId5"/>
    <p:sldId id="264" r:id="rId6"/>
    <p:sldId id="280" r:id="rId7"/>
    <p:sldId id="286" r:id="rId8"/>
    <p:sldId id="261" r:id="rId9"/>
    <p:sldId id="267" r:id="rId10"/>
    <p:sldId id="268" r:id="rId11"/>
    <p:sldId id="276" r:id="rId12"/>
    <p:sldId id="269" r:id="rId13"/>
    <p:sldId id="270" r:id="rId14"/>
    <p:sldId id="278" r:id="rId15"/>
    <p:sldId id="271" r:id="rId16"/>
    <p:sldId id="275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3557" autoAdjust="0"/>
  </p:normalViewPr>
  <p:slideViewPr>
    <p:cSldViewPr>
      <p:cViewPr>
        <p:scale>
          <a:sx n="66" d="100"/>
          <a:sy n="66" d="100"/>
        </p:scale>
        <p:origin x="-73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"/>
            <a:ext cx="9067800" cy="69287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639127"/>
            <a:ext cx="944880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9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শুভেচ্ছা </a:t>
            </a:r>
            <a:endParaRPr lang="en-US" sz="19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86"/>
            <a:ext cx="9067800" cy="6928714"/>
          </a:xfrm>
          <a:prstGeom prst="rect">
            <a:avLst/>
          </a:prstGeom>
          <a:noFill/>
          <a:ln w="2603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2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95400" y="1630680"/>
            <a:ext cx="762000" cy="762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099458"/>
            <a:ext cx="838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3429000"/>
            <a:ext cx="8229600" cy="489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71700" y="4343400"/>
            <a:ext cx="4953000" cy="1295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পর্যাবৃত্ত প্রবাহ</a:t>
            </a:r>
            <a:endParaRPr lang="en-US" sz="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486"/>
            <a:ext cx="9067800" cy="6928714"/>
          </a:xfrm>
          <a:prstGeom prst="rect">
            <a:avLst/>
          </a:prstGeom>
          <a:noFill/>
          <a:ln w="2603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879 0.06829 C -0.04323 0.06621 -0.04202 0.0845 -0.025 0.05232 C -0.00799 0.02014 0.02274 -0.13865 0.05364 -0.12546 C 0.08455 -0.11226 0.12187 0.13334 0.16076 0.13172 C 0.19965 0.1301 0.24375 -0.13449 0.28698 -0.13495 C 0.33021 -0.13541 0.37517 0.12801 0.42031 0.12848 C 0.46545 0.12894 0.51389 -0.13217 0.55833 -0.13171 C 0.60277 -0.13125 0.64566 0.13218 0.68698 0.13172 C 0.7283 0.13125 0.76788 -0.13449 0.8059 -0.13495 C 0.84392 -0.13541 0.88177 0.11991 0.91545 0.12848 C 0.94913 0.13704 0.98906 -0.03981 1.00833 -0.08402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30314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এসো কয়েকটি  চিত্র দেখি 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" y="990600"/>
            <a:ext cx="6629400" cy="762000"/>
            <a:chOff x="609600" y="990600"/>
            <a:chExt cx="6629400" cy="762000"/>
          </a:xfrm>
        </p:grpSpPr>
        <p:sp>
          <p:nvSpPr>
            <p:cNvPr id="3" name="Rectangle 2"/>
            <p:cNvSpPr/>
            <p:nvPr/>
          </p:nvSpPr>
          <p:spPr>
            <a:xfrm>
              <a:off x="4800600" y="990600"/>
              <a:ext cx="24384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এসি  প্রবাহ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9600" y="990600"/>
              <a:ext cx="25908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ডিসি  প্রবাহ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 descr="N70-12V70ah-Dry-Charge-Car-Batt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809" y="4495800"/>
            <a:ext cx="1847791" cy="1655661"/>
          </a:xfrm>
          <a:prstGeom prst="rect">
            <a:avLst/>
          </a:prstGeom>
        </p:spPr>
      </p:pic>
      <p:pic>
        <p:nvPicPr>
          <p:cNvPr id="6" name="Picture 5" descr="batt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057400"/>
            <a:ext cx="1219200" cy="914400"/>
          </a:xfrm>
          <a:prstGeom prst="rect">
            <a:avLst/>
          </a:prstGeom>
        </p:spPr>
      </p:pic>
      <p:pic>
        <p:nvPicPr>
          <p:cNvPr id="7" name="Picture 6" descr="ee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437" y="3124200"/>
            <a:ext cx="995363" cy="995363"/>
          </a:xfrm>
          <a:prstGeom prst="rect">
            <a:avLst/>
          </a:prstGeom>
        </p:spPr>
      </p:pic>
      <p:pic>
        <p:nvPicPr>
          <p:cNvPr id="8" name="Picture 7" descr="electric_lines_render.jpg758ae699-408a-42f4-a4f3-dc1d8fee6567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2057400"/>
            <a:ext cx="1981200" cy="1981200"/>
          </a:xfrm>
          <a:prstGeom prst="rect">
            <a:avLst/>
          </a:prstGeom>
        </p:spPr>
      </p:pic>
      <p:pic>
        <p:nvPicPr>
          <p:cNvPr id="11" name="Picture 10" descr="electric-line-transfer.jpg"/>
          <p:cNvPicPr>
            <a:picLocks noChangeAspect="1"/>
          </p:cNvPicPr>
          <p:nvPr/>
        </p:nvPicPr>
        <p:blipFill>
          <a:blip r:embed="rId6" cstate="print"/>
          <a:srcRect l="11667" b="8102"/>
          <a:stretch>
            <a:fillRect/>
          </a:stretch>
        </p:blipFill>
        <p:spPr>
          <a:xfrm>
            <a:off x="4876800" y="4495800"/>
            <a:ext cx="2307772" cy="1600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5486"/>
            <a:ext cx="9067800" cy="6928714"/>
          </a:xfrm>
          <a:prstGeom prst="rect">
            <a:avLst/>
          </a:prstGeom>
          <a:noFill/>
          <a:ln w="2603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0" y="2667000"/>
            <a:ext cx="914400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38200" y="3505200"/>
            <a:ext cx="6629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বাধা গ্রস্থ / ধাক্কা লাগা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524000"/>
            <a:ext cx="9144000" cy="7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6930846" y="2286000"/>
            <a:ext cx="1752600" cy="4141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0" y="1689654"/>
            <a:ext cx="685800" cy="725556"/>
            <a:chOff x="0" y="1689654"/>
            <a:chExt cx="685800" cy="725556"/>
          </a:xfrm>
        </p:grpSpPr>
        <p:sp>
          <p:nvSpPr>
            <p:cNvPr id="12" name="Oval 11"/>
            <p:cNvSpPr/>
            <p:nvPr/>
          </p:nvSpPr>
          <p:spPr>
            <a:xfrm>
              <a:off x="0" y="1689654"/>
              <a:ext cx="685800" cy="304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0" y="2110410"/>
              <a:ext cx="685800" cy="304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/>
          <p:cNvSpPr/>
          <p:nvPr/>
        </p:nvSpPr>
        <p:spPr>
          <a:xfrm>
            <a:off x="0" y="2514600"/>
            <a:ext cx="685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62200" y="5257800"/>
            <a:ext cx="342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রোধ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486"/>
            <a:ext cx="9067800" cy="6928714"/>
          </a:xfrm>
          <a:prstGeom prst="rect">
            <a:avLst/>
          </a:prstGeom>
          <a:noFill/>
          <a:ln w="2603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 L 0.725 -0.0222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0.97083 -0.01412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57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তড়িৎ প্রবাহ  নির্ভর করে পরিবাহকের -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0980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 প্রান্তের বিভব পার্থক্যের উপর।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819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আকৃতির উপর।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505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উপাদানের উপর।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3066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তাপমাত্রার উপর। </a:t>
            </a:r>
            <a:endParaRPr lang="en-US" sz="36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7162800" y="1143000"/>
            <a:ext cx="1143000" cy="5105400"/>
            <a:chOff x="7391400" y="-1634988"/>
            <a:chExt cx="762000" cy="7908235"/>
          </a:xfrm>
        </p:grpSpPr>
        <p:sp>
          <p:nvSpPr>
            <p:cNvPr id="9" name="Rectangle 8"/>
            <p:cNvSpPr/>
            <p:nvPr/>
          </p:nvSpPr>
          <p:spPr>
            <a:xfrm rot="5400000">
              <a:off x="3818282" y="1938130"/>
              <a:ext cx="7908235" cy="762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467600" y="-614571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772400" y="-614571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467600" y="-997227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772400" y="-970722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001000" y="-1124779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001000" y="-614571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467600" y="-1480931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696200" y="-1480931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001000" y="-1507436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467600" y="5943600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772400" y="5410200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467600" y="5562600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772400" y="4800600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848600" y="5867400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772400" y="177247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924800" y="533399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543800" y="405847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924800" y="-205409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543800" y="-104362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543800" y="5105400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705600" y="1295400"/>
            <a:ext cx="1600200" cy="4648200"/>
            <a:chOff x="7010400" y="685800"/>
            <a:chExt cx="1600200" cy="5486400"/>
          </a:xfrm>
        </p:grpSpPr>
        <p:sp>
          <p:nvSpPr>
            <p:cNvPr id="34" name="Rectangle 33"/>
            <p:cNvSpPr/>
            <p:nvPr/>
          </p:nvSpPr>
          <p:spPr>
            <a:xfrm>
              <a:off x="7010400" y="685800"/>
              <a:ext cx="762000" cy="304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229600" y="775741"/>
              <a:ext cx="381000" cy="28956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86600" y="4800600"/>
              <a:ext cx="533400" cy="13716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077200" y="3886200"/>
              <a:ext cx="533400" cy="2209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72200" y="1295400"/>
            <a:ext cx="2590800" cy="5105400"/>
            <a:chOff x="6324600" y="1066800"/>
            <a:chExt cx="2590800" cy="5105400"/>
          </a:xfrm>
        </p:grpSpPr>
        <p:pic>
          <p:nvPicPr>
            <p:cNvPr id="32" name="Picture 31" descr="Silver-Rock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600" y="2895600"/>
              <a:ext cx="1727200" cy="1295400"/>
            </a:xfrm>
            <a:prstGeom prst="rect">
              <a:avLst/>
            </a:prstGeom>
          </p:spPr>
        </p:pic>
        <p:pic>
          <p:nvPicPr>
            <p:cNvPr id="33" name="Picture 32" descr="Iron-Meteorit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3200" y="1066800"/>
              <a:ext cx="2114802" cy="16002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6934200" y="228600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লোহা</a:t>
              </a:r>
              <a:endPara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10400" y="412498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সিলভার </a:t>
              </a:r>
              <a:endPara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4" name="Picture 43" descr="01-gold-bar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4600" y="4724400"/>
              <a:ext cx="2209800" cy="102214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705600" y="5587425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সোনা</a:t>
              </a:r>
              <a:endPara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465570" y="1600200"/>
            <a:ext cx="2678430" cy="4572000"/>
            <a:chOff x="1523999" y="1905000"/>
            <a:chExt cx="2678430" cy="4572000"/>
          </a:xfrm>
        </p:grpSpPr>
        <p:sp>
          <p:nvSpPr>
            <p:cNvPr id="57" name="Rectangle 56"/>
            <p:cNvSpPr/>
            <p:nvPr/>
          </p:nvSpPr>
          <p:spPr>
            <a:xfrm>
              <a:off x="1524000" y="1905000"/>
              <a:ext cx="1981200" cy="45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523999" y="1981200"/>
              <a:ext cx="2678430" cy="4325779"/>
              <a:chOff x="4155989" y="1834753"/>
              <a:chExt cx="1447800" cy="4325779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4191001" y="3352800"/>
                <a:ext cx="1077098" cy="1200329"/>
                <a:chOff x="4267210" y="2659797"/>
                <a:chExt cx="2210891" cy="1200329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4267210" y="2659797"/>
                  <a:ext cx="2210891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7200" dirty="0" smtClean="0">
                      <a:latin typeface="NikoshBAN" pitchFamily="2" charset="0"/>
                      <a:cs typeface="NikoshBAN" pitchFamily="2" charset="0"/>
                    </a:rPr>
                    <a:t>৪০ সে</a:t>
                  </a:r>
                  <a:endParaRPr lang="en-US" sz="7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125354" y="2665750"/>
                  <a:ext cx="4572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4800" dirty="0" smtClean="0">
                      <a:latin typeface="NikoshBAN" pitchFamily="2" charset="0"/>
                      <a:cs typeface="NikoshBAN" pitchFamily="2" charset="0"/>
                    </a:rPr>
                    <a:t>০</a:t>
                  </a:r>
                  <a:endParaRPr lang="en-US" sz="4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4155989" y="1834753"/>
                <a:ext cx="1447800" cy="1270576"/>
                <a:chOff x="4195336" y="2360950"/>
                <a:chExt cx="2971800" cy="1270576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4195336" y="2431197"/>
                  <a:ext cx="29718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7200" dirty="0" smtClean="0">
                      <a:latin typeface="NikoshBAN" pitchFamily="2" charset="0"/>
                      <a:cs typeface="NikoshBAN" pitchFamily="2" charset="0"/>
                    </a:rPr>
                    <a:t>৩০ সে</a:t>
                  </a:r>
                  <a:endParaRPr lang="en-US" sz="7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5175422" y="2360950"/>
                  <a:ext cx="4571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4800" dirty="0" smtClean="0">
                      <a:latin typeface="NikoshBAN" pitchFamily="2" charset="0"/>
                      <a:cs typeface="NikoshBAN" pitchFamily="2" charset="0"/>
                    </a:rPr>
                    <a:t>০</a:t>
                  </a:r>
                  <a:endParaRPr lang="en-US" sz="4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197179" y="4905777"/>
                <a:ext cx="1070919" cy="1254755"/>
                <a:chOff x="4436293" y="3069774"/>
                <a:chExt cx="2198202" cy="1254755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4436293" y="3124200"/>
                  <a:ext cx="2198202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7200" dirty="0" smtClean="0">
                      <a:latin typeface="NikoshBAN" pitchFamily="2" charset="0"/>
                      <a:cs typeface="NikoshBAN" pitchFamily="2" charset="0"/>
                    </a:rPr>
                    <a:t>৫০ সে</a:t>
                  </a:r>
                  <a:endParaRPr lang="en-US" sz="7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5241296" y="3069774"/>
                  <a:ext cx="4571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4800" dirty="0" smtClean="0">
                      <a:latin typeface="NikoshBAN" pitchFamily="2" charset="0"/>
                      <a:cs typeface="NikoshBAN" pitchFamily="2" charset="0"/>
                    </a:rPr>
                    <a:t>০</a:t>
                  </a:r>
                  <a:endParaRPr lang="en-US" sz="4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</p:grpSp>
      <p:sp>
        <p:nvSpPr>
          <p:cNvPr id="59" name="Rectangle 58"/>
          <p:cNvSpPr/>
          <p:nvPr/>
        </p:nvSpPr>
        <p:spPr>
          <a:xfrm>
            <a:off x="0" y="5486"/>
            <a:ext cx="9067800" cy="6928714"/>
          </a:xfrm>
          <a:prstGeom prst="rect">
            <a:avLst/>
          </a:prstGeom>
          <a:noFill/>
          <a:ln w="2603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0"/>
            <a:ext cx="6629400" cy="6553200"/>
            <a:chOff x="990600" y="0"/>
            <a:chExt cx="6629400" cy="6553200"/>
          </a:xfrm>
        </p:grpSpPr>
        <p:pic>
          <p:nvPicPr>
            <p:cNvPr id="2" name="Picture 1" descr="George_Simon_Oh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0"/>
              <a:ext cx="4191000" cy="462572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990600" y="4429542"/>
              <a:ext cx="662940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66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জর্জ সাইমন  ওহম </a:t>
              </a:r>
            </a:p>
            <a:p>
              <a:pPr algn="ctr"/>
              <a:r>
                <a:rPr lang="bn-BD" sz="66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48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১৭৮৩ - ১৮৫৪)</a:t>
              </a:r>
              <a:endParaRPr lang="en-US" sz="6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5486"/>
            <a:ext cx="9067800" cy="6928714"/>
          </a:xfrm>
          <a:prstGeom prst="rect">
            <a:avLst/>
          </a:prstGeom>
          <a:noFill/>
          <a:ln w="2603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33400"/>
            <a:ext cx="8305800" cy="1219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সূত্র –তাপমাত্রা স্থির থাকলে নির্দিষ্ট পরিবাহকের মধ্যে দিয়ে প্রবাহিত তড়িৎ প্রবাহের মান পরিবাহকের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 প্রান্তের বিভব পার্থক্যের মানের সমানুপাতিক।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667000"/>
            <a:ext cx="53340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গাণিতিক রুপ</a:t>
            </a:r>
            <a:endParaRPr lang="en-US" sz="4400" b="1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10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পরিবাহকের  দুই প্রান্তের বিভব 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V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 রোধ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এবং তড়িৎ প্রবাহ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হলে, </a:t>
            </a:r>
            <a:endParaRPr lang="en-US" sz="3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90788" y="4572591"/>
            <a:ext cx="4343412" cy="1523409"/>
            <a:chOff x="838200" y="4943070"/>
            <a:chExt cx="4343412" cy="1523409"/>
          </a:xfrm>
        </p:grpSpPr>
        <p:sp>
          <p:nvSpPr>
            <p:cNvPr id="11" name="TextBox 10"/>
            <p:cNvSpPr txBox="1"/>
            <p:nvPr/>
          </p:nvSpPr>
          <p:spPr>
            <a:xfrm>
              <a:off x="838200" y="541020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তড়িৎ প্রবাহ 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I</a:t>
              </a:r>
              <a:endParaRPr lang="en-US" sz="3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41980" y="5261112"/>
              <a:ext cx="914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/>
                <a:t>=</a:t>
              </a:r>
              <a:endParaRPr lang="en-US" sz="5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12" y="494307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 V</a:t>
              </a:r>
              <a:endParaRPr lang="en-US" sz="4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05810" y="5635482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 R</a:t>
              </a:r>
              <a:endParaRPr lang="en-US" sz="48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505200" y="5731560"/>
              <a:ext cx="457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0" y="5486"/>
            <a:ext cx="9067800" cy="6928714"/>
          </a:xfrm>
          <a:prstGeom prst="rect">
            <a:avLst/>
          </a:prstGeom>
          <a:noFill/>
          <a:ln w="2603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228600"/>
            <a:ext cx="5867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11500" b="1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667000"/>
            <a:ext cx="81534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শুকনো কাঠের মধ্যে তড়িৎ প্রবাহিত হয় না কেন? 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 এসি এবং ডিসি প্রবাহের মধ্যে পার্থক্য লিখ।  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তড়িৎ প্রবাহের জন্য পরিবাহের দুই প্রান্তে বিভব   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পার্থক্য থাকা প্রয়োজন- ব্যাখ্যা কর।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86"/>
            <a:ext cx="9067800" cy="6928714"/>
          </a:xfrm>
          <a:prstGeom prst="rect">
            <a:avLst/>
          </a:prstGeom>
          <a:noFill/>
          <a:ln w="2603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551837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১।  তড়িৎ বিভব  পার্থক্য কী ?</a:t>
            </a:r>
          </a:p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২।  ১ ওহম কী ? </a:t>
            </a:r>
          </a:p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৩।  কোন পারিবাকের দুই প্রান্তের বিভব পার্থক্য ২০ ভোল্ট  এবং</a:t>
            </a:r>
          </a:p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   ঐ পারিবাকের রোধ ৪০ ওহম হলে, এতে তড়িৎ প্রবাহ কত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1385" y="685800"/>
            <a:ext cx="26212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b="1" u="sng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u="sng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86"/>
            <a:ext cx="9067800" cy="6928714"/>
          </a:xfrm>
          <a:prstGeom prst="rect">
            <a:avLst/>
          </a:prstGeom>
          <a:noFill/>
          <a:ln w="2603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72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4389120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4880" y="1600200"/>
            <a:ext cx="40386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0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গৃহে ব্যবহারের জন্য এসি এবং ডিসি প্রবাহের মধ্যে কোনটি বেশি সুবিধাজনক – ব্যাখ্যা কর।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86"/>
            <a:ext cx="9067800" cy="6928714"/>
          </a:xfrm>
          <a:prstGeom prst="rect">
            <a:avLst/>
          </a:prstGeom>
          <a:noFill/>
          <a:ln w="2603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31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7" y="0"/>
            <a:ext cx="925285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1851645"/>
            <a:ext cx="5953874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9900" b="1" dirty="0">
                <a:solidFill>
                  <a:srgbClr val="FF0000"/>
                </a:solidFill>
                <a:latin typeface="BhairabMJ" pitchFamily="2" charset="0"/>
                <a:cs typeface="NikoshBAN" pitchFamily="2" charset="0"/>
              </a:rPr>
              <a:t>ধন্যবাদ</a:t>
            </a:r>
            <a:endParaRPr lang="en-US" sz="3200" b="1" dirty="0">
              <a:solidFill>
                <a:srgbClr val="FF0000"/>
              </a:solidFill>
              <a:latin typeface="BhairabMJ" pitchFamily="2" charset="0"/>
              <a:cs typeface="Bhairab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86"/>
            <a:ext cx="9067800" cy="6928714"/>
          </a:xfrm>
          <a:prstGeom prst="rect">
            <a:avLst/>
          </a:prstGeom>
          <a:noFill/>
          <a:ln w="2603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8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399" y="394855"/>
            <a:ext cx="557645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bn-BD" sz="6000" b="1" u="sng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1694586"/>
            <a:ext cx="6875082" cy="3639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  <a:defRPr/>
            </a:pP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মাইন উদ্দিন জুয়েল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হানিফ সরকার উচ্চ বিদ্যালয়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মুরাদনগর, কুমিল্লা।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86"/>
            <a:ext cx="9067800" cy="6928714"/>
          </a:xfrm>
          <a:prstGeom prst="rect">
            <a:avLst/>
          </a:prstGeom>
          <a:noFill/>
          <a:ln w="2603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6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6733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pPr algn="ctr"/>
            <a:r>
              <a:rPr lang="bn-BD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বিজ্ঞান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 অধ্যায় 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5397" y="1066800"/>
            <a:ext cx="43268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86"/>
            <a:ext cx="9067800" cy="6928714"/>
          </a:xfrm>
          <a:prstGeom prst="rect">
            <a:avLst/>
          </a:prstGeom>
          <a:noFill/>
          <a:ln w="2603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f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8305800" cy="4038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609600"/>
            <a:ext cx="83058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চালানো হয়- শুষ্ক কোষ / ব্যাটারী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6140" y="5532120"/>
            <a:ext cx="30480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বেতার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86"/>
            <a:ext cx="9067800" cy="6928714"/>
          </a:xfrm>
          <a:prstGeom prst="rect">
            <a:avLst/>
          </a:prstGeom>
          <a:noFill/>
          <a:ln w="2603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iling f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3598164" cy="3598164"/>
          </a:xfrm>
          <a:prstGeom prst="rect">
            <a:avLst/>
          </a:prstGeom>
        </p:spPr>
      </p:pic>
      <p:pic>
        <p:nvPicPr>
          <p:cNvPr id="3" name="Picture 2" descr="th.jpegh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905000"/>
            <a:ext cx="2324100" cy="2857500"/>
          </a:xfrm>
          <a:prstGeom prst="rect">
            <a:avLst/>
          </a:prstGeom>
        </p:spPr>
      </p:pic>
      <p:pic>
        <p:nvPicPr>
          <p:cNvPr id="4" name="Picture 3" descr="rr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1752600"/>
            <a:ext cx="2553775" cy="293041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57200" y="419100"/>
            <a:ext cx="8077200" cy="1409700"/>
            <a:chOff x="457200" y="419100"/>
            <a:chExt cx="8077200" cy="1409700"/>
          </a:xfrm>
        </p:grpSpPr>
        <p:sp>
          <p:nvSpPr>
            <p:cNvPr id="18" name="Down Arrow 17"/>
            <p:cNvSpPr/>
            <p:nvPr/>
          </p:nvSpPr>
          <p:spPr>
            <a:xfrm>
              <a:off x="7162800" y="685800"/>
              <a:ext cx="609600" cy="1143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4800600" y="533400"/>
              <a:ext cx="609600" cy="1143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1676400" y="685800"/>
              <a:ext cx="609600" cy="1143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419100"/>
              <a:ext cx="8077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চালানো হয়-  তড়িৎ / বিদ্যুৎ দ্বারা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66800" y="50292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ফ্যান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51054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বাল্ব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81800" y="51054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টিভি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486"/>
            <a:ext cx="9067800" cy="6928714"/>
          </a:xfrm>
          <a:prstGeom prst="rect">
            <a:avLst/>
          </a:prstGeom>
          <a:noFill/>
          <a:ln w="2603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486"/>
            <a:ext cx="9067800" cy="6928714"/>
          </a:xfrm>
          <a:prstGeom prst="rect">
            <a:avLst/>
          </a:prstGeom>
          <a:noFill/>
          <a:ln w="2603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82000" cy="6400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1905000"/>
            <a:ext cx="652294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তড়িৎ </a:t>
            </a:r>
            <a:r>
              <a:rPr lang="bn-BD" sz="13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4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305800" cy="3323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শিখনফল-</a:t>
            </a:r>
          </a:p>
          <a:p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 </a:t>
            </a:r>
            <a:r>
              <a:rPr lang="bn-BD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 শেষে শিক্ষার্থীরা-</a:t>
            </a:r>
          </a:p>
          <a:p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তড়িৎ 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প্রবাহ কী বলতে পারবে। </a:t>
            </a:r>
          </a:p>
          <a:p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এসি 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 ডিসি প্রবাহ ব্যাখ্যা করতে পারবে।</a:t>
            </a:r>
          </a:p>
          <a:p>
            <a:r>
              <a:rPr lang="en-US" sz="400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BD" sz="400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রোধ 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 ওহমের সূত্র বিশ্লেষণ করতে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5486"/>
            <a:ext cx="9067800" cy="6928714"/>
          </a:xfrm>
          <a:prstGeom prst="rect">
            <a:avLst/>
          </a:prstGeom>
          <a:noFill/>
          <a:ln w="2603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43400"/>
            <a:ext cx="8382000" cy="21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7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9120" y="46482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প্রবাহ / চলা 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9600" y="3429000"/>
            <a:ext cx="8382000" cy="685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09600" y="1790702"/>
            <a:ext cx="7467600" cy="6096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876302" y="2514600"/>
            <a:ext cx="1752600" cy="829491"/>
            <a:chOff x="76200" y="2732316"/>
            <a:chExt cx="1752600" cy="829491"/>
          </a:xfrm>
        </p:grpSpPr>
        <p:sp>
          <p:nvSpPr>
            <p:cNvPr id="129" name="Oval 128"/>
            <p:cNvSpPr/>
            <p:nvPr/>
          </p:nvSpPr>
          <p:spPr>
            <a:xfrm>
              <a:off x="1295400" y="2743200"/>
              <a:ext cx="5334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85800" y="2743200"/>
              <a:ext cx="5334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74913" y="3178629"/>
              <a:ext cx="5334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76200" y="3180807"/>
              <a:ext cx="5334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1295400" y="3178632"/>
              <a:ext cx="5334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87084" y="2732316"/>
              <a:ext cx="5334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762000" y="304800"/>
            <a:ext cx="2209800" cy="2362202"/>
            <a:chOff x="3733800" y="304800"/>
            <a:chExt cx="2209800" cy="2362202"/>
          </a:xfrm>
        </p:grpSpPr>
        <p:sp>
          <p:nvSpPr>
            <p:cNvPr id="134" name="TextBox 133"/>
            <p:cNvSpPr txBox="1"/>
            <p:nvPr/>
          </p:nvSpPr>
          <p:spPr>
            <a:xfrm>
              <a:off x="3733800" y="304800"/>
              <a:ext cx="2209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ইলেট্রন</a:t>
              </a:r>
              <a:endPara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>
              <a:off x="3848102" y="1714502"/>
              <a:ext cx="1752599" cy="15240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0" y="5486"/>
            <a:ext cx="9067800" cy="6928714"/>
          </a:xfrm>
          <a:prstGeom prst="rect">
            <a:avLst/>
          </a:prstGeom>
          <a:noFill/>
          <a:ln w="2603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84 -0.00324 L 1.0125 -0.0143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09600" y="1730829"/>
            <a:ext cx="80772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9600" y="1066800"/>
            <a:ext cx="80772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4256313"/>
            <a:ext cx="80772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9600" y="4887687"/>
            <a:ext cx="8077200" cy="76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609600" y="12954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2209800"/>
            <a:ext cx="6172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অপর্যাবৃত্ত/ একমূখী প্রবাহ</a:t>
            </a:r>
            <a:endParaRPr lang="en-US" sz="5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68680" y="4239987"/>
            <a:ext cx="609600" cy="685800"/>
            <a:chOff x="914400" y="5638800"/>
            <a:chExt cx="609600" cy="685800"/>
          </a:xfrm>
        </p:grpSpPr>
        <p:sp>
          <p:nvSpPr>
            <p:cNvPr id="16" name="&quot;No&quot; Symbol 15"/>
            <p:cNvSpPr/>
            <p:nvPr/>
          </p:nvSpPr>
          <p:spPr>
            <a:xfrm>
              <a:off x="914400" y="5791200"/>
              <a:ext cx="609600" cy="533400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&quot;No&quot; Symbol 16"/>
            <p:cNvSpPr/>
            <p:nvPr/>
          </p:nvSpPr>
          <p:spPr>
            <a:xfrm>
              <a:off x="914400" y="5638800"/>
              <a:ext cx="609600" cy="533400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524000" y="5334000"/>
            <a:ext cx="5943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পর্যাবৃত্ত/ পরিবর্তী প্রবাহ</a:t>
            </a:r>
            <a:endParaRPr lang="en-US" sz="5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486"/>
            <a:ext cx="9067800" cy="6928714"/>
          </a:xfrm>
          <a:prstGeom prst="rect">
            <a:avLst/>
          </a:prstGeom>
          <a:noFill/>
          <a:ln w="2603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1.11111E-6 L 1.025 -1.11111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0.00556 L 1.025 0.0055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</TotalTime>
  <Words>277</Words>
  <Application>Microsoft Office PowerPoint</Application>
  <PresentationFormat>On-screen Show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সকলকে শুভেচ্ছা </dc:title>
  <dc:creator/>
  <cp:lastModifiedBy>HSHS</cp:lastModifiedBy>
  <cp:revision>372</cp:revision>
  <dcterms:created xsi:type="dcterms:W3CDTF">2006-08-16T00:00:00Z</dcterms:created>
  <dcterms:modified xsi:type="dcterms:W3CDTF">2020-11-29T04:41:12Z</dcterms:modified>
</cp:coreProperties>
</file>