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63" r:id="rId3"/>
    <p:sldId id="281" r:id="rId4"/>
    <p:sldId id="283" r:id="rId5"/>
    <p:sldId id="261" r:id="rId6"/>
    <p:sldId id="256" r:id="rId7"/>
    <p:sldId id="284" r:id="rId8"/>
    <p:sldId id="274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72" r:id="rId18"/>
    <p:sldId id="278" r:id="rId19"/>
    <p:sldId id="279" r:id="rId20"/>
    <p:sldId id="280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D9382-4A89-4646-B66A-4F249348B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DB0A09-3A1E-4DD0-B11C-52AB615B5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AA70E-2B02-438B-927E-7F2FE5060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56EA2-19B9-435C-AE91-D0B082EF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C56D2-E9AB-4024-A871-D7552E0D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8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A00D0-CDD7-4D30-9E44-6E510F644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669B1-72F0-4BD4-8524-852C21FEB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F821F-39C5-4FB2-A59D-4BF4A9F4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8ECC4-CF4F-4A06-95F2-559246D62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CC20D-460B-414D-B4CC-30985B31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3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1B456F-F790-454C-B9B6-A00E3AAF4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BDC424-62A4-4C88-8DF8-5E5858A7E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6E01A-453A-4241-BF01-39A7A26EA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9D89E-71EB-4AD8-8402-D0D323CB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6D187-92FF-45EE-9641-23C22ECC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3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94A01-0ADC-4562-B3DF-3297FDD15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7D386-8BB6-4E6B-92A1-B40443F80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34524-47E0-4DDD-82C6-A5C6DBE06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FD459-9D9B-4EEB-BF82-F2B549705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07B4C-2391-44D0-8E4E-B1B177AA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2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B5A35-8656-4F17-9B91-878AB930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711F8-D452-4C30-93E9-3BA54EA8C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6D59C-E1BC-461E-88EB-421A768E4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AC5BB-253A-4BB4-8CC9-E0724318E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6293F-D281-459C-B548-7E6EEBEB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2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857E2-8C9B-47CE-86D9-B5BE200C7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5C765-7488-437C-8585-CCF653265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9FA55-40EB-4D54-BE99-739B94930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F5F66-4584-41CB-AA67-D16E14F4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422B3-6019-484C-884F-E7636AAA3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04544-39EC-4AA1-AE65-7B13D6042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2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C4662-8CC4-4D23-B32B-3C7F9C510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8D8A3-917B-4495-B86D-EE2A63C2C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96297-650F-4757-9D14-2D0B3AB54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423ED0-8045-4BF9-B969-06F8DBD1A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5B2471-A503-475A-A23F-8635E456BC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A1459D-6F58-4B5B-A7A5-80C3ED21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72AB30-962C-4804-9FD2-F0E039020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D56BEF-F321-47D5-B952-CA9958BE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2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03C16-9930-4BC5-BD7F-AD657F5F4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DFF659-7AE7-4DE1-80D9-29862E0D0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86E33B-8F4A-459D-AEAE-709267F5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3CE6DA-8F53-4A14-8D46-94C081D9B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8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0C754-2A94-49B0-BFD2-7770AD373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84C09D-8268-40AA-BACE-558AE0EB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07B26-E251-4A9A-AD19-6A2B6A90B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9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E5DA0-15BC-4DB1-AB55-DC428D6B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3C2EC-FAD0-4970-B4DE-32B370551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AE3F4-4BA4-4021-9E46-95E9F0500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F5396-9FE0-46C4-BAA2-6FAEB91B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10519-9EDD-4531-BDC5-DF3604D32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B8F35-ABE0-46DF-97EC-64E4D62E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2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F1923-388B-4221-A4AA-CA1958995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6EA750-4F84-4A7D-9C9B-2A06B4E40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519E92-20CF-42CC-A7EB-D9B0A31F6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4EF5C-6676-4AA8-876A-101489D8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247F4C-A249-4BB4-AE57-AE1FCAB93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46400-C9A2-4F45-AC85-BAF892585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0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9C09A7-5E92-4371-AD2E-ED141EB94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D7E06-2641-40B9-98BE-10D3C2983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FE15D-07B9-4969-B6A9-8EFFBC768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D0CED-6DB2-4270-8C28-DB932DD42850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02EC6-FAB9-4324-BBDF-A100935AA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E79C9-A753-486C-B21C-438D54589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2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osmos_001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4AEFE-2AFE-4DC8-9F7E-436544308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298" y="365125"/>
            <a:ext cx="8385403" cy="1510409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A2E719-DF57-4200-ADC6-A90BDDE98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98" y="1875534"/>
            <a:ext cx="8385403" cy="4367959"/>
          </a:xfrm>
        </p:spPr>
      </p:pic>
    </p:spTree>
    <p:extLst>
      <p:ext uri="{BB962C8B-B14F-4D97-AF65-F5344CB8AC3E}">
        <p14:creationId xmlns:p14="http://schemas.microsoft.com/office/powerpoint/2010/main" val="1056632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ED3519-AD47-44D5-AA03-D7EB8B61B8DC}"/>
              </a:ext>
            </a:extLst>
          </p:cNvPr>
          <p:cNvSpPr/>
          <p:nvPr/>
        </p:nvSpPr>
        <p:spPr>
          <a:xfrm>
            <a:off x="1357741" y="277091"/>
            <a:ext cx="9795165" cy="1246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গুরুকে ভক্তি= গুরুভক্তি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 (</a:t>
            </a:r>
            <a:r>
              <a:rPr lang="bn-IN" sz="4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) বিভক্তির লোপ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E05214-CC7E-4D82-BCA3-14AA6291377A}"/>
              </a:ext>
            </a:extLst>
          </p:cNvPr>
          <p:cNvSpPr/>
          <p:nvPr/>
        </p:nvSpPr>
        <p:spPr>
          <a:xfrm>
            <a:off x="1357743" y="1524000"/>
            <a:ext cx="9795163" cy="124690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আরামের জন্য কেদারা= আরামকেদারা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 (</a:t>
            </a:r>
            <a:r>
              <a:rPr lang="bn-IN" sz="32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 বিভক্তির লোপ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C83091-9083-49D1-AF53-589D893319E9}"/>
              </a:ext>
            </a:extLst>
          </p:cNvPr>
          <p:cNvSpPr/>
          <p:nvPr/>
        </p:nvSpPr>
        <p:spPr>
          <a:xfrm>
            <a:off x="1357743" y="2770909"/>
            <a:ext cx="9795163" cy="16348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বসতের নিমিত্ত ঘর= বসতঘর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 (</a:t>
            </a:r>
            <a:r>
              <a:rPr lang="bn-IN" sz="4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নিমিত্ত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) বিভক্তির লোপ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C71F90-9158-49D6-98EA-0B4253CB267E}"/>
              </a:ext>
            </a:extLst>
          </p:cNvPr>
          <p:cNvSpPr/>
          <p:nvPr/>
        </p:nvSpPr>
        <p:spPr>
          <a:xfrm>
            <a:off x="1357745" y="4530436"/>
            <a:ext cx="9795163" cy="180109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আগের মতো আমরা বলতে পারি, পূর্বপদের চতুর্থ বিভক্তির (কে, জন্য, নিমিত্ত) ইত্যাদির লোপ হয়ে যে </a:t>
            </a:r>
            <a:r>
              <a:rPr lang="bn-IN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 হয় তাকে </a:t>
            </a:r>
            <a:r>
              <a:rPr lang="bn-IN" sz="4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চতুর্থী তৎপুরুষ সমাস</a:t>
            </a:r>
            <a:r>
              <a:rPr lang="bn-IN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 । </a:t>
            </a: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12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C7FC5B-AAB6-4E2A-BD76-D0F05753B9D6}"/>
              </a:ext>
            </a:extLst>
          </p:cNvPr>
          <p:cNvSpPr/>
          <p:nvPr/>
        </p:nvSpPr>
        <p:spPr>
          <a:xfrm>
            <a:off x="1773382" y="346364"/>
            <a:ext cx="9351817" cy="3352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খাঁচা </a:t>
            </a:r>
            <a:r>
              <a:rPr lang="bn-IN" sz="48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ছাড়া= খাচাছাড়া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শহর </a:t>
            </a:r>
            <a:r>
              <a:rPr lang="bn-IN" sz="48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ফেরত= শহরফেরত</a:t>
            </a:r>
          </a:p>
          <a:p>
            <a:pPr algn="ctr"/>
            <a:r>
              <a:rPr lang="bn-IN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পঞ্চমী  (</a:t>
            </a:r>
            <a:r>
              <a:rPr lang="bn-IN" sz="48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থেকে, হতে</a:t>
            </a:r>
            <a:r>
              <a:rPr lang="bn-IN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বিভক্তির লোপ</a:t>
            </a:r>
            <a:endParaRPr lang="en-US" sz="48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71F549-B496-4608-A557-0C8BD55DA995}"/>
              </a:ext>
            </a:extLst>
          </p:cNvPr>
          <p:cNvSpPr/>
          <p:nvPr/>
        </p:nvSpPr>
        <p:spPr>
          <a:xfrm>
            <a:off x="1773383" y="3699165"/>
            <a:ext cx="9351816" cy="260465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 পূর্বপদের পঞ্চমী বিভক্তির (হতে, থেকে) ইত্যাদির লোপ হয়ে যে সমাস হয় তাকে </a:t>
            </a:r>
            <a:r>
              <a:rPr lang="bn-IN" sz="4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পঞ্চমী তৎপুরুষ সমাস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0D3165-B85F-4172-A884-6C600D4B890E}"/>
              </a:ext>
            </a:extLst>
          </p:cNvPr>
          <p:cNvSpPr/>
          <p:nvPr/>
        </p:nvSpPr>
        <p:spPr>
          <a:xfrm>
            <a:off x="1274618" y="381000"/>
            <a:ext cx="10016836" cy="304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খেয়া</a:t>
            </a:r>
            <a:r>
              <a:rPr lang="bn-IN" sz="4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ঘাট= খেয়াঘাট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আমে</a:t>
            </a:r>
            <a:r>
              <a:rPr lang="bn-IN" sz="4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বাগান= আমবাগান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bn-IN" sz="4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পুত্র= রাজপুত্র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এভাবে ষষ্ঠী (</a:t>
            </a:r>
            <a:r>
              <a:rPr lang="bn-IN" sz="4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র, এর,র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) বিভক্তির লোপ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E85F28-5368-406D-A157-823E9A6CC09D}"/>
              </a:ext>
            </a:extLst>
          </p:cNvPr>
          <p:cNvSpPr/>
          <p:nvPr/>
        </p:nvSpPr>
        <p:spPr>
          <a:xfrm>
            <a:off x="1274618" y="3429000"/>
            <a:ext cx="10016836" cy="26531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এভাবে পূর্বপদের ষষ্ঠী বিভক্তির (এ, এর) ইত্যাদির লোপ হয়ে যে সমাস হয় তাকে </a:t>
            </a:r>
            <a:r>
              <a:rPr lang="bn-IN" sz="4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ষষ্ঠী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তৎপুরুষ সমাস </a:t>
            </a:r>
            <a:r>
              <a:rPr lang="bn-IN" sz="4000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4000" dirty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08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037C09-5DBE-484B-97BE-CF5A208ECB70}"/>
              </a:ext>
            </a:extLst>
          </p:cNvPr>
          <p:cNvSpPr/>
          <p:nvPr/>
        </p:nvSpPr>
        <p:spPr>
          <a:xfrm>
            <a:off x="2147456" y="311727"/>
            <a:ext cx="8645236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বিশ্বে বিখ্যাত= বিশ্ববিখ্যাত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গাছে পাকা= গাছপাকা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অকালে মৃত্যু= অকালমৃত্যু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তিনটি বাক্যেই সপ্তমী(</a:t>
            </a:r>
            <a:r>
              <a:rPr lang="bn-IN" sz="4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) বিভক্তি লোপ পেয়েছ।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44526A-419D-48A9-82F4-CD542F182CEC}"/>
              </a:ext>
            </a:extLst>
          </p:cNvPr>
          <p:cNvSpPr/>
          <p:nvPr/>
        </p:nvSpPr>
        <p:spPr>
          <a:xfrm>
            <a:off x="2147456" y="3740728"/>
            <a:ext cx="8645236" cy="2438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পূর্বপদের সপ্তমী বিভক্তির (এ,ও,তে) ইত্যাদি লোপ হয়ে যে সমাস হয় তাকে </a:t>
            </a:r>
            <a:r>
              <a:rPr lang="bn-IN" sz="4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সপ্তমী তৎপুরুষ  সমাস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03905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60AE51-4653-473B-8061-DFF96C2DC2D5}"/>
              </a:ext>
            </a:extLst>
          </p:cNvPr>
          <p:cNvSpPr/>
          <p:nvPr/>
        </p:nvSpPr>
        <p:spPr>
          <a:xfrm>
            <a:off x="1995056" y="415636"/>
            <a:ext cx="9351818" cy="329738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বালক =নাবালক</a:t>
            </a:r>
          </a:p>
          <a:p>
            <a:pPr algn="ctr"/>
            <a:r>
              <a:rPr lang="bn-IN" sz="3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আচার= অনাচার</a:t>
            </a:r>
          </a:p>
          <a:p>
            <a:pPr algn="ctr"/>
            <a:r>
              <a:rPr lang="bn-IN" sz="3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তাল= বাতাল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না বাচক শব্দগুলো পূর্বে বসেছে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3A7225-7901-4BD8-B50E-9A386E4A36B6}"/>
              </a:ext>
            </a:extLst>
          </p:cNvPr>
          <p:cNvSpPr/>
          <p:nvPr/>
        </p:nvSpPr>
        <p:spPr>
          <a:xfrm>
            <a:off x="1995056" y="3879273"/>
            <a:ext cx="9351818" cy="19812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না বাচক/ ন ঞ অব্যয় (না, নেই,নাই,নয়) পূর্বে বসে যে তৎপুরুষ সমাস হয় তাকে  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নঞ  তৎপুরুষ সমাস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2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E6B392-6119-48C5-8115-1841D7D3DCC3}"/>
              </a:ext>
            </a:extLst>
          </p:cNvPr>
          <p:cNvSpPr/>
          <p:nvPr/>
        </p:nvSpPr>
        <p:spPr>
          <a:xfrm>
            <a:off x="2646218" y="263236"/>
            <a:ext cx="8340437" cy="30202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জল দেয় যে= জলদ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জলে চড়ে যা= জলচর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জলে জন্মে যা=জলজ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bn-IN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কৃত-প্রত্যয়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যে, যা, যা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) যুক্ত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AB9660-6D71-4E27-91F6-4CB6A90B1AC0}"/>
              </a:ext>
            </a:extLst>
          </p:cNvPr>
          <p:cNvSpPr/>
          <p:nvPr/>
        </p:nvSpPr>
        <p:spPr>
          <a:xfrm>
            <a:off x="2646218" y="3283527"/>
            <a:ext cx="8340437" cy="29925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তাহলে, যে পদের পরবর্তী ক্রিয়ামূলের সঙ্গে কৃত প্রত্যয় যুক্ত হয় সে পদকে উপপদ বলে। আর কৃদন্ত পদের সঙ্গে উপপদের যে সমাস হয় তাকে </a:t>
            </a: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উপপদ তৎপুরুষ সমাস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15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F2DA20-D5B1-4299-9F8A-065E2AD47221}"/>
              </a:ext>
            </a:extLst>
          </p:cNvPr>
          <p:cNvSpPr/>
          <p:nvPr/>
        </p:nvSpPr>
        <p:spPr>
          <a:xfrm>
            <a:off x="2105891" y="415637"/>
            <a:ext cx="9185564" cy="3013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গাড়ি= গরুরগাড়ি</a:t>
            </a:r>
          </a:p>
          <a:p>
            <a:pPr algn="ctr"/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ছাঁটা= কলেছাঁটা  </a:t>
            </a:r>
          </a:p>
          <a:p>
            <a:pPr algn="ctr"/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ঘিয়ে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ভাজা= ঘিয়েভাজা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দ্বিতীয়দি </a:t>
            </a: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(র, এ,এ)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বিভক্তি লোপ হয়না 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EC298C-40A6-4BAF-BF4F-3E6A1992B28E}"/>
              </a:ext>
            </a:extLst>
          </p:cNvPr>
          <p:cNvSpPr/>
          <p:nvPr/>
        </p:nvSpPr>
        <p:spPr>
          <a:xfrm>
            <a:off x="2105891" y="3629891"/>
            <a:ext cx="9185564" cy="21058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এভাবে, যে তৎপুরুষ সমাসে দ্বিতীয়াদি বিভক্তি লোপ হয়না তাকে 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অলুক তৎপুরুষ সমাস </a:t>
            </a:r>
            <a:r>
              <a:rPr lang="bn-IN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0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E992-3EFB-48E5-BC2D-BFE63310E70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AA434-967C-4BA8-A939-9AD837879AD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তৎপুরুষ  কি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2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A21CD-202A-4731-A5B4-436F9D7DF97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4737C-20CA-4013-A0C7-EBD76CC6604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যে কোন দুটি তৎপুরুষ সমাসের উদাহরণ লিখ।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3A422-6C34-4A32-8084-8986391F2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98" y="2893894"/>
            <a:ext cx="4929204" cy="296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6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4E75-F536-443D-A86B-88D4F90DB16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45B1C-13AD-400B-95BF-F7699F3FB90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১।  তৎপুরুষ সমাস কাকে বলে</a:t>
            </a:r>
          </a:p>
          <a:p>
            <a:pPr marL="0" indent="0">
              <a:buNone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২। সমাস নিষ্পন্ন পদকে কী বলে</a:t>
            </a:r>
          </a:p>
          <a:p>
            <a:pPr marL="0" indent="0">
              <a:buNone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৩। ব্যাসবাক্য কী </a:t>
            </a:r>
          </a:p>
          <a:p>
            <a:pPr marL="0" indent="0">
              <a:buNone/>
            </a:pP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3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76166-AD8E-41DA-87BC-0D22DB588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464" y="365125"/>
            <a:ext cx="9949070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41C80-8C6D-46D0-9629-74913F87A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464" y="1948070"/>
            <a:ext cx="5745744" cy="4363829"/>
          </a:xfrm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মোঃ আবু তাহের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রত্না উচ্চ বিদ্যালয়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বানিয়াচং, হবিগঞ্জ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০১৭১৩-৮০৯৮১২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2C1E52A1-F882-48D7-B093-4410AB12FA09}"/>
              </a:ext>
            </a:extLst>
          </p:cNvPr>
          <p:cNvSpPr/>
          <p:nvPr/>
        </p:nvSpPr>
        <p:spPr>
          <a:xfrm>
            <a:off x="119268" y="0"/>
            <a:ext cx="11966714" cy="6858000"/>
          </a:xfrm>
          <a:prstGeom prst="frame">
            <a:avLst>
              <a:gd name="adj1" fmla="val 2258"/>
            </a:avLst>
          </a:prstGeom>
          <a:gradFill>
            <a:gsLst>
              <a:gs pos="3000">
                <a:srgbClr val="00B050"/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38CF2B-36BF-4D36-9D27-7442B7658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32" y="1948070"/>
            <a:ext cx="3638550" cy="435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81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B8F30-6B5B-4E20-921D-8A3FB796E78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7690B-0D78-445A-AD1F-973443EC020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তৎপুরুষ সমাস কত প্রকার ও কি কি? প্রত্যেক প্রকারের ব্যাসবাক্যসহ উদাহরণ লিখ।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17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E4211-EC92-49EC-BA22-D634709AD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51446"/>
            <a:ext cx="10880035" cy="132556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77D5B9-8740-4215-A8FB-E7447BFDB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599" y="1577009"/>
            <a:ext cx="10880035" cy="506233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819D2B-6EB6-44D1-B563-F4FBEB96B74D}"/>
              </a:ext>
            </a:extLst>
          </p:cNvPr>
          <p:cNvSpPr txBox="1"/>
          <p:nvPr/>
        </p:nvSpPr>
        <p:spPr>
          <a:xfrm>
            <a:off x="1842052" y="6176963"/>
            <a:ext cx="85609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en.wikipedia.org/wiki/File:Cosmos_001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E1B27638-FFC0-48C7-B99E-BD59C0F4E375}"/>
              </a:ext>
            </a:extLst>
          </p:cNvPr>
          <p:cNvSpPr/>
          <p:nvPr/>
        </p:nvSpPr>
        <p:spPr>
          <a:xfrm>
            <a:off x="0" y="0"/>
            <a:ext cx="11966714" cy="6858000"/>
          </a:xfrm>
          <a:prstGeom prst="frame">
            <a:avLst>
              <a:gd name="adj1" fmla="val 2258"/>
            </a:avLst>
          </a:prstGeom>
          <a:gradFill>
            <a:gsLst>
              <a:gs pos="3000">
                <a:srgbClr val="00B050"/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7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5E6E3-0EDD-4237-8FEC-0FBF65B4D9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EC305-71B3-4A69-9E85-8654373F0AE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671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98DBF48F-5D16-48B6-8366-A8EA9671A098}"/>
              </a:ext>
            </a:extLst>
          </p:cNvPr>
          <p:cNvSpPr/>
          <p:nvPr/>
        </p:nvSpPr>
        <p:spPr>
          <a:xfrm>
            <a:off x="4849091" y="10253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544EAD-1995-4F39-862D-F9AFE776FAF7}"/>
              </a:ext>
            </a:extLst>
          </p:cNvPr>
          <p:cNvSpPr/>
          <p:nvPr/>
        </p:nvSpPr>
        <p:spPr>
          <a:xfrm>
            <a:off x="1357745" y="879763"/>
            <a:ext cx="2992582" cy="928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গুরুকে ভক্তি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A32210-21C9-4BB0-8438-7BD994A0D192}"/>
              </a:ext>
            </a:extLst>
          </p:cNvPr>
          <p:cNvSpPr/>
          <p:nvPr/>
        </p:nvSpPr>
        <p:spPr>
          <a:xfrm>
            <a:off x="6603354" y="791440"/>
            <a:ext cx="313112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গুরুভক্তি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6EA344-4193-4803-826F-B75F80AA4F4F}"/>
              </a:ext>
            </a:extLst>
          </p:cNvPr>
          <p:cNvSpPr/>
          <p:nvPr/>
        </p:nvSpPr>
        <p:spPr>
          <a:xfrm>
            <a:off x="1357745" y="2860963"/>
            <a:ext cx="299258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খাঁচা থেকে ছাড়া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276C02-E778-44BD-ADC2-60A2021F0286}"/>
              </a:ext>
            </a:extLst>
          </p:cNvPr>
          <p:cNvSpPr/>
          <p:nvPr/>
        </p:nvSpPr>
        <p:spPr>
          <a:xfrm>
            <a:off x="6603354" y="2775168"/>
            <a:ext cx="313112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খাঁচাছাড়া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7B877F8-406F-4DED-BFB2-CE78463D2C23}"/>
              </a:ext>
            </a:extLst>
          </p:cNvPr>
          <p:cNvSpPr/>
          <p:nvPr/>
        </p:nvSpPr>
        <p:spPr>
          <a:xfrm>
            <a:off x="5052614" y="30758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ABFA093-5B71-4CDF-B2C5-1C42FEA06105}"/>
              </a:ext>
            </a:extLst>
          </p:cNvPr>
          <p:cNvSpPr/>
          <p:nvPr/>
        </p:nvSpPr>
        <p:spPr>
          <a:xfrm>
            <a:off x="4997195" y="51678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55DDE2-F085-44A5-8B18-89FA882607DC}"/>
              </a:ext>
            </a:extLst>
          </p:cNvPr>
          <p:cNvSpPr/>
          <p:nvPr/>
        </p:nvSpPr>
        <p:spPr>
          <a:xfrm>
            <a:off x="1439209" y="4952999"/>
            <a:ext cx="299258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তেলে ভাজা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0DD00F-0196-4397-8815-3C3EE6F39EC7}"/>
              </a:ext>
            </a:extLst>
          </p:cNvPr>
          <p:cNvSpPr/>
          <p:nvPr/>
        </p:nvSpPr>
        <p:spPr>
          <a:xfrm>
            <a:off x="6541008" y="4952999"/>
            <a:ext cx="325581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তেলে ভাজা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975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Down 1">
            <a:extLst>
              <a:ext uri="{FF2B5EF4-FFF2-40B4-BE49-F238E27FC236}">
                <a16:creationId xmlns:a16="http://schemas.microsoft.com/office/drawing/2014/main" id="{FC47B93E-A778-4659-B672-7C9603212BED}"/>
              </a:ext>
            </a:extLst>
          </p:cNvPr>
          <p:cNvSpPr/>
          <p:nvPr/>
        </p:nvSpPr>
        <p:spPr>
          <a:xfrm>
            <a:off x="1510748" y="702364"/>
            <a:ext cx="9382538" cy="2835965"/>
          </a:xfrm>
          <a:prstGeom prst="downArrow">
            <a:avLst>
              <a:gd name="adj1" fmla="val 50000"/>
              <a:gd name="adj2" fmla="val 4509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805495-E09B-49A9-A198-1D545D4DE2FF}"/>
              </a:ext>
            </a:extLst>
          </p:cNvPr>
          <p:cNvSpPr/>
          <p:nvPr/>
        </p:nvSpPr>
        <p:spPr>
          <a:xfrm>
            <a:off x="837296" y="3538329"/>
            <a:ext cx="10323444" cy="1815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/>
              <a:t> 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তৎপুরুষ সমাস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489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AE5A-3A07-4C72-BBDD-002356D7F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149" y="585542"/>
            <a:ext cx="10721008" cy="170749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80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8000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96919D-3886-40BB-B277-B6149964F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1149" y="2293034"/>
            <a:ext cx="10721008" cy="397942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endParaRPr lang="bn-IN" sz="3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তৎপুরুষ সমাস কী তা বলতে পারবে। 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তৎপুরুষ সমা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</a:t>
            </a:r>
            <a:r>
              <a:rPr lang="bn-IN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সের প্রকারভেদ উল্লেখ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ব্যাসবাক্য থেকে তৎপুরুষ সমাস নির্ণয়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616806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D6C05-191F-4207-99B9-E36B16B1EC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আরামের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জন্য কেদারা= আরামকেদারা </a:t>
            </a:r>
            <a:b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A636C-8FC8-4367-9283-DCCC243BF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  <a:solidFill>
            <a:schemeClr val="tx2"/>
          </a:solidFill>
        </p:spPr>
        <p:txBody>
          <a:bodyPr/>
          <a:lstStyle/>
          <a:p>
            <a:r>
              <a:rPr lang="bn-IN" dirty="0"/>
              <a:t>   </a:t>
            </a:r>
            <a:r>
              <a:rPr lang="bn-IN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পরপদের (</a:t>
            </a:r>
            <a:r>
              <a:rPr lang="bn-IN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কেদারা</a:t>
            </a:r>
            <a:r>
              <a:rPr lang="bn-IN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অর্থই প্রধান রুপে প্রতীয়মান হয়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বিশেষ্য (</a:t>
            </a:r>
            <a:r>
              <a:rPr lang="bn-IN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কেদারা</a:t>
            </a:r>
            <a:r>
              <a:rPr lang="bn-IN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ও বিশেষণ (</a:t>
            </a:r>
            <a:r>
              <a:rPr lang="bn-IN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আরামের</a:t>
            </a:r>
            <a:r>
              <a:rPr lang="bn-IN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পদ নিয়ে সমাস হয় 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বিশেষণ ( </a:t>
            </a:r>
            <a:r>
              <a:rPr lang="bn-IN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আরামের</a:t>
            </a:r>
            <a:r>
              <a:rPr lang="bn-IN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পদ সাধারণত পূর্বে বসে </a:t>
            </a:r>
          </a:p>
          <a:p>
            <a:r>
              <a:rPr lang="bn-IN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আর  পূর্বপদের বিভক্তি লোপ পায়</a:t>
            </a:r>
            <a:endParaRPr lang="en-US" sz="40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পূর্বপদের বিভক্তির লোপে যে সমাস হয় এবং যে সমাসে পরপদের অর্থ প্রধানভাবে বোঝায় তাকে তৎপুরুষ সমাস বলে।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5CB82BB-0A06-4538-A965-DDD690A9C15B}"/>
              </a:ext>
            </a:extLst>
          </p:cNvPr>
          <p:cNvSpPr/>
          <p:nvPr/>
        </p:nvSpPr>
        <p:spPr>
          <a:xfrm>
            <a:off x="838200" y="1897747"/>
            <a:ext cx="763662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21758DC-92A6-4530-B56A-E5940B2707A4}"/>
              </a:ext>
            </a:extLst>
          </p:cNvPr>
          <p:cNvSpPr/>
          <p:nvPr/>
        </p:nvSpPr>
        <p:spPr>
          <a:xfrm>
            <a:off x="838200" y="2563914"/>
            <a:ext cx="763662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4802208-052E-4B21-BEEC-E0670F26698B}"/>
              </a:ext>
            </a:extLst>
          </p:cNvPr>
          <p:cNvSpPr/>
          <p:nvPr/>
        </p:nvSpPr>
        <p:spPr>
          <a:xfrm>
            <a:off x="838200" y="3230082"/>
            <a:ext cx="763662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4280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EE5B52-9DC0-448F-A999-ABEA20D72510}"/>
              </a:ext>
            </a:extLst>
          </p:cNvPr>
          <p:cNvSpPr/>
          <p:nvPr/>
        </p:nvSpPr>
        <p:spPr>
          <a:xfrm>
            <a:off x="2161309" y="207819"/>
            <a:ext cx="8007927" cy="17248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বিপদ</a:t>
            </a:r>
            <a:r>
              <a:rPr lang="bn-IN" sz="48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আপন্ন= বিপদাপন্ন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দ্বিতীয়া (কে) বিভক্তির লোপ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0F9BDE-D9CE-4D6C-8BD3-198FBE45DD8E}"/>
              </a:ext>
            </a:extLst>
          </p:cNvPr>
          <p:cNvSpPr/>
          <p:nvPr/>
        </p:nvSpPr>
        <p:spPr>
          <a:xfrm>
            <a:off x="2161309" y="2202873"/>
            <a:ext cx="8007927" cy="172489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r>
              <a:rPr lang="bn-IN" sz="48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প্রাপ্ত= দুঃখপ্রাপ্ত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দ্বিতীয়া (কে) বিভক্তির লোপ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FA0D66-6075-4F14-9D18-E512CC0E997B}"/>
              </a:ext>
            </a:extLst>
          </p:cNvPr>
          <p:cNvSpPr/>
          <p:nvPr/>
        </p:nvSpPr>
        <p:spPr>
          <a:xfrm>
            <a:off x="1496291" y="4073236"/>
            <a:ext cx="9767454" cy="2154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তাহলে, পূর্ব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তৎপুরুষ</a:t>
            </a:r>
            <a:r>
              <a:rPr lang="en-US" sz="4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4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56235165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CA2A54-DA40-485C-BA9C-3E28FB45844E}"/>
              </a:ext>
            </a:extLst>
          </p:cNvPr>
          <p:cNvSpPr/>
          <p:nvPr/>
        </p:nvSpPr>
        <p:spPr>
          <a:xfrm>
            <a:off x="2812473" y="290946"/>
            <a:ext cx="7329052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শ্রম </a:t>
            </a:r>
            <a:r>
              <a:rPr lang="bn-IN" sz="4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লব্ধ= শ্রমলব্ধ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তৃতীয়া ( </a:t>
            </a:r>
            <a:r>
              <a:rPr lang="bn-IN" sz="4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) বিভক্তির লোপ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7CD0C7-A74C-4101-86C6-25089581EAB8}"/>
              </a:ext>
            </a:extLst>
          </p:cNvPr>
          <p:cNvSpPr/>
          <p:nvPr/>
        </p:nvSpPr>
        <p:spPr>
          <a:xfrm>
            <a:off x="2812472" y="1801091"/>
            <a:ext cx="7329053" cy="162790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মন </a:t>
            </a:r>
            <a:r>
              <a:rPr lang="bn-IN" sz="4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গড়া= মনগড়া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তৃতীয়া (</a:t>
            </a:r>
            <a:r>
              <a:rPr lang="bn-IN" sz="4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) বিভক্তির লোপ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4739CD-85BB-49B5-A833-A16912EB0D39}"/>
              </a:ext>
            </a:extLst>
          </p:cNvPr>
          <p:cNvSpPr/>
          <p:nvPr/>
        </p:nvSpPr>
        <p:spPr>
          <a:xfrm>
            <a:off x="2812473" y="3429000"/>
            <a:ext cx="7329054" cy="27916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বলতে পারি, পূর্বপদের তৃতীয়া বিভক্তির (দ্বারা, দিয়া, কর্তৃক) ইত্যাদির লোপ হয়ে যে সমাস হয় তাকে </a:t>
            </a:r>
            <a:r>
              <a:rPr lang="bn-IN" sz="4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তৃতীয়া তৎপুরুষ সমাস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বলে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2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638</Words>
  <Application>Microsoft Office PowerPoint</Application>
  <PresentationFormat>Widescreen</PresentationFormat>
  <Paragraphs>92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NikoshBAN</vt:lpstr>
      <vt:lpstr>Office Theme</vt:lpstr>
      <vt:lpstr>সবাইকে স্বাগতম </vt:lpstr>
      <vt:lpstr>শিক্ষক পরিচিতি </vt:lpstr>
      <vt:lpstr>পাঠ পরিচিতি</vt:lpstr>
      <vt:lpstr>PowerPoint Presentation</vt:lpstr>
      <vt:lpstr>PowerPoint Presentation</vt:lpstr>
      <vt:lpstr>শিখন ফল</vt:lpstr>
      <vt:lpstr>আরামের জন্য কেদারা= আরামকেদারা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দলীয় কাজ </vt:lpstr>
      <vt:lpstr> 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শিখন ফল</dc:title>
  <dc:creator>hp</dc:creator>
  <cp:lastModifiedBy>hp</cp:lastModifiedBy>
  <cp:revision>80</cp:revision>
  <dcterms:created xsi:type="dcterms:W3CDTF">2020-10-16T17:30:42Z</dcterms:created>
  <dcterms:modified xsi:type="dcterms:W3CDTF">2020-11-29T02:26:22Z</dcterms:modified>
</cp:coreProperties>
</file>