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43" r:id="rId2"/>
    <p:sldId id="344" r:id="rId3"/>
    <p:sldId id="362" r:id="rId4"/>
    <p:sldId id="363" r:id="rId5"/>
    <p:sldId id="364" r:id="rId6"/>
    <p:sldId id="349" r:id="rId7"/>
    <p:sldId id="350" r:id="rId8"/>
    <p:sldId id="351" r:id="rId9"/>
    <p:sldId id="352" r:id="rId10"/>
    <p:sldId id="353" r:id="rId11"/>
    <p:sldId id="354" r:id="rId12"/>
    <p:sldId id="355" r:id="rId13"/>
    <p:sldId id="356" r:id="rId14"/>
    <p:sldId id="357" r:id="rId15"/>
    <p:sldId id="358" r:id="rId16"/>
    <p:sldId id="359" r:id="rId17"/>
    <p:sldId id="360" r:id="rId18"/>
    <p:sldId id="361" r:id="rId19"/>
    <p:sldId id="36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4C4C4"/>
    <a:srgbClr val="A3A3A3"/>
    <a:srgbClr val="71DA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016" autoAdjust="0"/>
    <p:restoredTop sz="94660"/>
  </p:normalViewPr>
  <p:slideViewPr>
    <p:cSldViewPr snapToGrid="0">
      <p:cViewPr>
        <p:scale>
          <a:sx n="68" d="100"/>
          <a:sy n="68" d="100"/>
        </p:scale>
        <p:origin x="-618" y="-21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DF5C2-EB31-4720-80BD-794C58AE1138}" type="datetimeFigureOut">
              <a:rPr lang="en-US" smtClean="0"/>
              <a:pPr/>
              <a:t>29-Nov-20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D541FF-756F-48A3-ADF3-7164A263F97A}" type="slidenum">
              <a:rPr lang="en-US" smtClean="0"/>
              <a:pPr/>
              <a:t>‹#›</a:t>
            </a:fld>
            <a:endParaRPr lang="en-US"/>
          </a:p>
        </p:txBody>
      </p:sp>
    </p:spTree>
    <p:extLst>
      <p:ext uri="{BB962C8B-B14F-4D97-AF65-F5344CB8AC3E}">
        <p14:creationId xmlns="" xmlns:p14="http://schemas.microsoft.com/office/powerpoint/2010/main" val="1102773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5C48DA-6E1E-4CFC-BDE3-F0B105A424EF}" type="datetime1">
              <a:rPr lang="en-US" smtClean="0"/>
              <a:pPr/>
              <a:t>29-Nov-20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A8267-56C3-4E84-AAAF-875CE9A1DF48}" type="slidenum">
              <a:rPr lang="en-US" smtClean="0"/>
              <a:pPr/>
              <a:t>‹#›</a:t>
            </a:fld>
            <a:endParaRPr lang="en-US"/>
          </a:p>
        </p:txBody>
      </p:sp>
    </p:spTree>
    <p:extLst>
      <p:ext uri="{BB962C8B-B14F-4D97-AF65-F5344CB8AC3E}">
        <p14:creationId xmlns="" xmlns:p14="http://schemas.microsoft.com/office/powerpoint/2010/main" val="356064192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p14:dur="10">
        <p15:prstTrans prst="wind"/>
      </p:transition>
    </mc:Choice>
    <mc:Fallback>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6E15C-FAFD-4E13-9AA1-3D860B151E8A}" type="datetime1">
              <a:rPr lang="en-US" smtClean="0"/>
              <a:pPr/>
              <a:t>29-Nov-20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A8267-56C3-4E84-AAAF-875CE9A1DF48}" type="slidenum">
              <a:rPr lang="en-US" smtClean="0"/>
              <a:pPr/>
              <a:t>‹#›</a:t>
            </a:fld>
            <a:endParaRPr lang="en-US"/>
          </a:p>
        </p:txBody>
      </p:sp>
    </p:spTree>
    <p:extLst>
      <p:ext uri="{BB962C8B-B14F-4D97-AF65-F5344CB8AC3E}">
        <p14:creationId xmlns="" xmlns:p14="http://schemas.microsoft.com/office/powerpoint/2010/main" val="193451507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p14:dur="10">
        <p15:prstTrans prst="wind"/>
      </p:transition>
    </mc:Choice>
    <mc:Fallback>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9049D7-C009-42B8-9CF8-A0D7098A5593}" type="datetime1">
              <a:rPr lang="en-US" smtClean="0"/>
              <a:pPr/>
              <a:t>29-Nov-20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A8267-56C3-4E84-AAAF-875CE9A1DF48}" type="slidenum">
              <a:rPr lang="en-US" smtClean="0"/>
              <a:pPr/>
              <a:t>‹#›</a:t>
            </a:fld>
            <a:endParaRPr lang="en-US"/>
          </a:p>
        </p:txBody>
      </p:sp>
    </p:spTree>
    <p:extLst>
      <p:ext uri="{BB962C8B-B14F-4D97-AF65-F5344CB8AC3E}">
        <p14:creationId xmlns="" xmlns:p14="http://schemas.microsoft.com/office/powerpoint/2010/main" val="381696660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p14:dur="10">
        <p15:prstTrans prst="wind"/>
      </p:transition>
    </mc:Choice>
    <mc:Fallback>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7AB7E1-A4F5-4E2E-9590-31A0A692F024}" type="datetime1">
              <a:rPr lang="en-US" smtClean="0"/>
              <a:pPr/>
              <a:t>29-Nov-20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A8267-56C3-4E84-AAAF-875CE9A1DF48}" type="slidenum">
              <a:rPr lang="en-US" smtClean="0"/>
              <a:pPr/>
              <a:t>‹#›</a:t>
            </a:fld>
            <a:endParaRPr lang="en-US"/>
          </a:p>
        </p:txBody>
      </p:sp>
    </p:spTree>
    <p:extLst>
      <p:ext uri="{BB962C8B-B14F-4D97-AF65-F5344CB8AC3E}">
        <p14:creationId xmlns="" xmlns:p14="http://schemas.microsoft.com/office/powerpoint/2010/main" val="87100978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p14:dur="10">
        <p15:prstTrans prst="wind"/>
      </p:transition>
    </mc:Choice>
    <mc:Fallback>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04DC55-97BB-4444-BF9B-44371C4D1CF1}" type="datetime1">
              <a:rPr lang="en-US" smtClean="0"/>
              <a:pPr/>
              <a:t>29-Nov-20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A8267-56C3-4E84-AAAF-875CE9A1DF48}" type="slidenum">
              <a:rPr lang="en-US" smtClean="0"/>
              <a:pPr/>
              <a:t>‹#›</a:t>
            </a:fld>
            <a:endParaRPr lang="en-US"/>
          </a:p>
        </p:txBody>
      </p:sp>
    </p:spTree>
    <p:extLst>
      <p:ext uri="{BB962C8B-B14F-4D97-AF65-F5344CB8AC3E}">
        <p14:creationId xmlns="" xmlns:p14="http://schemas.microsoft.com/office/powerpoint/2010/main" val="335068098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p14:dur="10">
        <p15:prstTrans prst="wind"/>
      </p:transition>
    </mc:Choice>
    <mc:Fallback>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FF60C2-23C3-4C75-AE66-508EF31D9389}" type="datetime1">
              <a:rPr lang="en-US" smtClean="0"/>
              <a:pPr/>
              <a:t>29-Nov-20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A8267-56C3-4E84-AAAF-875CE9A1DF48}" type="slidenum">
              <a:rPr lang="en-US" smtClean="0"/>
              <a:pPr/>
              <a:t>‹#›</a:t>
            </a:fld>
            <a:endParaRPr lang="en-US"/>
          </a:p>
        </p:txBody>
      </p:sp>
    </p:spTree>
    <p:extLst>
      <p:ext uri="{BB962C8B-B14F-4D97-AF65-F5344CB8AC3E}">
        <p14:creationId xmlns="" xmlns:p14="http://schemas.microsoft.com/office/powerpoint/2010/main" val="141521622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p14:dur="10">
        <p15:prstTrans prst="wind"/>
      </p:transition>
    </mc:Choice>
    <mc:Fallback>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E86533-484F-4991-8AD8-FA8F3134B969}" type="datetime1">
              <a:rPr lang="en-US" smtClean="0"/>
              <a:pPr/>
              <a:t>29-Nov-20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8A8267-56C3-4E84-AAAF-875CE9A1DF48}" type="slidenum">
              <a:rPr lang="en-US" smtClean="0"/>
              <a:pPr/>
              <a:t>‹#›</a:t>
            </a:fld>
            <a:endParaRPr lang="en-US"/>
          </a:p>
        </p:txBody>
      </p:sp>
    </p:spTree>
    <p:extLst>
      <p:ext uri="{BB962C8B-B14F-4D97-AF65-F5344CB8AC3E}">
        <p14:creationId xmlns="" xmlns:p14="http://schemas.microsoft.com/office/powerpoint/2010/main" val="91452633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p14:dur="10">
        <p15:prstTrans prst="wind"/>
      </p:transition>
    </mc:Choice>
    <mc:Fallback>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0BEA4B-CA8B-4CFC-BB2A-4EBF764719C7}" type="datetime1">
              <a:rPr lang="en-US" smtClean="0"/>
              <a:pPr/>
              <a:t>29-Nov-20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8A8267-56C3-4E84-AAAF-875CE9A1DF48}" type="slidenum">
              <a:rPr lang="en-US" smtClean="0"/>
              <a:pPr/>
              <a:t>‹#›</a:t>
            </a:fld>
            <a:endParaRPr lang="en-US"/>
          </a:p>
        </p:txBody>
      </p:sp>
    </p:spTree>
    <p:extLst>
      <p:ext uri="{BB962C8B-B14F-4D97-AF65-F5344CB8AC3E}">
        <p14:creationId xmlns="" xmlns:p14="http://schemas.microsoft.com/office/powerpoint/2010/main" val="148440835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p14:dur="10">
        <p15:prstTrans prst="wind"/>
      </p:transition>
    </mc:Choice>
    <mc:Fallback>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85A48C-C960-4C4A-8189-687D9EE3384C}" type="datetime1">
              <a:rPr lang="en-US" smtClean="0"/>
              <a:pPr/>
              <a:t>29-Nov-20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8A8267-56C3-4E84-AAAF-875CE9A1DF48}" type="slidenum">
              <a:rPr lang="en-US" smtClean="0"/>
              <a:pPr/>
              <a:t>‹#›</a:t>
            </a:fld>
            <a:endParaRPr lang="en-US"/>
          </a:p>
        </p:txBody>
      </p:sp>
    </p:spTree>
    <p:extLst>
      <p:ext uri="{BB962C8B-B14F-4D97-AF65-F5344CB8AC3E}">
        <p14:creationId xmlns="" xmlns:p14="http://schemas.microsoft.com/office/powerpoint/2010/main" val="138066206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p14:dur="10">
        <p15:prstTrans prst="wind"/>
      </p:transition>
    </mc:Choice>
    <mc:Fallback>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23B54-D84C-486A-8285-61357F59A3E0}" type="datetime1">
              <a:rPr lang="en-US" smtClean="0"/>
              <a:pPr/>
              <a:t>29-Nov-20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A8267-56C3-4E84-AAAF-875CE9A1DF48}" type="slidenum">
              <a:rPr lang="en-US" smtClean="0"/>
              <a:pPr/>
              <a:t>‹#›</a:t>
            </a:fld>
            <a:endParaRPr lang="en-US"/>
          </a:p>
        </p:txBody>
      </p:sp>
    </p:spTree>
    <p:extLst>
      <p:ext uri="{BB962C8B-B14F-4D97-AF65-F5344CB8AC3E}">
        <p14:creationId xmlns="" xmlns:p14="http://schemas.microsoft.com/office/powerpoint/2010/main" val="94713478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p14:dur="10">
        <p15:prstTrans prst="wind"/>
      </p:transition>
    </mc:Choice>
    <mc:Fallback>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B042D0-F202-493A-B111-E5C6AC398490}" type="datetime1">
              <a:rPr lang="en-US" smtClean="0"/>
              <a:pPr/>
              <a:t>29-Nov-20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A8267-56C3-4E84-AAAF-875CE9A1DF48}" type="slidenum">
              <a:rPr lang="en-US" smtClean="0"/>
              <a:pPr/>
              <a:t>‹#›</a:t>
            </a:fld>
            <a:endParaRPr lang="en-US"/>
          </a:p>
        </p:txBody>
      </p:sp>
    </p:spTree>
    <p:extLst>
      <p:ext uri="{BB962C8B-B14F-4D97-AF65-F5344CB8AC3E}">
        <p14:creationId xmlns="" xmlns:p14="http://schemas.microsoft.com/office/powerpoint/2010/main" val="315582943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p14:dur="10">
        <p15:prstTrans prst="wind"/>
      </p:transition>
    </mc:Choice>
    <mc:Fallback>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4C5D9-AF5F-41C9-96EB-D74F8C5CC542}" type="datetime1">
              <a:rPr lang="en-US" smtClean="0"/>
              <a:pPr/>
              <a:t>29-Nov-20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A8267-56C3-4E84-AAAF-875CE9A1DF48}" type="slidenum">
              <a:rPr lang="en-US" smtClean="0"/>
              <a:pPr/>
              <a:t>‹#›</a:t>
            </a:fld>
            <a:endParaRPr lang="en-US"/>
          </a:p>
        </p:txBody>
      </p:sp>
    </p:spTree>
    <p:extLst>
      <p:ext uri="{BB962C8B-B14F-4D97-AF65-F5344CB8AC3E}">
        <p14:creationId xmlns="" xmlns:p14="http://schemas.microsoft.com/office/powerpoint/2010/main" val="1562950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5="http://schemas.microsoft.com/office/powerpoint/2012/main" Requires="p15">
      <p:transition xmlns:p14="http://schemas.microsoft.com/office/powerpoint/2010/main" p14:dur="10">
        <p15:prstTrans prst="wind"/>
      </p:transition>
    </mc:Choice>
    <mc:Fallback>
      <p:transition>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1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1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1.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64566" y="228600"/>
            <a:ext cx="9913034" cy="923330"/>
          </a:xfrm>
          <a:prstGeom prst="rect">
            <a:avLst/>
          </a:prstGeom>
        </p:spPr>
        <p:txBody>
          <a:bodyPr wrap="square">
            <a:spAutoFit/>
          </a:bodyPr>
          <a:lstStyle/>
          <a:p>
            <a:pPr algn="ctr" rtl="1"/>
            <a:r>
              <a:rPr lang="ar-SA" sz="5400" dirty="0" smtClean="0">
                <a:solidFill>
                  <a:srgbClr val="002060"/>
                </a:solidFill>
              </a:rPr>
              <a:t>السلام عليكم ورحمة الله </a:t>
            </a:r>
            <a:endParaRPr lang="en-US" sz="5400" dirty="0">
              <a:solidFill>
                <a:srgbClr val="002060"/>
              </a:solidFill>
            </a:endParaRPr>
          </a:p>
        </p:txBody>
      </p:sp>
      <p:sp>
        <p:nvSpPr>
          <p:cNvPr id="8" name="Rectangle 7"/>
          <p:cNvSpPr/>
          <p:nvPr/>
        </p:nvSpPr>
        <p:spPr>
          <a:xfrm>
            <a:off x="0" y="964809"/>
            <a:ext cx="11673058" cy="1785104"/>
          </a:xfrm>
          <a:prstGeom prst="rect">
            <a:avLst/>
          </a:prstGeom>
        </p:spPr>
        <p:txBody>
          <a:bodyPr wrap="square">
            <a:spAutoFit/>
          </a:bodyPr>
          <a:lstStyle/>
          <a:p>
            <a:pPr algn="ctr" rtl="1"/>
            <a:r>
              <a:rPr lang="ar-SA" sz="11000" kern="10" dirty="0" smtClean="0">
                <a:ln w="9525">
                  <a:round/>
                  <a:headEnd/>
                  <a:tailEnd/>
                </a:ln>
                <a:solidFill>
                  <a:srgbClr val="FF0000"/>
                </a:solidFill>
                <a:latin typeface="Arial"/>
              </a:rPr>
              <a:t>اهلا و سهلا</a:t>
            </a:r>
            <a:r>
              <a:rPr lang="en-US" sz="10500" kern="10" dirty="0" smtClean="0">
                <a:ln w="9525">
                  <a:round/>
                  <a:headEnd/>
                  <a:tailEnd/>
                </a:ln>
                <a:solidFill>
                  <a:srgbClr val="FF0000"/>
                </a:solidFill>
                <a:latin typeface="Arial"/>
              </a:rPr>
              <a:t> </a:t>
            </a:r>
            <a:r>
              <a:rPr lang="bn-IN" sz="11000" kern="10" dirty="0" smtClean="0">
                <a:ln w="9525">
                  <a:round/>
                  <a:headEnd/>
                  <a:tailEnd/>
                </a:ln>
                <a:solidFill>
                  <a:srgbClr val="FF0000"/>
                </a:solidFill>
                <a:latin typeface="Arial" pitchFamily="34" charset="0"/>
                <a:cs typeface="NikoshBAN" pitchFamily="2" charset="0"/>
              </a:rPr>
              <a:t>স্বাগতম</a:t>
            </a:r>
            <a:r>
              <a:rPr lang="bn-IN" sz="10500" kern="10" dirty="0" smtClean="0">
                <a:ln w="9525">
                  <a:round/>
                  <a:headEnd/>
                  <a:tailEnd/>
                </a:ln>
                <a:solidFill>
                  <a:srgbClr val="FF0000"/>
                </a:solidFill>
                <a:latin typeface="Arial"/>
              </a:rPr>
              <a:t> </a:t>
            </a:r>
            <a:endParaRPr lang="en-US" sz="10500" kern="10" dirty="0">
              <a:ln w="9525">
                <a:round/>
                <a:headEnd/>
                <a:tailEnd/>
              </a:ln>
              <a:solidFill>
                <a:srgbClr val="FF0000"/>
              </a:solidFill>
              <a:latin typeface="Arial"/>
              <a:cs typeface="Arial"/>
            </a:endParaRPr>
          </a:p>
        </p:txBody>
      </p:sp>
      <p:pic>
        <p:nvPicPr>
          <p:cNvPr id="9" name="Picture 8" descr="4 rose.jpg"/>
          <p:cNvPicPr>
            <a:picLocks noChangeAspect="1"/>
          </p:cNvPicPr>
          <p:nvPr/>
        </p:nvPicPr>
        <p:blipFill>
          <a:blip r:embed="rId2"/>
          <a:stretch>
            <a:fillRect/>
          </a:stretch>
        </p:blipFill>
        <p:spPr>
          <a:xfrm>
            <a:off x="304801" y="2391508"/>
            <a:ext cx="11480799" cy="4237891"/>
          </a:xfrm>
          <a:prstGeom prst="rect">
            <a:avLst/>
          </a:prstGeom>
        </p:spPr>
      </p:pic>
      <p:sp>
        <p:nvSpPr>
          <p:cNvPr id="10" name="Frame 9"/>
          <p:cNvSpPr/>
          <p:nvPr/>
        </p:nvSpPr>
        <p:spPr>
          <a:xfrm>
            <a:off x="0" y="0"/>
            <a:ext cx="12192000" cy="6858000"/>
          </a:xfrm>
          <a:prstGeom prst="frame">
            <a:avLst>
              <a:gd name="adj1" fmla="val 3469"/>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5" calcmode="lin" valueType="num">
                                      <p:cBhvr override="childStyle">
                                        <p:cTn id="6" dur="2000" fill="hold"/>
                                        <p:tgtEl>
                                          <p:spTgt spid="7"/>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lide(fromBottom)">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1999"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rame 5"/>
          <p:cNvSpPr/>
          <p:nvPr/>
        </p:nvSpPr>
        <p:spPr>
          <a:xfrm>
            <a:off x="343877" y="1018735"/>
            <a:ext cx="5564554" cy="5638800"/>
          </a:xfrm>
          <a:prstGeom prst="frame">
            <a:avLst>
              <a:gd name="adj1" fmla="val 15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2900" dirty="0" smtClean="0">
                <a:solidFill>
                  <a:schemeClr val="tx1"/>
                </a:solidFill>
              </a:rPr>
              <a:t>وحقه ان نعبده وحده لا شريك له ونطيع امره ونتوكل عليه هلا نخاف الا منه ولا نرجو سواه. الثانى : حق الوالدين : فهما صاحب الفضل علينا بعد الله فى تربيتنا والانفاق علينا ورعايتنا من صغرنا. وحقهما فى ان نحبهما ونطيعهما ونقدم لهما كل ا نستطيعه من مساعدة. وبخاصة اذا تقدمت لهما السن ابتغاء ارضائهما وراحتهما، وجزاء لما بذلاه فى سبيلنامن جهد وعناء. الثالث : حق الناس : ممن لهم بنا قرابة او كانوا من المحتاجينمن الفقراء وابناء السبيل، فنرعى حقوقهم ونقدم لهم العون والمساعدة.</a:t>
            </a:r>
            <a:endParaRPr lang="en-US" sz="2900" dirty="0">
              <a:solidFill>
                <a:schemeClr val="tx1"/>
              </a:solidFill>
            </a:endParaRPr>
          </a:p>
        </p:txBody>
      </p:sp>
      <p:sp>
        <p:nvSpPr>
          <p:cNvPr id="7" name="Frame 6"/>
          <p:cNvSpPr/>
          <p:nvPr/>
        </p:nvSpPr>
        <p:spPr>
          <a:xfrm>
            <a:off x="5950634" y="1032804"/>
            <a:ext cx="5894364" cy="5638800"/>
          </a:xfrm>
          <a:prstGeom prst="frame">
            <a:avLst>
              <a:gd name="adj1" fmla="val 15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2000" dirty="0" smtClean="0">
                <a:solidFill>
                  <a:schemeClr val="tx1"/>
                </a:solidFill>
                <a:latin typeface="NikoshBAN" pitchFamily="2" charset="0"/>
                <a:cs typeface="NikoshBAN" pitchFamily="2" charset="0"/>
              </a:rPr>
              <a:t>তাঁর কোনো শরীক নেই। আমরা তাঁ নির্দেশেরই আনুগত্য করব। তাঁর উপর ভরসা করব। তাঁকে ছাড়া অন্য কাউকে ভয় করব না এবং তিনি ছাড়া অন্য কারো নিকট কিছু প্রত্যাশা করব না। দ্বিতীয়তঃ মাতাপিতার অধিকারঃ আল্লাহর পরে উভয়েই আমাদের লালন-পালনের ব্যাপারে সম্মান ও মর্যাদার পাত্র। তারা ছোটবেলা হতেই আমাদের লালন-পালনের যাবতীয় ব্য্যভার বহন ও রক্ষণা বেক্ষণ করেছেন। সুতরাং তাদের প্রতি আমাদের কর্তব্য হলো- আমরা তাদেরকে ভালোবাসবো, তাদের অনুগত হয়ে চলব এবং সাধ্যানুযায়ী তাদের সাহায্য সহযোগিতা করে যাব। বিশেষ করে তারাযখন বার্ধক্যে উপনীত হবে তখন আমাদের উদ্দেশ্য হবে কেবল তাদের সন্তোষ্টি অর্জন করা এবং তাদের প্রশান্তিদানে সচেষ্ট হওয়া। সর্বোপরি তারা আমাদের জন্য যে সীমাহীন পরিশ্রম করেছেন তার প্রতিদান দেওয়া। তৃতীয়তঃ জনসাধারণের অধিকারঃ যাদের সাথে আমাদের আত্মীয়তার সম্পর্ক রয়েছে, যারা অভাবগ্রস্থ, মুসাফির ও দরিদ্র, আমরা তাদের অধিকার সমূহের হিফাজত করব এবং তাদের প্রতি আমরা সাহায্য সহযোগিতা করব।  </a:t>
            </a:r>
            <a:endParaRPr lang="en-US" sz="2000" dirty="0">
              <a:solidFill>
                <a:schemeClr val="tx1"/>
              </a:solidFill>
              <a:latin typeface="NikoshBAN" pitchFamily="2" charset="0"/>
              <a:cs typeface="NikoshBAN" pitchFamily="2" charset="0"/>
            </a:endParaRPr>
          </a:p>
        </p:txBody>
      </p:sp>
      <p:sp>
        <p:nvSpPr>
          <p:cNvPr id="10" name="Rounded Rectangle 9"/>
          <p:cNvSpPr/>
          <p:nvPr/>
        </p:nvSpPr>
        <p:spPr>
          <a:xfrm>
            <a:off x="745588" y="228600"/>
            <a:ext cx="10735212" cy="762000"/>
          </a:xfrm>
          <a:prstGeom prst="roundRect">
            <a:avLst/>
          </a:prstGeom>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000" kern="10" dirty="0" smtClean="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التقديم الدرس</a:t>
            </a:r>
            <a:r>
              <a:rPr lang="bn-IN" sz="6000" kern="10" dirty="0" smtClean="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  </a:t>
            </a:r>
            <a:r>
              <a:rPr lang="as-IN" sz="6000" kern="10" dirty="0" smtClean="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NikoshBAN" pitchFamily="2" charset="0"/>
                <a:cs typeface="NikoshBAN" pitchFamily="2" charset="0"/>
              </a:rPr>
              <a:t>পাঠ উপস্থাপনা</a:t>
            </a:r>
            <a:endParaRPr lang="en-US" sz="6000" dirty="0"/>
          </a:p>
        </p:txBody>
      </p:sp>
      <p:sp>
        <p:nvSpPr>
          <p:cNvPr id="8" name="Frame 7"/>
          <p:cNvSpPr/>
          <p:nvPr/>
        </p:nvSpPr>
        <p:spPr>
          <a:xfrm>
            <a:off x="0" y="0"/>
            <a:ext cx="12192000" cy="6858000"/>
          </a:xfrm>
          <a:prstGeom prst="frame">
            <a:avLst>
              <a:gd name="adj1" fmla="val 3469"/>
            </a:avLst>
          </a:prstGeom>
          <a:gradFill>
            <a:gsLst>
              <a:gs pos="0">
                <a:srgbClr val="5E9EFF"/>
              </a:gs>
              <a:gs pos="39999">
                <a:srgbClr val="85C2FF"/>
              </a:gs>
              <a:gs pos="70000">
                <a:srgbClr val="C4D6EB"/>
              </a:gs>
              <a:gs pos="100000">
                <a:srgbClr val="FFEBFA"/>
              </a:gs>
            </a:gsLst>
            <a:lin ang="54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ame 6"/>
          <p:cNvSpPr/>
          <p:nvPr/>
        </p:nvSpPr>
        <p:spPr>
          <a:xfrm>
            <a:off x="1930400" y="253218"/>
            <a:ext cx="8184271" cy="889781"/>
          </a:xfrm>
          <a:prstGeom prst="frame">
            <a:avLst>
              <a:gd name="adj1" fmla="val 9278"/>
            </a:avLst>
          </a:prstGeom>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path path="shape">
              <a:fillToRect l="50000" t="50000" r="50000" b="50000"/>
            </a:path>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الاعمال انفراد</a:t>
            </a:r>
            <a:r>
              <a:rPr lang="bn-BD"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bn-BD"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একক কাজ</a:t>
            </a:r>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a:t>
            </a:r>
            <a:endPar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11" name="TextBox 10"/>
          <p:cNvSpPr txBox="1"/>
          <p:nvPr/>
        </p:nvSpPr>
        <p:spPr>
          <a:xfrm>
            <a:off x="1930400" y="1219200"/>
            <a:ext cx="8839200" cy="523220"/>
          </a:xfrm>
          <a:prstGeom prst="rect">
            <a:avLst/>
          </a:prstGeom>
          <a:noFill/>
        </p:spPr>
        <p:txBody>
          <a:bodyPr wrap="square" rtlCol="0">
            <a:spAutoFit/>
          </a:bodyPr>
          <a:lstStyle/>
          <a:p>
            <a:pPr algn="r" rtl="1">
              <a:buFont typeface="Wingdings" pitchFamily="2" charset="2"/>
              <a:buChar char="v"/>
            </a:pPr>
            <a:r>
              <a:rPr lang="ar-SA" sz="2800" b="1" dirty="0" smtClean="0"/>
              <a:t>(الف)</a:t>
            </a:r>
            <a:r>
              <a:rPr lang="en-US" sz="2800" b="1" dirty="0" smtClean="0"/>
              <a:t> </a:t>
            </a:r>
            <a:r>
              <a:rPr lang="ar-SA" sz="2800" b="1" u="sng" dirty="0" smtClean="0"/>
              <a:t>إملأالفراغات فى الجمل الأتية بكلمة مناسبة:</a:t>
            </a:r>
            <a:endParaRPr lang="en-US" sz="2800" b="1" u="sng" dirty="0" smtClean="0"/>
          </a:p>
        </p:txBody>
      </p:sp>
      <p:sp>
        <p:nvSpPr>
          <p:cNvPr id="9" name="TextBox 8"/>
          <p:cNvSpPr txBox="1"/>
          <p:nvPr/>
        </p:nvSpPr>
        <p:spPr>
          <a:xfrm>
            <a:off x="1087902" y="1812388"/>
            <a:ext cx="9448800" cy="584775"/>
          </a:xfrm>
          <a:prstGeom prst="rect">
            <a:avLst/>
          </a:prstGeom>
          <a:noFill/>
        </p:spPr>
        <p:txBody>
          <a:bodyPr wrap="square" rtlCol="0">
            <a:spAutoFit/>
          </a:bodyPr>
          <a:lstStyle/>
          <a:p>
            <a:pPr algn="r" rtl="1"/>
            <a:r>
              <a:rPr lang="ar-SA" sz="3200" dirty="0" smtClean="0"/>
              <a:t>١ــ المكانة الأولى التى تربع عليها اسلافه </a:t>
            </a:r>
            <a:r>
              <a:rPr lang="en-US" sz="3200" dirty="0" smtClean="0"/>
              <a:t>……………….</a:t>
            </a:r>
            <a:r>
              <a:rPr lang="ar-SA" sz="3200" dirty="0" smtClean="0"/>
              <a:t>حقا. </a:t>
            </a:r>
            <a:endParaRPr lang="en-US" sz="3200" dirty="0"/>
          </a:p>
        </p:txBody>
      </p:sp>
      <p:sp>
        <p:nvSpPr>
          <p:cNvPr id="10" name="TextBox 9"/>
          <p:cNvSpPr txBox="1"/>
          <p:nvPr/>
        </p:nvSpPr>
        <p:spPr>
          <a:xfrm>
            <a:off x="3133970" y="1617785"/>
            <a:ext cx="1828800" cy="584775"/>
          </a:xfrm>
          <a:prstGeom prst="rect">
            <a:avLst/>
          </a:prstGeom>
          <a:noFill/>
        </p:spPr>
        <p:txBody>
          <a:bodyPr wrap="square" rtlCol="0">
            <a:spAutoFit/>
          </a:bodyPr>
          <a:lstStyle/>
          <a:p>
            <a:pPr algn="r" rtl="1"/>
            <a:r>
              <a:rPr lang="ar-SA" sz="3200" b="1" dirty="0" smtClean="0">
                <a:solidFill>
                  <a:srgbClr val="002060"/>
                </a:solidFill>
              </a:rPr>
              <a:t>المؤمنون</a:t>
            </a:r>
            <a:endParaRPr lang="en-US" sz="3200" b="1" dirty="0">
              <a:solidFill>
                <a:srgbClr val="002060"/>
              </a:solidFill>
            </a:endParaRPr>
          </a:p>
        </p:txBody>
      </p:sp>
      <p:sp>
        <p:nvSpPr>
          <p:cNvPr id="12" name="TextBox 11"/>
          <p:cNvSpPr txBox="1"/>
          <p:nvPr/>
        </p:nvSpPr>
        <p:spPr>
          <a:xfrm>
            <a:off x="2486855" y="2351649"/>
            <a:ext cx="8049847" cy="584775"/>
          </a:xfrm>
          <a:prstGeom prst="rect">
            <a:avLst/>
          </a:prstGeom>
          <a:noFill/>
        </p:spPr>
        <p:txBody>
          <a:bodyPr wrap="square" rtlCol="0">
            <a:spAutoFit/>
          </a:bodyPr>
          <a:lstStyle/>
          <a:p>
            <a:pPr algn="r" rtl="1"/>
            <a:r>
              <a:rPr lang="ar-SA" sz="3200" dirty="0" smtClean="0"/>
              <a:t>٢ــ فقد اوجب الله علينا حقوقا </a:t>
            </a:r>
            <a:r>
              <a:rPr lang="en-US" sz="3200" dirty="0" smtClean="0"/>
              <a:t> …………..</a:t>
            </a:r>
            <a:endParaRPr lang="en-US" sz="3200" dirty="0"/>
          </a:p>
        </p:txBody>
      </p:sp>
      <p:sp>
        <p:nvSpPr>
          <p:cNvPr id="13" name="TextBox 12"/>
          <p:cNvSpPr txBox="1"/>
          <p:nvPr/>
        </p:nvSpPr>
        <p:spPr>
          <a:xfrm>
            <a:off x="5225366" y="2283656"/>
            <a:ext cx="1259840" cy="584775"/>
          </a:xfrm>
          <a:prstGeom prst="rect">
            <a:avLst/>
          </a:prstGeom>
          <a:noFill/>
        </p:spPr>
        <p:txBody>
          <a:bodyPr wrap="square" rtlCol="0">
            <a:spAutoFit/>
          </a:bodyPr>
          <a:lstStyle/>
          <a:p>
            <a:pPr algn="r" rtl="1"/>
            <a:r>
              <a:rPr lang="ar-SA" sz="3200" b="1" dirty="0" smtClean="0">
                <a:solidFill>
                  <a:srgbClr val="002060"/>
                </a:solidFill>
              </a:rPr>
              <a:t>ثلاثة.</a:t>
            </a:r>
            <a:endParaRPr lang="en-US" sz="3200" b="1" dirty="0">
              <a:solidFill>
                <a:srgbClr val="002060"/>
              </a:solidFill>
            </a:endParaRPr>
          </a:p>
        </p:txBody>
      </p:sp>
      <p:sp>
        <p:nvSpPr>
          <p:cNvPr id="14" name="TextBox 13"/>
          <p:cNvSpPr txBox="1"/>
          <p:nvPr/>
        </p:nvSpPr>
        <p:spPr>
          <a:xfrm>
            <a:off x="955040" y="2870982"/>
            <a:ext cx="9609797" cy="584775"/>
          </a:xfrm>
          <a:prstGeom prst="rect">
            <a:avLst/>
          </a:prstGeom>
          <a:noFill/>
        </p:spPr>
        <p:txBody>
          <a:bodyPr wrap="square" rtlCol="0">
            <a:spAutoFit/>
          </a:bodyPr>
          <a:lstStyle/>
          <a:p>
            <a:pPr algn="r" rtl="1"/>
            <a:r>
              <a:rPr lang="ar-SA" sz="3200" dirty="0" smtClean="0"/>
              <a:t>٣ــ حق الله سبحانه وتعالى : فهو</a:t>
            </a:r>
            <a:r>
              <a:rPr lang="bn-IN" sz="3200" dirty="0" smtClean="0"/>
              <a:t> </a:t>
            </a:r>
            <a:r>
              <a:rPr lang="ar-SA" sz="3200" dirty="0" smtClean="0"/>
              <a:t> </a:t>
            </a:r>
            <a:r>
              <a:rPr lang="en-US" sz="3200" dirty="0" smtClean="0"/>
              <a:t>………… </a:t>
            </a:r>
            <a:r>
              <a:rPr lang="ar-SA" sz="3200" dirty="0" smtClean="0"/>
              <a:t>وخالقنا ورازقنا</a:t>
            </a:r>
            <a:endParaRPr lang="en-US" sz="3200" dirty="0"/>
          </a:p>
        </p:txBody>
      </p:sp>
      <p:sp>
        <p:nvSpPr>
          <p:cNvPr id="15" name="TextBox 14"/>
          <p:cNvSpPr txBox="1"/>
          <p:nvPr/>
        </p:nvSpPr>
        <p:spPr>
          <a:xfrm>
            <a:off x="4731433" y="2746717"/>
            <a:ext cx="1320800" cy="584775"/>
          </a:xfrm>
          <a:prstGeom prst="rect">
            <a:avLst/>
          </a:prstGeom>
          <a:noFill/>
        </p:spPr>
        <p:txBody>
          <a:bodyPr wrap="square" rtlCol="0">
            <a:spAutoFit/>
          </a:bodyPr>
          <a:lstStyle/>
          <a:p>
            <a:pPr algn="r" rtl="1"/>
            <a:r>
              <a:rPr lang="ar-SA" sz="3200" b="1" dirty="0" smtClean="0">
                <a:solidFill>
                  <a:srgbClr val="002060"/>
                </a:solidFill>
              </a:rPr>
              <a:t>ربنا</a:t>
            </a:r>
            <a:endParaRPr lang="en-US" sz="3200" b="1" dirty="0">
              <a:solidFill>
                <a:srgbClr val="002060"/>
              </a:solidFill>
            </a:endParaRPr>
          </a:p>
        </p:txBody>
      </p:sp>
      <p:sp>
        <p:nvSpPr>
          <p:cNvPr id="16" name="TextBox 15"/>
          <p:cNvSpPr txBox="1"/>
          <p:nvPr/>
        </p:nvSpPr>
        <p:spPr>
          <a:xfrm>
            <a:off x="359507" y="3339904"/>
            <a:ext cx="10191262" cy="584775"/>
          </a:xfrm>
          <a:prstGeom prst="rect">
            <a:avLst/>
          </a:prstGeom>
          <a:noFill/>
        </p:spPr>
        <p:txBody>
          <a:bodyPr wrap="square" rtlCol="0">
            <a:spAutoFit/>
          </a:bodyPr>
          <a:lstStyle/>
          <a:p>
            <a:pPr algn="r" rtl="1"/>
            <a:r>
              <a:rPr lang="ar-SA" sz="3200" dirty="0" smtClean="0"/>
              <a:t>٤ــ حق </a:t>
            </a:r>
            <a:r>
              <a:rPr lang="en-US" sz="3200" dirty="0" smtClean="0"/>
              <a:t> …………….</a:t>
            </a:r>
            <a:r>
              <a:rPr lang="ar-SA" sz="3200" dirty="0" smtClean="0"/>
              <a:t> فهما صاحب الفضل علينا بعد الله فى تربيتنا</a:t>
            </a:r>
            <a:endParaRPr lang="en-US" sz="3200" dirty="0"/>
          </a:p>
        </p:txBody>
      </p:sp>
      <p:sp>
        <p:nvSpPr>
          <p:cNvPr id="17" name="TextBox 16"/>
          <p:cNvSpPr txBox="1"/>
          <p:nvPr/>
        </p:nvSpPr>
        <p:spPr>
          <a:xfrm>
            <a:off x="7710659" y="3215640"/>
            <a:ext cx="1742830" cy="584775"/>
          </a:xfrm>
          <a:prstGeom prst="rect">
            <a:avLst/>
          </a:prstGeom>
          <a:noFill/>
        </p:spPr>
        <p:txBody>
          <a:bodyPr wrap="square" rtlCol="0">
            <a:spAutoFit/>
          </a:bodyPr>
          <a:lstStyle/>
          <a:p>
            <a:pPr algn="r" rtl="1"/>
            <a:r>
              <a:rPr lang="ar-SA" sz="3200" b="1" dirty="0" smtClean="0">
                <a:solidFill>
                  <a:srgbClr val="002060"/>
                </a:solidFill>
              </a:rPr>
              <a:t>الوالدين</a:t>
            </a:r>
            <a:endParaRPr lang="en-US" sz="3200" b="1" dirty="0">
              <a:solidFill>
                <a:srgbClr val="002060"/>
              </a:solidFill>
            </a:endParaRPr>
          </a:p>
        </p:txBody>
      </p:sp>
      <p:sp>
        <p:nvSpPr>
          <p:cNvPr id="18" name="TextBox 17"/>
          <p:cNvSpPr txBox="1"/>
          <p:nvPr/>
        </p:nvSpPr>
        <p:spPr>
          <a:xfrm>
            <a:off x="1217636" y="3859237"/>
            <a:ext cx="9347200" cy="584775"/>
          </a:xfrm>
          <a:prstGeom prst="rect">
            <a:avLst/>
          </a:prstGeom>
          <a:noFill/>
        </p:spPr>
        <p:txBody>
          <a:bodyPr wrap="square" rtlCol="0">
            <a:spAutoFit/>
          </a:bodyPr>
          <a:lstStyle/>
          <a:p>
            <a:pPr algn="r" rtl="1"/>
            <a:r>
              <a:rPr lang="ar-SA" sz="3200" dirty="0" smtClean="0"/>
              <a:t>٥ــ فنرعى </a:t>
            </a:r>
            <a:r>
              <a:rPr lang="en-US" sz="3200" dirty="0" smtClean="0"/>
              <a:t>…………….</a:t>
            </a:r>
            <a:r>
              <a:rPr lang="ar-SA" sz="3200" dirty="0" smtClean="0"/>
              <a:t> ونقدم لهم العون والمساعدة.</a:t>
            </a:r>
            <a:endParaRPr lang="en-US" sz="3200" dirty="0"/>
          </a:p>
        </p:txBody>
      </p:sp>
      <p:sp>
        <p:nvSpPr>
          <p:cNvPr id="19" name="TextBox 18"/>
          <p:cNvSpPr txBox="1"/>
          <p:nvPr/>
        </p:nvSpPr>
        <p:spPr>
          <a:xfrm>
            <a:off x="7216727" y="3720905"/>
            <a:ext cx="1727200" cy="584775"/>
          </a:xfrm>
          <a:prstGeom prst="rect">
            <a:avLst/>
          </a:prstGeom>
          <a:noFill/>
        </p:spPr>
        <p:txBody>
          <a:bodyPr wrap="square" rtlCol="0">
            <a:spAutoFit/>
          </a:bodyPr>
          <a:lstStyle/>
          <a:p>
            <a:pPr algn="r" rtl="1"/>
            <a:r>
              <a:rPr lang="ar-SA" sz="3200" b="1" dirty="0" smtClean="0">
                <a:solidFill>
                  <a:srgbClr val="002060"/>
                </a:solidFill>
              </a:rPr>
              <a:t>حقوقهم</a:t>
            </a:r>
            <a:endParaRPr lang="en-US" sz="3200" b="1" dirty="0">
              <a:solidFill>
                <a:srgbClr val="002060"/>
              </a:solidFill>
            </a:endParaRPr>
          </a:p>
        </p:txBody>
      </p:sp>
      <p:sp>
        <p:nvSpPr>
          <p:cNvPr id="20" name="TextBox 19"/>
          <p:cNvSpPr txBox="1"/>
          <p:nvPr/>
        </p:nvSpPr>
        <p:spPr>
          <a:xfrm>
            <a:off x="1963224" y="4770119"/>
            <a:ext cx="9042400" cy="584775"/>
          </a:xfrm>
          <a:prstGeom prst="rect">
            <a:avLst/>
          </a:prstGeom>
          <a:noFill/>
        </p:spPr>
        <p:txBody>
          <a:bodyPr wrap="square" rtlCol="0">
            <a:spAutoFit/>
          </a:bodyPr>
          <a:lstStyle/>
          <a:p>
            <a:pPr algn="r" rtl="1">
              <a:buFont typeface="Wingdings" pitchFamily="2" charset="2"/>
              <a:buChar char="v"/>
            </a:pPr>
            <a:r>
              <a:rPr lang="en-US" sz="3200" b="1" dirty="0" smtClean="0"/>
              <a:t> </a:t>
            </a:r>
            <a:r>
              <a:rPr lang="ar-SA" sz="3200" b="1" dirty="0" smtClean="0"/>
              <a:t>(ب) </a:t>
            </a:r>
            <a:r>
              <a:rPr lang="ar-SA" sz="3200" b="1" u="sng" dirty="0" smtClean="0"/>
              <a:t>حول الفعل المضارع " نقدم" الى صيغ الغائب :</a:t>
            </a:r>
            <a:endParaRPr lang="en-US" sz="3200" b="1" u="sng" dirty="0"/>
          </a:p>
        </p:txBody>
      </p:sp>
      <p:sp>
        <p:nvSpPr>
          <p:cNvPr id="23" name="TextBox 22"/>
          <p:cNvSpPr txBox="1"/>
          <p:nvPr/>
        </p:nvSpPr>
        <p:spPr>
          <a:xfrm>
            <a:off x="9245600" y="5638801"/>
            <a:ext cx="1219200" cy="584775"/>
          </a:xfrm>
          <a:prstGeom prst="rect">
            <a:avLst/>
          </a:prstGeom>
          <a:noFill/>
        </p:spPr>
        <p:txBody>
          <a:bodyPr wrap="square" rtlCol="0">
            <a:spAutoFit/>
          </a:bodyPr>
          <a:lstStyle/>
          <a:p>
            <a:pPr algn="r" rtl="1"/>
            <a:r>
              <a:rPr lang="ar-SA" sz="3200" dirty="0" smtClean="0"/>
              <a:t>يُقَدِّمُ</a:t>
            </a:r>
            <a:endParaRPr lang="en-US" sz="3200" dirty="0"/>
          </a:p>
        </p:txBody>
      </p:sp>
      <p:sp>
        <p:nvSpPr>
          <p:cNvPr id="24" name="TextBox 23"/>
          <p:cNvSpPr txBox="1"/>
          <p:nvPr/>
        </p:nvSpPr>
        <p:spPr>
          <a:xfrm>
            <a:off x="5791200" y="5638801"/>
            <a:ext cx="1625600" cy="584775"/>
          </a:xfrm>
          <a:prstGeom prst="rect">
            <a:avLst/>
          </a:prstGeom>
          <a:noFill/>
        </p:spPr>
        <p:txBody>
          <a:bodyPr wrap="square" rtlCol="0">
            <a:spAutoFit/>
          </a:bodyPr>
          <a:lstStyle/>
          <a:p>
            <a:pPr algn="r" rtl="1"/>
            <a:r>
              <a:rPr lang="ar-SA" sz="3200" dirty="0" smtClean="0"/>
              <a:t>يُقَدِّمُوْنَ</a:t>
            </a:r>
            <a:endParaRPr lang="en-US" sz="3200" dirty="0"/>
          </a:p>
        </p:txBody>
      </p:sp>
      <p:sp>
        <p:nvSpPr>
          <p:cNvPr id="25" name="TextBox 24"/>
          <p:cNvSpPr txBox="1"/>
          <p:nvPr/>
        </p:nvSpPr>
        <p:spPr>
          <a:xfrm>
            <a:off x="7620000" y="5638801"/>
            <a:ext cx="1524000" cy="584775"/>
          </a:xfrm>
          <a:prstGeom prst="rect">
            <a:avLst/>
          </a:prstGeom>
          <a:noFill/>
        </p:spPr>
        <p:txBody>
          <a:bodyPr wrap="square" rtlCol="0">
            <a:spAutoFit/>
          </a:bodyPr>
          <a:lstStyle/>
          <a:p>
            <a:pPr algn="r" rtl="1"/>
            <a:r>
              <a:rPr lang="ar-SA" sz="3200" dirty="0" smtClean="0"/>
              <a:t>يُقَدِّمَانِ</a:t>
            </a:r>
            <a:endParaRPr lang="en-US" sz="3200" dirty="0"/>
          </a:p>
        </p:txBody>
      </p:sp>
      <p:sp>
        <p:nvSpPr>
          <p:cNvPr id="26" name="TextBox 25"/>
          <p:cNvSpPr txBox="1"/>
          <p:nvPr/>
        </p:nvSpPr>
        <p:spPr>
          <a:xfrm>
            <a:off x="1016000" y="5638801"/>
            <a:ext cx="1422400" cy="584775"/>
          </a:xfrm>
          <a:prstGeom prst="rect">
            <a:avLst/>
          </a:prstGeom>
          <a:noFill/>
        </p:spPr>
        <p:txBody>
          <a:bodyPr wrap="square" rtlCol="0">
            <a:spAutoFit/>
          </a:bodyPr>
          <a:lstStyle/>
          <a:p>
            <a:pPr algn="r" rtl="1"/>
            <a:r>
              <a:rPr lang="ar-SA" sz="3200" dirty="0" smtClean="0"/>
              <a:t>يُقَدِّمْنَ</a:t>
            </a:r>
            <a:endParaRPr lang="en-US" sz="3200" dirty="0"/>
          </a:p>
        </p:txBody>
      </p:sp>
      <p:sp>
        <p:nvSpPr>
          <p:cNvPr id="29" name="TextBox 28"/>
          <p:cNvSpPr txBox="1"/>
          <p:nvPr/>
        </p:nvSpPr>
        <p:spPr>
          <a:xfrm>
            <a:off x="4470400" y="5638801"/>
            <a:ext cx="1117600" cy="584775"/>
          </a:xfrm>
          <a:prstGeom prst="rect">
            <a:avLst/>
          </a:prstGeom>
          <a:noFill/>
        </p:spPr>
        <p:txBody>
          <a:bodyPr wrap="square" rtlCol="0">
            <a:spAutoFit/>
          </a:bodyPr>
          <a:lstStyle/>
          <a:p>
            <a:pPr algn="r" rtl="1"/>
            <a:r>
              <a:rPr lang="ar-SA" sz="3200" dirty="0" smtClean="0"/>
              <a:t>تُقَدِّمُ</a:t>
            </a:r>
            <a:endParaRPr lang="en-US" sz="3200" dirty="0"/>
          </a:p>
        </p:txBody>
      </p:sp>
      <p:sp>
        <p:nvSpPr>
          <p:cNvPr id="35" name="TextBox 34"/>
          <p:cNvSpPr txBox="1"/>
          <p:nvPr/>
        </p:nvSpPr>
        <p:spPr>
          <a:xfrm>
            <a:off x="2743200" y="5715001"/>
            <a:ext cx="1524000" cy="584775"/>
          </a:xfrm>
          <a:prstGeom prst="rect">
            <a:avLst/>
          </a:prstGeom>
          <a:noFill/>
        </p:spPr>
        <p:txBody>
          <a:bodyPr wrap="square" rtlCol="0">
            <a:spAutoFit/>
          </a:bodyPr>
          <a:lstStyle/>
          <a:p>
            <a:pPr algn="r" rtl="1"/>
            <a:r>
              <a:rPr lang="ar-SA" sz="3200" dirty="0" smtClean="0"/>
              <a:t>تُقَدِّمَانِ</a:t>
            </a:r>
            <a:endParaRPr lang="en-US" sz="3200" dirty="0"/>
          </a:p>
        </p:txBody>
      </p:sp>
      <p:sp>
        <p:nvSpPr>
          <p:cNvPr id="22" name="Frame 21"/>
          <p:cNvSpPr/>
          <p:nvPr/>
        </p:nvSpPr>
        <p:spPr>
          <a:xfrm>
            <a:off x="0" y="0"/>
            <a:ext cx="12192000" cy="6858000"/>
          </a:xfrm>
          <a:prstGeom prst="frame">
            <a:avLst>
              <a:gd name="adj1" fmla="val 3469"/>
            </a:avLst>
          </a:prstGeom>
          <a:gradFill>
            <a:gsLst>
              <a:gs pos="0">
                <a:srgbClr val="FFFFFF"/>
              </a:gs>
              <a:gs pos="7001">
                <a:srgbClr val="E6E6E6"/>
              </a:gs>
              <a:gs pos="32001">
                <a:srgbClr val="7D8496"/>
              </a:gs>
              <a:gs pos="47000">
                <a:srgbClr val="E6E6E6"/>
              </a:gs>
              <a:gs pos="85001">
                <a:srgbClr val="7D8496"/>
              </a:gs>
              <a:gs pos="100000">
                <a:srgbClr val="E6E6E6"/>
              </a:gs>
            </a:gsLst>
            <a:lin ang="54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additive="base">
                                        <p:cTn id="1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anim calcmode="lin" valueType="num">
                                      <p:cBhvr additive="base">
                                        <p:cTn id="25"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xEl>
                                              <p:pRg st="0" end="0"/>
                                            </p:txEl>
                                          </p:spTgt>
                                        </p:tgtEl>
                                        <p:attrNameLst>
                                          <p:attrName>style.visibility</p:attrName>
                                        </p:attrNameLst>
                                      </p:cBhvr>
                                      <p:to>
                                        <p:strVal val="visible"/>
                                      </p:to>
                                    </p:set>
                                    <p:anim calcmode="lin" valueType="num">
                                      <p:cBhvr additive="base">
                                        <p:cTn id="31"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xEl>
                                              <p:pRg st="0" end="0"/>
                                            </p:txEl>
                                          </p:spTgt>
                                        </p:tgtEl>
                                        <p:attrNameLst>
                                          <p:attrName>style.visibility</p:attrName>
                                        </p:attrNameLst>
                                      </p:cBhvr>
                                      <p:to>
                                        <p:strVal val="visible"/>
                                      </p:to>
                                    </p:set>
                                    <p:anim calcmode="lin" valueType="num">
                                      <p:cBhvr additive="base">
                                        <p:cTn id="3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xEl>
                                              <p:pRg st="0" end="0"/>
                                            </p:txEl>
                                          </p:spTgt>
                                        </p:tgtEl>
                                        <p:attrNameLst>
                                          <p:attrName>style.visibility</p:attrName>
                                        </p:attrNameLst>
                                      </p:cBhvr>
                                      <p:to>
                                        <p:strVal val="visible"/>
                                      </p:to>
                                    </p:set>
                                    <p:anim calcmode="lin" valueType="num">
                                      <p:cBhvr additive="base">
                                        <p:cTn id="4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xEl>
                                              <p:pRg st="0" end="0"/>
                                            </p:txEl>
                                          </p:spTgt>
                                        </p:tgtEl>
                                        <p:attrNameLst>
                                          <p:attrName>style.visibility</p:attrName>
                                        </p:attrNameLst>
                                      </p:cBhvr>
                                      <p:to>
                                        <p:strVal val="visible"/>
                                      </p:to>
                                    </p:set>
                                    <p:anim calcmode="lin" valueType="num">
                                      <p:cBhvr additive="base">
                                        <p:cTn id="49"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
                                            <p:txEl>
                                              <p:pRg st="0" end="0"/>
                                            </p:txEl>
                                          </p:spTgt>
                                        </p:tgtEl>
                                        <p:attrNameLst>
                                          <p:attrName>style.visibility</p:attrName>
                                        </p:attrNameLst>
                                      </p:cBhvr>
                                      <p:to>
                                        <p:strVal val="visible"/>
                                      </p:to>
                                    </p:set>
                                    <p:anim calcmode="lin" valueType="num">
                                      <p:cBhvr additive="base">
                                        <p:cTn id="55"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7">
                                            <p:txEl>
                                              <p:pRg st="0" end="0"/>
                                            </p:txEl>
                                          </p:spTgt>
                                        </p:tgtEl>
                                        <p:attrNameLst>
                                          <p:attrName>style.visibility</p:attrName>
                                        </p:attrNameLst>
                                      </p:cBhvr>
                                      <p:to>
                                        <p:strVal val="visible"/>
                                      </p:to>
                                    </p:set>
                                    <p:anim calcmode="lin" valueType="num">
                                      <p:cBhvr additive="base">
                                        <p:cTn id="61"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
                                            <p:txEl>
                                              <p:pRg st="0" end="0"/>
                                            </p:txEl>
                                          </p:spTgt>
                                        </p:tgtEl>
                                        <p:attrNameLst>
                                          <p:attrName>style.visibility</p:attrName>
                                        </p:attrNameLst>
                                      </p:cBhvr>
                                      <p:to>
                                        <p:strVal val="visible"/>
                                      </p:to>
                                    </p:set>
                                    <p:anim calcmode="lin" valueType="num">
                                      <p:cBhvr additive="base">
                                        <p:cTn id="6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9">
                                            <p:txEl>
                                              <p:pRg st="0" end="0"/>
                                            </p:txEl>
                                          </p:spTgt>
                                        </p:tgtEl>
                                        <p:attrNameLst>
                                          <p:attrName>style.visibility</p:attrName>
                                        </p:attrNameLst>
                                      </p:cBhvr>
                                      <p:to>
                                        <p:strVal val="visible"/>
                                      </p:to>
                                    </p:set>
                                    <p:anim calcmode="lin" valueType="num">
                                      <p:cBhvr additive="base">
                                        <p:cTn id="73"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0">
                                            <p:txEl>
                                              <p:pRg st="0" end="0"/>
                                            </p:txEl>
                                          </p:spTgt>
                                        </p:tgtEl>
                                        <p:attrNameLst>
                                          <p:attrName>style.visibility</p:attrName>
                                        </p:attrNameLst>
                                      </p:cBhvr>
                                      <p:to>
                                        <p:strVal val="visible"/>
                                      </p:to>
                                    </p:set>
                                    <p:anim calcmode="lin" valueType="num">
                                      <p:cBhvr additive="base">
                                        <p:cTn id="79"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3"/>
                                        </p:tgtEl>
                                        <p:attrNameLst>
                                          <p:attrName>style.visibility</p:attrName>
                                        </p:attrNameLst>
                                      </p:cBhvr>
                                      <p:to>
                                        <p:strVal val="visible"/>
                                      </p:to>
                                    </p:set>
                                    <p:anim calcmode="lin" valueType="num">
                                      <p:cBhvr additive="base">
                                        <p:cTn id="85" dur="500" fill="hold"/>
                                        <p:tgtEl>
                                          <p:spTgt spid="23"/>
                                        </p:tgtEl>
                                        <p:attrNameLst>
                                          <p:attrName>ppt_x</p:attrName>
                                        </p:attrNameLst>
                                      </p:cBhvr>
                                      <p:tavLst>
                                        <p:tav tm="0">
                                          <p:val>
                                            <p:strVal val="#ppt_x"/>
                                          </p:val>
                                        </p:tav>
                                        <p:tav tm="100000">
                                          <p:val>
                                            <p:strVal val="#ppt_x"/>
                                          </p:val>
                                        </p:tav>
                                      </p:tavLst>
                                    </p:anim>
                                    <p:anim calcmode="lin" valueType="num">
                                      <p:cBhvr additive="base">
                                        <p:cTn id="8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5"/>
                                        </p:tgtEl>
                                        <p:attrNameLst>
                                          <p:attrName>style.visibility</p:attrName>
                                        </p:attrNameLst>
                                      </p:cBhvr>
                                      <p:to>
                                        <p:strVal val="visible"/>
                                      </p:to>
                                    </p:set>
                                    <p:anim calcmode="lin" valueType="num">
                                      <p:cBhvr additive="base">
                                        <p:cTn id="91" dur="500" fill="hold"/>
                                        <p:tgtEl>
                                          <p:spTgt spid="25"/>
                                        </p:tgtEl>
                                        <p:attrNameLst>
                                          <p:attrName>ppt_x</p:attrName>
                                        </p:attrNameLst>
                                      </p:cBhvr>
                                      <p:tavLst>
                                        <p:tav tm="0">
                                          <p:val>
                                            <p:strVal val="#ppt_x"/>
                                          </p:val>
                                        </p:tav>
                                        <p:tav tm="100000">
                                          <p:val>
                                            <p:strVal val="#ppt_x"/>
                                          </p:val>
                                        </p:tav>
                                      </p:tavLst>
                                    </p:anim>
                                    <p:anim calcmode="lin" valueType="num">
                                      <p:cBhvr additive="base">
                                        <p:cTn id="9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additive="base">
                                        <p:cTn id="97" dur="500" fill="hold"/>
                                        <p:tgtEl>
                                          <p:spTgt spid="24"/>
                                        </p:tgtEl>
                                        <p:attrNameLst>
                                          <p:attrName>ppt_x</p:attrName>
                                        </p:attrNameLst>
                                      </p:cBhvr>
                                      <p:tavLst>
                                        <p:tav tm="0">
                                          <p:val>
                                            <p:strVal val="#ppt_x"/>
                                          </p:val>
                                        </p:tav>
                                        <p:tav tm="100000">
                                          <p:val>
                                            <p:strVal val="#ppt_x"/>
                                          </p:val>
                                        </p:tav>
                                      </p:tavLst>
                                    </p:anim>
                                    <p:anim calcmode="lin" valueType="num">
                                      <p:cBhvr additive="base">
                                        <p:cTn id="9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9"/>
                                        </p:tgtEl>
                                        <p:attrNameLst>
                                          <p:attrName>style.visibility</p:attrName>
                                        </p:attrNameLst>
                                      </p:cBhvr>
                                      <p:to>
                                        <p:strVal val="visible"/>
                                      </p:to>
                                    </p:set>
                                    <p:anim calcmode="lin" valueType="num">
                                      <p:cBhvr additive="base">
                                        <p:cTn id="103" dur="500" fill="hold"/>
                                        <p:tgtEl>
                                          <p:spTgt spid="29"/>
                                        </p:tgtEl>
                                        <p:attrNameLst>
                                          <p:attrName>ppt_x</p:attrName>
                                        </p:attrNameLst>
                                      </p:cBhvr>
                                      <p:tavLst>
                                        <p:tav tm="0">
                                          <p:val>
                                            <p:strVal val="#ppt_x"/>
                                          </p:val>
                                        </p:tav>
                                        <p:tav tm="100000">
                                          <p:val>
                                            <p:strVal val="#ppt_x"/>
                                          </p:val>
                                        </p:tav>
                                      </p:tavLst>
                                    </p:anim>
                                    <p:anim calcmode="lin" valueType="num">
                                      <p:cBhvr additive="base">
                                        <p:cTn id="10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5"/>
                                        </p:tgtEl>
                                        <p:attrNameLst>
                                          <p:attrName>style.visibility</p:attrName>
                                        </p:attrNameLst>
                                      </p:cBhvr>
                                      <p:to>
                                        <p:strVal val="visible"/>
                                      </p:to>
                                    </p:set>
                                    <p:anim calcmode="lin" valueType="num">
                                      <p:cBhvr additive="base">
                                        <p:cTn id="109" dur="500" fill="hold"/>
                                        <p:tgtEl>
                                          <p:spTgt spid="35"/>
                                        </p:tgtEl>
                                        <p:attrNameLst>
                                          <p:attrName>ppt_x</p:attrName>
                                        </p:attrNameLst>
                                      </p:cBhvr>
                                      <p:tavLst>
                                        <p:tav tm="0">
                                          <p:val>
                                            <p:strVal val="#ppt_x"/>
                                          </p:val>
                                        </p:tav>
                                        <p:tav tm="100000">
                                          <p:val>
                                            <p:strVal val="#ppt_x"/>
                                          </p:val>
                                        </p:tav>
                                      </p:tavLst>
                                    </p:anim>
                                    <p:anim calcmode="lin" valueType="num">
                                      <p:cBhvr additive="base">
                                        <p:cTn id="110"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6"/>
                                        </p:tgtEl>
                                        <p:attrNameLst>
                                          <p:attrName>style.visibility</p:attrName>
                                        </p:attrNameLst>
                                      </p:cBhvr>
                                      <p:to>
                                        <p:strVal val="visible"/>
                                      </p:to>
                                    </p:set>
                                    <p:anim calcmode="lin" valueType="num">
                                      <p:cBhvr additive="base">
                                        <p:cTn id="115" dur="500" fill="hold"/>
                                        <p:tgtEl>
                                          <p:spTgt spid="26"/>
                                        </p:tgtEl>
                                        <p:attrNameLst>
                                          <p:attrName>ppt_x</p:attrName>
                                        </p:attrNameLst>
                                      </p:cBhvr>
                                      <p:tavLst>
                                        <p:tav tm="0">
                                          <p:val>
                                            <p:strVal val="#ppt_x"/>
                                          </p:val>
                                        </p:tav>
                                        <p:tav tm="100000">
                                          <p:val>
                                            <p:strVal val="#ppt_x"/>
                                          </p:val>
                                        </p:tav>
                                      </p:tavLst>
                                    </p:anim>
                                    <p:anim calcmode="lin" valueType="num">
                                      <p:cBhvr additive="base">
                                        <p:cTn id="11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build="allAtOnce"/>
      <p:bldP spid="9" grpId="0" build="p"/>
      <p:bldP spid="10" grpId="0" build="p"/>
      <p:bldP spid="12" grpId="0" build="p"/>
      <p:bldP spid="13" grpId="0" build="p"/>
      <p:bldP spid="14" grpId="0" build="p"/>
      <p:bldP spid="15" grpId="0" build="p"/>
      <p:bldP spid="16" grpId="0" build="p"/>
      <p:bldP spid="17" grpId="0" build="p"/>
      <p:bldP spid="18" grpId="0" build="p"/>
      <p:bldP spid="19" grpId="0" build="p"/>
      <p:bldP spid="20" grpId="0" build="p"/>
      <p:bldP spid="23" grpId="0"/>
      <p:bldP spid="24" grpId="0"/>
      <p:bldP spid="25" grpId="0"/>
      <p:bldP spid="26" grpId="0"/>
      <p:bldP spid="29" grpId="0"/>
      <p:bldP spid="3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own Arrow Callout 2"/>
          <p:cNvSpPr/>
          <p:nvPr/>
        </p:nvSpPr>
        <p:spPr>
          <a:xfrm>
            <a:off x="1611532" y="211016"/>
            <a:ext cx="9245600" cy="1322363"/>
          </a:xfrm>
          <a:prstGeom prst="downArrowCallout">
            <a:avLst/>
          </a:prstGeom>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bn-IN"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জোড়ায় কাজঃ </a:t>
            </a:r>
            <a:r>
              <a:rPr lang="ar-SA"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الأعمال الزوج</a:t>
            </a:r>
            <a:endPar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TextBox 5"/>
          <p:cNvSpPr txBox="1"/>
          <p:nvPr/>
        </p:nvSpPr>
        <p:spPr>
          <a:xfrm>
            <a:off x="0" y="1295401"/>
            <a:ext cx="11988800" cy="523220"/>
          </a:xfrm>
          <a:prstGeom prst="rect">
            <a:avLst/>
          </a:prstGeom>
          <a:noFill/>
        </p:spPr>
        <p:txBody>
          <a:bodyPr wrap="square" rtlCol="0">
            <a:spAutoFit/>
          </a:bodyPr>
          <a:lstStyle/>
          <a:p>
            <a:pPr algn="r" rtl="1">
              <a:buFont typeface="Wingdings" pitchFamily="2" charset="2"/>
              <a:buChar char="v"/>
            </a:pPr>
            <a:r>
              <a:rPr lang="en-US" sz="2800" b="1" dirty="0" smtClean="0"/>
              <a:t> </a:t>
            </a:r>
            <a:r>
              <a:rPr lang="ar-SA" sz="2800" b="1" dirty="0" smtClean="0"/>
              <a:t>(ج)</a:t>
            </a:r>
            <a:r>
              <a:rPr lang="en-US" sz="2800" b="1" dirty="0" smtClean="0"/>
              <a:t> </a:t>
            </a:r>
            <a:r>
              <a:rPr lang="ar-SA" sz="2800" b="1" u="sng" dirty="0" smtClean="0"/>
              <a:t>اكتب (صحيح) اذاكانت العبارة صحيحة أو (خطأ) اذاكانت العبارة خاطئة مع تصحيح الخطأ:</a:t>
            </a:r>
            <a:endParaRPr lang="bn-IN" sz="2800" b="1" u="sng" dirty="0" smtClean="0"/>
          </a:p>
        </p:txBody>
      </p:sp>
      <p:sp>
        <p:nvSpPr>
          <p:cNvPr id="7" name="TextBox 6"/>
          <p:cNvSpPr txBox="1"/>
          <p:nvPr/>
        </p:nvSpPr>
        <p:spPr>
          <a:xfrm>
            <a:off x="1200443" y="1847558"/>
            <a:ext cx="10261600" cy="523220"/>
          </a:xfrm>
          <a:prstGeom prst="rect">
            <a:avLst/>
          </a:prstGeom>
          <a:noFill/>
        </p:spPr>
        <p:txBody>
          <a:bodyPr wrap="square" rtlCol="0">
            <a:spAutoFit/>
          </a:bodyPr>
          <a:lstStyle/>
          <a:p>
            <a:pPr algn="r" rtl="1"/>
            <a:r>
              <a:rPr lang="ar-SA" sz="2800" dirty="0" smtClean="0"/>
              <a:t>١ــ لو عمل الانسان بالقرأن  لاحتل فى العالم المكانة الأولى.</a:t>
            </a:r>
            <a:endParaRPr lang="en-US" sz="2800" dirty="0"/>
          </a:p>
        </p:txBody>
      </p:sp>
      <p:sp>
        <p:nvSpPr>
          <p:cNvPr id="8" name="TextBox 7"/>
          <p:cNvSpPr txBox="1"/>
          <p:nvPr/>
        </p:nvSpPr>
        <p:spPr>
          <a:xfrm>
            <a:off x="3557563" y="4318783"/>
            <a:ext cx="7823200" cy="523220"/>
          </a:xfrm>
          <a:prstGeom prst="rect">
            <a:avLst/>
          </a:prstGeom>
          <a:noFill/>
        </p:spPr>
        <p:txBody>
          <a:bodyPr wrap="square" rtlCol="0">
            <a:spAutoFit/>
          </a:bodyPr>
          <a:lstStyle/>
          <a:p>
            <a:pPr algn="r" rtl="1"/>
            <a:r>
              <a:rPr lang="ar-SA" sz="2800" dirty="0" smtClean="0"/>
              <a:t>الجواب: ١ــ  صحيح</a:t>
            </a:r>
            <a:endParaRPr lang="en-US" sz="2800" dirty="0"/>
          </a:p>
        </p:txBody>
      </p:sp>
      <p:sp>
        <p:nvSpPr>
          <p:cNvPr id="9" name="TextBox 8"/>
          <p:cNvSpPr txBox="1"/>
          <p:nvPr/>
        </p:nvSpPr>
        <p:spPr>
          <a:xfrm>
            <a:off x="1333305" y="2312964"/>
            <a:ext cx="10117798" cy="523220"/>
          </a:xfrm>
          <a:prstGeom prst="rect">
            <a:avLst/>
          </a:prstGeom>
          <a:noFill/>
        </p:spPr>
        <p:txBody>
          <a:bodyPr wrap="square" rtlCol="0">
            <a:spAutoFit/>
          </a:bodyPr>
          <a:lstStyle/>
          <a:p>
            <a:pPr algn="r" rtl="1"/>
            <a:r>
              <a:rPr lang="ar-SA" sz="2800" dirty="0" smtClean="0"/>
              <a:t>٢ــ ليس فى القرأن الكريم تشريعات حكيمة وتوجيهات ربانية سامية.</a:t>
            </a:r>
            <a:endParaRPr lang="en-US" sz="2800" dirty="0"/>
          </a:p>
        </p:txBody>
      </p:sp>
      <p:sp>
        <p:nvSpPr>
          <p:cNvPr id="10" name="TextBox 9"/>
          <p:cNvSpPr txBox="1"/>
          <p:nvPr/>
        </p:nvSpPr>
        <p:spPr>
          <a:xfrm>
            <a:off x="-314179" y="4756054"/>
            <a:ext cx="11684000" cy="523220"/>
          </a:xfrm>
          <a:prstGeom prst="rect">
            <a:avLst/>
          </a:prstGeom>
          <a:noFill/>
        </p:spPr>
        <p:txBody>
          <a:bodyPr wrap="square" rtlCol="0">
            <a:spAutoFit/>
          </a:bodyPr>
          <a:lstStyle/>
          <a:p>
            <a:pPr algn="r" rtl="1"/>
            <a:r>
              <a:rPr lang="ar-SA" sz="2800" dirty="0" smtClean="0"/>
              <a:t>الجواب: ٢ــ</a:t>
            </a:r>
            <a:r>
              <a:rPr lang="en-US" sz="2800" dirty="0" smtClean="0"/>
              <a:t>  </a:t>
            </a:r>
            <a:r>
              <a:rPr lang="ar-SA" sz="2800" dirty="0" smtClean="0"/>
              <a:t>خطأ، الصحيح: فى القرأن الكريم تشريعات حكيمة وتوجيهات ربانية سامية. </a:t>
            </a:r>
            <a:endParaRPr lang="en-US" sz="2800" dirty="0"/>
          </a:p>
        </p:txBody>
      </p:sp>
      <p:sp>
        <p:nvSpPr>
          <p:cNvPr id="11" name="TextBox 10"/>
          <p:cNvSpPr txBox="1"/>
          <p:nvPr/>
        </p:nvSpPr>
        <p:spPr>
          <a:xfrm>
            <a:off x="4160911" y="2764302"/>
            <a:ext cx="7315200" cy="523220"/>
          </a:xfrm>
          <a:prstGeom prst="rect">
            <a:avLst/>
          </a:prstGeom>
          <a:noFill/>
        </p:spPr>
        <p:txBody>
          <a:bodyPr wrap="square" rtlCol="0">
            <a:spAutoFit/>
          </a:bodyPr>
          <a:lstStyle/>
          <a:p>
            <a:pPr algn="r" rtl="1"/>
            <a:r>
              <a:rPr lang="ar-SA" sz="2800" dirty="0" smtClean="0"/>
              <a:t>٣ــ اوجب الله علينا حقوقا  طلب منا ادائها. </a:t>
            </a:r>
            <a:endParaRPr lang="en-US" sz="2800" dirty="0"/>
          </a:p>
        </p:txBody>
      </p:sp>
      <p:sp>
        <p:nvSpPr>
          <p:cNvPr id="12" name="TextBox 11"/>
          <p:cNvSpPr txBox="1"/>
          <p:nvPr/>
        </p:nvSpPr>
        <p:spPr>
          <a:xfrm>
            <a:off x="4572000" y="5562600"/>
            <a:ext cx="6604000" cy="369332"/>
          </a:xfrm>
          <a:prstGeom prst="rect">
            <a:avLst/>
          </a:prstGeom>
          <a:noFill/>
        </p:spPr>
        <p:txBody>
          <a:bodyPr wrap="square" rtlCol="0">
            <a:spAutoFit/>
          </a:bodyPr>
          <a:lstStyle/>
          <a:p>
            <a:pPr algn="r" rtl="1"/>
            <a:endParaRPr lang="en-US" dirty="0"/>
          </a:p>
        </p:txBody>
      </p:sp>
      <p:sp>
        <p:nvSpPr>
          <p:cNvPr id="13" name="TextBox 12"/>
          <p:cNvSpPr txBox="1"/>
          <p:nvPr/>
        </p:nvSpPr>
        <p:spPr>
          <a:xfrm>
            <a:off x="3823286" y="5179256"/>
            <a:ext cx="7518400" cy="523220"/>
          </a:xfrm>
          <a:prstGeom prst="rect">
            <a:avLst/>
          </a:prstGeom>
          <a:noFill/>
        </p:spPr>
        <p:txBody>
          <a:bodyPr wrap="square" rtlCol="0">
            <a:spAutoFit/>
          </a:bodyPr>
          <a:lstStyle/>
          <a:p>
            <a:pPr algn="r" rtl="1"/>
            <a:r>
              <a:rPr lang="ar-SA" sz="2800" dirty="0" smtClean="0"/>
              <a:t>الجواب: ٣ــ  صحيح</a:t>
            </a:r>
            <a:endParaRPr lang="en-US" sz="2800" dirty="0"/>
          </a:p>
        </p:txBody>
      </p:sp>
      <p:sp>
        <p:nvSpPr>
          <p:cNvPr id="14" name="TextBox 13"/>
          <p:cNvSpPr txBox="1"/>
          <p:nvPr/>
        </p:nvSpPr>
        <p:spPr>
          <a:xfrm>
            <a:off x="2069514" y="3159371"/>
            <a:ext cx="9448800" cy="523220"/>
          </a:xfrm>
          <a:prstGeom prst="rect">
            <a:avLst/>
          </a:prstGeom>
          <a:noFill/>
        </p:spPr>
        <p:txBody>
          <a:bodyPr wrap="square" rtlCol="0">
            <a:spAutoFit/>
          </a:bodyPr>
          <a:lstStyle/>
          <a:p>
            <a:pPr algn="r" rtl="1"/>
            <a:r>
              <a:rPr lang="ar-SA" sz="2800" dirty="0" smtClean="0"/>
              <a:t>٤ــ ان الله تعالى اوجب علينا حقوقا  حقوقا ثلاثة.</a:t>
            </a:r>
            <a:endParaRPr lang="en-US" sz="2800" dirty="0"/>
          </a:p>
        </p:txBody>
      </p:sp>
      <p:sp>
        <p:nvSpPr>
          <p:cNvPr id="15" name="TextBox 14"/>
          <p:cNvSpPr txBox="1"/>
          <p:nvPr/>
        </p:nvSpPr>
        <p:spPr>
          <a:xfrm>
            <a:off x="6727482" y="5624733"/>
            <a:ext cx="4709551" cy="523220"/>
          </a:xfrm>
          <a:prstGeom prst="rect">
            <a:avLst/>
          </a:prstGeom>
          <a:noFill/>
        </p:spPr>
        <p:txBody>
          <a:bodyPr wrap="square" rtlCol="0">
            <a:spAutoFit/>
          </a:bodyPr>
          <a:lstStyle/>
          <a:p>
            <a:pPr algn="r" rtl="1"/>
            <a:r>
              <a:rPr lang="en-US" sz="2800" dirty="0" smtClean="0"/>
              <a:t> </a:t>
            </a:r>
            <a:r>
              <a:rPr lang="ar-SA" sz="2800" dirty="0" smtClean="0"/>
              <a:t>الجواب: ٤ــ صحيح</a:t>
            </a:r>
            <a:endParaRPr lang="en-US" sz="2800" dirty="0" smtClean="0"/>
          </a:p>
        </p:txBody>
      </p:sp>
      <p:sp>
        <p:nvSpPr>
          <p:cNvPr id="16" name="TextBox 15"/>
          <p:cNvSpPr txBox="1"/>
          <p:nvPr/>
        </p:nvSpPr>
        <p:spPr>
          <a:xfrm>
            <a:off x="4056185" y="3596640"/>
            <a:ext cx="7437120" cy="523220"/>
          </a:xfrm>
          <a:prstGeom prst="rect">
            <a:avLst/>
          </a:prstGeom>
          <a:noFill/>
        </p:spPr>
        <p:txBody>
          <a:bodyPr wrap="square" rtlCol="0">
            <a:spAutoFit/>
          </a:bodyPr>
          <a:lstStyle/>
          <a:p>
            <a:pPr algn="r" rtl="1"/>
            <a:r>
              <a:rPr lang="ar-SA" sz="2800" dirty="0" smtClean="0"/>
              <a:t>٥ــ الانسان صاحب الفضل علينا بعد الله فى تربيتنا.</a:t>
            </a:r>
            <a:endParaRPr lang="en-US" sz="2800" dirty="0"/>
          </a:p>
        </p:txBody>
      </p:sp>
      <p:sp>
        <p:nvSpPr>
          <p:cNvPr id="18" name="TextBox 17"/>
          <p:cNvSpPr txBox="1"/>
          <p:nvPr/>
        </p:nvSpPr>
        <p:spPr>
          <a:xfrm>
            <a:off x="1625600" y="6019801"/>
            <a:ext cx="9755163" cy="523220"/>
          </a:xfrm>
          <a:prstGeom prst="rect">
            <a:avLst/>
          </a:prstGeom>
          <a:noFill/>
        </p:spPr>
        <p:txBody>
          <a:bodyPr wrap="square" rtlCol="0">
            <a:spAutoFit/>
          </a:bodyPr>
          <a:lstStyle/>
          <a:p>
            <a:pPr algn="r" rtl="1"/>
            <a:r>
              <a:rPr lang="ar-SA" sz="2800" dirty="0" smtClean="0"/>
              <a:t>الجواب: ٥ــ خطأ، الصحيح: الوالدان صاحب الفضل علينا بعد الله فى تربيتنا. </a:t>
            </a:r>
            <a:endParaRPr lang="en-US" sz="2800" dirty="0"/>
          </a:p>
        </p:txBody>
      </p:sp>
      <p:sp>
        <p:nvSpPr>
          <p:cNvPr id="17" name="Frame 16"/>
          <p:cNvSpPr/>
          <p:nvPr/>
        </p:nvSpPr>
        <p:spPr>
          <a:xfrm>
            <a:off x="0" y="0"/>
            <a:ext cx="12192000" cy="6858000"/>
          </a:xfrm>
          <a:prstGeom prst="frame">
            <a:avLst>
              <a:gd name="adj1" fmla="val 3661"/>
            </a:avLst>
          </a:prstGeom>
          <a:blipFill>
            <a:blip r:embed="rId3"/>
            <a:tile tx="0" ty="0" sx="100000" sy="100000" flip="none" algn="tl"/>
          </a:blip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500" fill="hold"/>
                                        <p:tgtEl>
                                          <p:spTgt spid="18"/>
                                        </p:tgtEl>
                                        <p:attrNameLst>
                                          <p:attrName>ppt_x</p:attrName>
                                        </p:attrNameLst>
                                      </p:cBhvr>
                                      <p:tavLst>
                                        <p:tav tm="0">
                                          <p:val>
                                            <p:strVal val="#ppt_x"/>
                                          </p:val>
                                        </p:tav>
                                        <p:tav tm="100000">
                                          <p:val>
                                            <p:strVal val="#ppt_x"/>
                                          </p:val>
                                        </p:tav>
                                      </p:tavLst>
                                    </p:anim>
                                    <p:anim calcmode="lin" valueType="num">
                                      <p:cBhvr additive="base">
                                        <p:cTn id="7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7" grpId="0"/>
      <p:bldP spid="8" grpId="0"/>
      <p:bldP spid="9" grpId="0"/>
      <p:bldP spid="10" grpId="0"/>
      <p:bldP spid="11" grpId="0"/>
      <p:bldP spid="13" grpId="0"/>
      <p:bldP spid="14" grpId="0"/>
      <p:bldP spid="15" grpId="0"/>
      <p:bldP spid="16" grpId="0"/>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508000" y="1447800"/>
            <a:ext cx="11074400" cy="584775"/>
          </a:xfrm>
          <a:prstGeom prst="rect">
            <a:avLst/>
          </a:prstGeom>
          <a:noFill/>
        </p:spPr>
        <p:txBody>
          <a:bodyPr wrap="square" rtlCol="0">
            <a:spAutoFit/>
          </a:bodyPr>
          <a:lstStyle/>
          <a:p>
            <a:pPr algn="r" rtl="1">
              <a:buFont typeface="Wingdings" pitchFamily="2" charset="2"/>
              <a:buChar char="v"/>
            </a:pPr>
            <a:r>
              <a:rPr lang="ar-SA" sz="3200" b="1" dirty="0" smtClean="0"/>
              <a:t>(د)</a:t>
            </a:r>
            <a:r>
              <a:rPr lang="en-US" sz="3200" b="1" dirty="0" smtClean="0"/>
              <a:t> </a:t>
            </a:r>
            <a:r>
              <a:rPr lang="ar-SA" sz="3200" b="1" u="sng" dirty="0" smtClean="0"/>
              <a:t>استخرج خمسة افعال من النص ثم عين نوعها من حيث البحث:</a:t>
            </a:r>
            <a:endParaRPr lang="en-US" sz="3200" b="1" u="sng" dirty="0"/>
          </a:p>
        </p:txBody>
      </p:sp>
      <p:sp>
        <p:nvSpPr>
          <p:cNvPr id="6" name="TextBox 5"/>
          <p:cNvSpPr txBox="1"/>
          <p:nvPr/>
        </p:nvSpPr>
        <p:spPr>
          <a:xfrm>
            <a:off x="8432800" y="2057400"/>
            <a:ext cx="2357120" cy="584775"/>
          </a:xfrm>
          <a:prstGeom prst="rect">
            <a:avLst/>
          </a:prstGeom>
          <a:noFill/>
        </p:spPr>
        <p:txBody>
          <a:bodyPr wrap="square" rtlCol="0">
            <a:spAutoFit/>
          </a:bodyPr>
          <a:lstStyle/>
          <a:p>
            <a:pPr algn="r" rtl="1"/>
            <a:r>
              <a:rPr lang="en-US" sz="3200" dirty="0" smtClean="0"/>
              <a:t>١ــ </a:t>
            </a:r>
            <a:r>
              <a:rPr lang="ar-SA" sz="3200" dirty="0" smtClean="0"/>
              <a:t>عَمِلَ :</a:t>
            </a:r>
            <a:endParaRPr lang="en-US" sz="3200" dirty="0"/>
          </a:p>
        </p:txBody>
      </p:sp>
      <p:sp>
        <p:nvSpPr>
          <p:cNvPr id="7" name="TextBox 6"/>
          <p:cNvSpPr txBox="1"/>
          <p:nvPr/>
        </p:nvSpPr>
        <p:spPr>
          <a:xfrm>
            <a:off x="2133599" y="2057400"/>
            <a:ext cx="7165145" cy="584775"/>
          </a:xfrm>
          <a:prstGeom prst="rect">
            <a:avLst/>
          </a:prstGeom>
          <a:noFill/>
        </p:spPr>
        <p:txBody>
          <a:bodyPr wrap="square" rtlCol="0">
            <a:spAutoFit/>
          </a:bodyPr>
          <a:lstStyle/>
          <a:p>
            <a:pPr algn="r" rtl="1"/>
            <a:r>
              <a:rPr lang="en-US" sz="3200" dirty="0" smtClean="0"/>
              <a:t>  </a:t>
            </a:r>
            <a:r>
              <a:rPr lang="ar-SA" sz="3200" dirty="0" smtClean="0"/>
              <a:t>الفعل الماضى المثبت للمعروف.</a:t>
            </a:r>
            <a:endParaRPr lang="en-US" sz="3200" dirty="0"/>
          </a:p>
        </p:txBody>
      </p:sp>
      <p:sp>
        <p:nvSpPr>
          <p:cNvPr id="8" name="TextBox 7"/>
          <p:cNvSpPr txBox="1"/>
          <p:nvPr/>
        </p:nvSpPr>
        <p:spPr>
          <a:xfrm>
            <a:off x="9144000" y="2514600"/>
            <a:ext cx="1631852" cy="584775"/>
          </a:xfrm>
          <a:prstGeom prst="rect">
            <a:avLst/>
          </a:prstGeom>
          <a:noFill/>
        </p:spPr>
        <p:txBody>
          <a:bodyPr wrap="square" rtlCol="0">
            <a:spAutoFit/>
          </a:bodyPr>
          <a:lstStyle/>
          <a:p>
            <a:pPr algn="r" rtl="1"/>
            <a:r>
              <a:rPr lang="ar-SA" sz="3200" dirty="0" smtClean="0"/>
              <a:t>٢ــ</a:t>
            </a:r>
            <a:r>
              <a:rPr lang="en-US" sz="3200" dirty="0" smtClean="0"/>
              <a:t> </a:t>
            </a:r>
            <a:r>
              <a:rPr lang="ar-SA" sz="3200" dirty="0" smtClean="0"/>
              <a:t> نَفَّذَ</a:t>
            </a:r>
            <a:r>
              <a:rPr lang="en-US" sz="3200" dirty="0" smtClean="0"/>
              <a:t> </a:t>
            </a:r>
            <a:r>
              <a:rPr lang="ar-SA" sz="3200" dirty="0" smtClean="0"/>
              <a:t> :</a:t>
            </a:r>
            <a:endParaRPr lang="en-US" sz="3200" dirty="0"/>
          </a:p>
        </p:txBody>
      </p:sp>
      <p:sp>
        <p:nvSpPr>
          <p:cNvPr id="9" name="TextBox 8"/>
          <p:cNvSpPr txBox="1"/>
          <p:nvPr/>
        </p:nvSpPr>
        <p:spPr>
          <a:xfrm>
            <a:off x="2743200" y="2514600"/>
            <a:ext cx="6428935" cy="584775"/>
          </a:xfrm>
          <a:prstGeom prst="rect">
            <a:avLst/>
          </a:prstGeom>
          <a:noFill/>
        </p:spPr>
        <p:txBody>
          <a:bodyPr wrap="square" rtlCol="0">
            <a:spAutoFit/>
          </a:bodyPr>
          <a:lstStyle/>
          <a:p>
            <a:pPr algn="r" rtl="1"/>
            <a:r>
              <a:rPr lang="ar-SA" sz="3200" dirty="0" smtClean="0"/>
              <a:t>الفعل الماضى المثبت للمعروف.</a:t>
            </a:r>
            <a:endParaRPr lang="en-US" sz="3200" dirty="0"/>
          </a:p>
        </p:txBody>
      </p:sp>
      <p:sp>
        <p:nvSpPr>
          <p:cNvPr id="10" name="TextBox 9"/>
          <p:cNvSpPr txBox="1"/>
          <p:nvPr/>
        </p:nvSpPr>
        <p:spPr>
          <a:xfrm>
            <a:off x="9245600" y="3048000"/>
            <a:ext cx="1544320" cy="584775"/>
          </a:xfrm>
          <a:prstGeom prst="rect">
            <a:avLst/>
          </a:prstGeom>
          <a:noFill/>
        </p:spPr>
        <p:txBody>
          <a:bodyPr wrap="square" rtlCol="0">
            <a:spAutoFit/>
          </a:bodyPr>
          <a:lstStyle/>
          <a:p>
            <a:pPr algn="r" rtl="1"/>
            <a:r>
              <a:rPr lang="ar-SA" sz="3200" dirty="0" smtClean="0"/>
              <a:t>٣ــ اِحْتَلَّ :</a:t>
            </a:r>
            <a:endParaRPr lang="en-US" sz="3200" dirty="0"/>
          </a:p>
        </p:txBody>
      </p:sp>
      <p:sp>
        <p:nvSpPr>
          <p:cNvPr id="11" name="TextBox 10"/>
          <p:cNvSpPr txBox="1"/>
          <p:nvPr/>
        </p:nvSpPr>
        <p:spPr>
          <a:xfrm>
            <a:off x="3454400" y="3048000"/>
            <a:ext cx="5703668" cy="584775"/>
          </a:xfrm>
          <a:prstGeom prst="rect">
            <a:avLst/>
          </a:prstGeom>
          <a:noFill/>
        </p:spPr>
        <p:txBody>
          <a:bodyPr wrap="square" rtlCol="0">
            <a:spAutoFit/>
          </a:bodyPr>
          <a:lstStyle/>
          <a:p>
            <a:pPr algn="r" rtl="1"/>
            <a:r>
              <a:rPr lang="ar-SA" sz="3200" dirty="0" smtClean="0"/>
              <a:t>الفعل الماضى المثبت للمعروف.</a:t>
            </a:r>
            <a:endParaRPr lang="en-US" sz="3200" dirty="0"/>
          </a:p>
        </p:txBody>
      </p:sp>
      <p:sp>
        <p:nvSpPr>
          <p:cNvPr id="12" name="TextBox 11"/>
          <p:cNvSpPr txBox="1"/>
          <p:nvPr/>
        </p:nvSpPr>
        <p:spPr>
          <a:xfrm>
            <a:off x="9042400" y="3505200"/>
            <a:ext cx="1789723" cy="584775"/>
          </a:xfrm>
          <a:prstGeom prst="rect">
            <a:avLst/>
          </a:prstGeom>
          <a:noFill/>
        </p:spPr>
        <p:txBody>
          <a:bodyPr wrap="square" rtlCol="0">
            <a:spAutoFit/>
          </a:bodyPr>
          <a:lstStyle/>
          <a:p>
            <a:pPr algn="r" rtl="1"/>
            <a:r>
              <a:rPr lang="ar-SA" sz="3200" dirty="0" smtClean="0"/>
              <a:t>٤ــ نَالُوْا :</a:t>
            </a:r>
            <a:endParaRPr lang="en-US" sz="3200" dirty="0"/>
          </a:p>
        </p:txBody>
      </p:sp>
      <p:sp>
        <p:nvSpPr>
          <p:cNvPr id="13" name="TextBox 12"/>
          <p:cNvSpPr txBox="1"/>
          <p:nvPr/>
        </p:nvSpPr>
        <p:spPr>
          <a:xfrm>
            <a:off x="3657601" y="3505200"/>
            <a:ext cx="5500468" cy="584775"/>
          </a:xfrm>
          <a:prstGeom prst="rect">
            <a:avLst/>
          </a:prstGeom>
          <a:noFill/>
        </p:spPr>
        <p:txBody>
          <a:bodyPr wrap="square" rtlCol="0">
            <a:spAutoFit/>
          </a:bodyPr>
          <a:lstStyle/>
          <a:p>
            <a:pPr algn="r" rtl="1"/>
            <a:r>
              <a:rPr lang="ar-SA" sz="3200" dirty="0" smtClean="0"/>
              <a:t>الفعل الماضى المثبت للمعروف.</a:t>
            </a:r>
            <a:endParaRPr lang="en-US" sz="3200" dirty="0" smtClean="0"/>
          </a:p>
        </p:txBody>
      </p:sp>
      <p:sp>
        <p:nvSpPr>
          <p:cNvPr id="14" name="TextBox 13"/>
          <p:cNvSpPr txBox="1"/>
          <p:nvPr/>
        </p:nvSpPr>
        <p:spPr>
          <a:xfrm>
            <a:off x="9045526" y="4038600"/>
            <a:ext cx="1828800" cy="584775"/>
          </a:xfrm>
          <a:prstGeom prst="rect">
            <a:avLst/>
          </a:prstGeom>
          <a:noFill/>
        </p:spPr>
        <p:txBody>
          <a:bodyPr wrap="square" rtlCol="0">
            <a:spAutoFit/>
          </a:bodyPr>
          <a:lstStyle/>
          <a:p>
            <a:pPr algn="r" rtl="1"/>
            <a:r>
              <a:rPr lang="ar-SA" sz="3200" dirty="0" smtClean="0"/>
              <a:t>٥ــ يَخْتَصُّ :</a:t>
            </a:r>
            <a:endParaRPr lang="en-US" sz="3200" dirty="0"/>
          </a:p>
        </p:txBody>
      </p:sp>
      <p:sp>
        <p:nvSpPr>
          <p:cNvPr id="15" name="TextBox 14"/>
          <p:cNvSpPr txBox="1"/>
          <p:nvPr/>
        </p:nvSpPr>
        <p:spPr>
          <a:xfrm>
            <a:off x="3657600" y="4038600"/>
            <a:ext cx="5528603" cy="584775"/>
          </a:xfrm>
          <a:prstGeom prst="rect">
            <a:avLst/>
          </a:prstGeom>
          <a:noFill/>
        </p:spPr>
        <p:txBody>
          <a:bodyPr wrap="square" rtlCol="0">
            <a:spAutoFit/>
          </a:bodyPr>
          <a:lstStyle/>
          <a:p>
            <a:pPr algn="r" rtl="1"/>
            <a:r>
              <a:rPr lang="ar-SA" sz="3200" dirty="0" smtClean="0"/>
              <a:t> الفعل المضارع المثبت للمعروف.</a:t>
            </a:r>
            <a:endParaRPr lang="en-US" sz="3200" dirty="0"/>
          </a:p>
        </p:txBody>
      </p:sp>
      <p:sp>
        <p:nvSpPr>
          <p:cNvPr id="17" name="Down Arrow Callout 16"/>
          <p:cNvSpPr/>
          <p:nvPr/>
        </p:nvSpPr>
        <p:spPr>
          <a:xfrm>
            <a:off x="1524000" y="152400"/>
            <a:ext cx="9245600" cy="1447800"/>
          </a:xfrm>
          <a:prstGeom prst="downArrowCallout">
            <a:avLst/>
          </a:prstGeom>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4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bn-IN" sz="4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NikoshBAN" pitchFamily="2" charset="0"/>
                <a:cs typeface="NikoshBAN" pitchFamily="2" charset="0"/>
              </a:rPr>
              <a:t>জোড়ায় কাজঃ </a:t>
            </a:r>
            <a:r>
              <a:rPr lang="ar-SA" sz="4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الأعمال الزوج</a:t>
            </a:r>
            <a:endParaRPr lang="en-US" sz="4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8" name="Frame 17"/>
          <p:cNvSpPr/>
          <p:nvPr/>
        </p:nvSpPr>
        <p:spPr>
          <a:xfrm>
            <a:off x="0" y="0"/>
            <a:ext cx="12192000" cy="6858000"/>
          </a:xfrm>
          <a:prstGeom prst="frame">
            <a:avLst>
              <a:gd name="adj1" fmla="val 3469"/>
            </a:avLst>
          </a:prstGeom>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own Arrow Callout 2"/>
          <p:cNvSpPr/>
          <p:nvPr/>
        </p:nvSpPr>
        <p:spPr>
          <a:xfrm>
            <a:off x="3352800" y="228600"/>
            <a:ext cx="6096000" cy="1295400"/>
          </a:xfrm>
          <a:prstGeom prst="downArrowCallout">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p:spPr>
        <p:style>
          <a:lnRef idx="1">
            <a:schemeClr val="dk1"/>
          </a:lnRef>
          <a:fillRef idx="2">
            <a:schemeClr val="dk1"/>
          </a:fillRef>
          <a:effectRef idx="1">
            <a:schemeClr val="dk1"/>
          </a:effectRef>
          <a:fontRef idx="minor">
            <a:schemeClr val="dk1"/>
          </a:fontRef>
        </p:style>
        <p:txBody>
          <a:bodyPr anchor="ctr"/>
          <a:lstStyle/>
          <a:p>
            <a:pPr algn="ctr"/>
            <a:r>
              <a:rPr lang="ar-SA" sz="5400" b="1" dirty="0" smtClean="0">
                <a:solidFill>
                  <a:schemeClr val="bg1"/>
                </a:solidFill>
              </a:rPr>
              <a:t>الأعمال</a:t>
            </a:r>
            <a:r>
              <a:rPr lang="bn-BD" sz="5400" b="1" dirty="0" smtClean="0">
                <a:solidFill>
                  <a:schemeClr val="bg1"/>
                </a:solidFill>
              </a:rPr>
              <a:t> الاجتماعيّة</a:t>
            </a:r>
            <a:endParaRPr lang="bn-BD" sz="5400" b="1" dirty="0">
              <a:solidFill>
                <a:schemeClr val="bg1"/>
              </a:solidFill>
            </a:endParaRPr>
          </a:p>
        </p:txBody>
      </p:sp>
      <p:graphicFrame>
        <p:nvGraphicFramePr>
          <p:cNvPr id="5" name="Table 4"/>
          <p:cNvGraphicFramePr>
            <a:graphicFrameLocks noGrp="1"/>
          </p:cNvGraphicFramePr>
          <p:nvPr/>
        </p:nvGraphicFramePr>
        <p:xfrm>
          <a:off x="6908800" y="1676400"/>
          <a:ext cx="4775200" cy="4519494"/>
        </p:xfrm>
        <a:graphic>
          <a:graphicData uri="http://schemas.openxmlformats.org/drawingml/2006/table">
            <a:tbl>
              <a:tblPr firstRow="1" bandRow="1">
                <a:tableStyleId>{5C22544A-7EE6-4342-B048-85BDC9FD1C3A}</a:tableStyleId>
              </a:tblPr>
              <a:tblGrid>
                <a:gridCol w="2387600"/>
                <a:gridCol w="2387600"/>
              </a:tblGrid>
              <a:tr h="1066800">
                <a:tc gridSpan="2">
                  <a:txBody>
                    <a:bodyPr/>
                    <a:lstStyle/>
                    <a:p>
                      <a:pPr algn="r" rtl="1"/>
                      <a:endParaRPr lang="en-US" sz="2400" dirty="0" smtClean="0"/>
                    </a:p>
                  </a:txBody>
                  <a:tcPr marL="121920" marR="121920"/>
                </a:tc>
                <a:tc hMerge="1">
                  <a:txBody>
                    <a:bodyPr/>
                    <a:lstStyle/>
                    <a:p>
                      <a:pPr algn="r" rtl="1"/>
                      <a:endParaRPr lang="en-US" dirty="0"/>
                    </a:p>
                  </a:txBody>
                  <a:tcPr/>
                </a:tc>
              </a:tr>
              <a:tr h="575449">
                <a:tc>
                  <a:txBody>
                    <a:bodyPr/>
                    <a:lstStyle/>
                    <a:p>
                      <a:pPr algn="r" rtl="1"/>
                      <a:endParaRPr lang="en-US" sz="2000" dirty="0"/>
                    </a:p>
                  </a:txBody>
                  <a:tcPr marL="121920" marR="121920"/>
                </a:tc>
                <a:tc>
                  <a:txBody>
                    <a:bodyPr/>
                    <a:lstStyle/>
                    <a:p>
                      <a:pPr algn="r" rtl="1"/>
                      <a:endParaRPr lang="en-US" sz="2000" dirty="0"/>
                    </a:p>
                  </a:txBody>
                  <a:tcPr marL="121920" marR="121920"/>
                </a:tc>
              </a:tr>
              <a:tr h="575449">
                <a:tc>
                  <a:txBody>
                    <a:bodyPr/>
                    <a:lstStyle/>
                    <a:p>
                      <a:pPr algn="r" rtl="1"/>
                      <a:endParaRPr lang="en-US" sz="2000" dirty="0"/>
                    </a:p>
                  </a:txBody>
                  <a:tcPr marL="121920" marR="121920"/>
                </a:tc>
                <a:tc>
                  <a:txBody>
                    <a:bodyPr/>
                    <a:lstStyle/>
                    <a:p>
                      <a:pPr algn="r" rtl="1"/>
                      <a:endParaRPr lang="en-US" sz="2000" dirty="0"/>
                    </a:p>
                  </a:txBody>
                  <a:tcPr marL="121920" marR="121920"/>
                </a:tc>
              </a:tr>
              <a:tr h="575449">
                <a:tc>
                  <a:txBody>
                    <a:bodyPr/>
                    <a:lstStyle/>
                    <a:p>
                      <a:pPr algn="r" rtl="1"/>
                      <a:endParaRPr lang="en-US" sz="2000" dirty="0"/>
                    </a:p>
                  </a:txBody>
                  <a:tcPr marL="121920" marR="121920"/>
                </a:tc>
                <a:tc>
                  <a:txBody>
                    <a:bodyPr/>
                    <a:lstStyle/>
                    <a:p>
                      <a:pPr algn="r" rtl="1"/>
                      <a:endParaRPr lang="en-US" sz="2000" dirty="0"/>
                    </a:p>
                  </a:txBody>
                  <a:tcPr marL="121920" marR="121920"/>
                </a:tc>
              </a:tr>
              <a:tr h="575449">
                <a:tc>
                  <a:txBody>
                    <a:bodyPr/>
                    <a:lstStyle/>
                    <a:p>
                      <a:pPr algn="r" rtl="1"/>
                      <a:endParaRPr lang="en-US" sz="2000" dirty="0"/>
                    </a:p>
                  </a:txBody>
                  <a:tcPr marL="121920" marR="121920"/>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sz="2000" dirty="0" smtClean="0"/>
                    </a:p>
                  </a:txBody>
                  <a:tcPr marL="121920" marR="121920"/>
                </a:tc>
              </a:tr>
              <a:tr h="575449">
                <a:tc>
                  <a:txBody>
                    <a:bodyPr/>
                    <a:lstStyle/>
                    <a:p>
                      <a:pPr algn="r" rtl="1"/>
                      <a:endParaRPr lang="en-US" sz="2000" dirty="0"/>
                    </a:p>
                  </a:txBody>
                  <a:tcPr marL="121920" marR="121920"/>
                </a:tc>
                <a:tc>
                  <a:txBody>
                    <a:bodyPr/>
                    <a:lstStyle/>
                    <a:p>
                      <a:pPr algn="r" rtl="1"/>
                      <a:endParaRPr lang="en-US" sz="2000" dirty="0"/>
                    </a:p>
                  </a:txBody>
                  <a:tcPr marL="121920" marR="121920"/>
                </a:tc>
              </a:tr>
              <a:tr h="575449">
                <a:tc>
                  <a:txBody>
                    <a:bodyPr/>
                    <a:lstStyle/>
                    <a:p>
                      <a:pPr algn="r" rtl="1"/>
                      <a:endParaRPr lang="en-US" sz="2000" dirty="0"/>
                    </a:p>
                  </a:txBody>
                  <a:tcPr marL="121920" marR="121920"/>
                </a:tc>
                <a:tc>
                  <a:txBody>
                    <a:bodyPr/>
                    <a:lstStyle/>
                    <a:p>
                      <a:pPr algn="r" rtl="1"/>
                      <a:endParaRPr lang="en-US" sz="2000" dirty="0"/>
                    </a:p>
                  </a:txBody>
                  <a:tcPr marL="121920" marR="121920"/>
                </a:tc>
              </a:tr>
            </a:tbl>
          </a:graphicData>
        </a:graphic>
      </p:graphicFrame>
      <p:graphicFrame>
        <p:nvGraphicFramePr>
          <p:cNvPr id="6" name="Table 5"/>
          <p:cNvGraphicFramePr>
            <a:graphicFrameLocks noGrp="1"/>
          </p:cNvGraphicFramePr>
          <p:nvPr/>
        </p:nvGraphicFramePr>
        <p:xfrm>
          <a:off x="609600" y="1676400"/>
          <a:ext cx="5283200" cy="4538996"/>
        </p:xfrm>
        <a:graphic>
          <a:graphicData uri="http://schemas.openxmlformats.org/drawingml/2006/table">
            <a:tbl>
              <a:tblPr firstRow="1" bandRow="1">
                <a:tableStyleId>{5C22544A-7EE6-4342-B048-85BDC9FD1C3A}</a:tableStyleId>
              </a:tblPr>
              <a:tblGrid>
                <a:gridCol w="2830285"/>
                <a:gridCol w="2452915"/>
              </a:tblGrid>
              <a:tr h="1066800">
                <a:tc gridSpan="2">
                  <a:txBody>
                    <a:bodyPr/>
                    <a:lstStyle/>
                    <a:p>
                      <a:pPr algn="r" rtl="1"/>
                      <a:endParaRPr lang="en-US" sz="2800" dirty="0"/>
                    </a:p>
                  </a:txBody>
                  <a:tcPr marL="121920" marR="121920"/>
                </a:tc>
                <a:tc hMerge="1">
                  <a:txBody>
                    <a:bodyPr/>
                    <a:lstStyle/>
                    <a:p>
                      <a:endParaRPr lang="en-US" dirty="0"/>
                    </a:p>
                  </a:txBody>
                  <a:tcPr/>
                </a:tc>
              </a:tr>
              <a:tr h="550471">
                <a:tc>
                  <a:txBody>
                    <a:bodyPr/>
                    <a:lstStyle/>
                    <a:p>
                      <a:pPr algn="r" rtl="1"/>
                      <a:endParaRPr lang="en-US" sz="2000" dirty="0"/>
                    </a:p>
                  </a:txBody>
                  <a:tcPr marL="121920" marR="121920"/>
                </a:tc>
                <a:tc>
                  <a:txBody>
                    <a:bodyPr/>
                    <a:lstStyle/>
                    <a:p>
                      <a:endParaRPr lang="en-US" dirty="0"/>
                    </a:p>
                  </a:txBody>
                  <a:tcPr marL="121920" marR="121920"/>
                </a:tc>
              </a:tr>
              <a:tr h="550471">
                <a:tc>
                  <a:txBody>
                    <a:bodyPr/>
                    <a:lstStyle/>
                    <a:p>
                      <a:pPr algn="r" rtl="1"/>
                      <a:endParaRPr lang="en-US" sz="2000" dirty="0"/>
                    </a:p>
                  </a:txBody>
                  <a:tcPr marL="121920" marR="121920"/>
                </a:tc>
                <a:tc>
                  <a:txBody>
                    <a:bodyPr/>
                    <a:lstStyle/>
                    <a:p>
                      <a:endParaRPr lang="en-US" dirty="0"/>
                    </a:p>
                  </a:txBody>
                  <a:tcPr marL="121920" marR="121920"/>
                </a:tc>
              </a:tr>
              <a:tr h="550471">
                <a:tc>
                  <a:txBody>
                    <a:bodyPr/>
                    <a:lstStyle/>
                    <a:p>
                      <a:pPr algn="r" rtl="1"/>
                      <a:endParaRPr lang="en-US" sz="2000" dirty="0"/>
                    </a:p>
                  </a:txBody>
                  <a:tcPr marL="121920" marR="121920"/>
                </a:tc>
                <a:tc>
                  <a:txBody>
                    <a:bodyPr/>
                    <a:lstStyle/>
                    <a:p>
                      <a:endParaRPr lang="en-US" dirty="0"/>
                    </a:p>
                  </a:txBody>
                  <a:tcPr marL="121920" marR="121920"/>
                </a:tc>
              </a:tr>
              <a:tr h="550471">
                <a:tc>
                  <a:txBody>
                    <a:bodyPr/>
                    <a:lstStyle/>
                    <a:p>
                      <a:pPr algn="r" rtl="1"/>
                      <a:endParaRPr lang="en-US" sz="2000" dirty="0"/>
                    </a:p>
                  </a:txBody>
                  <a:tcPr marL="121920" marR="121920"/>
                </a:tc>
                <a:tc>
                  <a:txBody>
                    <a:bodyPr/>
                    <a:lstStyle/>
                    <a:p>
                      <a:endParaRPr lang="en-US" dirty="0"/>
                    </a:p>
                  </a:txBody>
                  <a:tcPr marL="121920" marR="121920"/>
                </a:tc>
              </a:tr>
              <a:tr h="635156">
                <a:tc>
                  <a:txBody>
                    <a:bodyPr/>
                    <a:lstStyle/>
                    <a:p>
                      <a:pPr algn="r" rtl="1"/>
                      <a:endParaRPr lang="en-US" sz="2000" dirty="0"/>
                    </a:p>
                  </a:txBody>
                  <a:tcPr marL="121920" marR="121920"/>
                </a:tc>
                <a:tc>
                  <a:txBody>
                    <a:bodyPr/>
                    <a:lstStyle/>
                    <a:p>
                      <a:endParaRPr lang="en-US" dirty="0"/>
                    </a:p>
                  </a:txBody>
                  <a:tcPr marL="121920" marR="121920"/>
                </a:tc>
              </a:tr>
              <a:tr h="635156">
                <a:tc>
                  <a:txBody>
                    <a:bodyPr/>
                    <a:lstStyle/>
                    <a:p>
                      <a:pPr algn="r" rtl="1"/>
                      <a:endParaRPr lang="en-US" sz="2000" dirty="0"/>
                    </a:p>
                  </a:txBody>
                  <a:tcPr marL="121920" marR="121920"/>
                </a:tc>
                <a:tc>
                  <a:txBody>
                    <a:bodyPr/>
                    <a:lstStyle/>
                    <a:p>
                      <a:endParaRPr lang="en-US" dirty="0"/>
                    </a:p>
                  </a:txBody>
                  <a:tcPr marL="121920" marR="121920"/>
                </a:tc>
              </a:tr>
            </a:tbl>
          </a:graphicData>
        </a:graphic>
      </p:graphicFrame>
      <p:sp>
        <p:nvSpPr>
          <p:cNvPr id="9" name="TextBox 8"/>
          <p:cNvSpPr txBox="1"/>
          <p:nvPr/>
        </p:nvSpPr>
        <p:spPr>
          <a:xfrm>
            <a:off x="581465" y="1774873"/>
            <a:ext cx="5181600" cy="646331"/>
          </a:xfrm>
          <a:prstGeom prst="rect">
            <a:avLst/>
          </a:prstGeom>
          <a:noFill/>
        </p:spPr>
        <p:txBody>
          <a:bodyPr wrap="square" rtlCol="0">
            <a:spAutoFit/>
          </a:bodyPr>
          <a:lstStyle/>
          <a:p>
            <a:pPr algn="r" rtl="1"/>
            <a:r>
              <a:rPr lang="ar-SA" sz="3600" dirty="0" smtClean="0"/>
              <a:t>(و) هات المرادف الكلمات الأتية:</a:t>
            </a:r>
            <a:endParaRPr lang="en-US" sz="3600" dirty="0"/>
          </a:p>
        </p:txBody>
      </p:sp>
      <p:sp>
        <p:nvSpPr>
          <p:cNvPr id="11" name="TextBox 10"/>
          <p:cNvSpPr txBox="1"/>
          <p:nvPr/>
        </p:nvSpPr>
        <p:spPr>
          <a:xfrm>
            <a:off x="6705600" y="1752601"/>
            <a:ext cx="4876800" cy="646331"/>
          </a:xfrm>
          <a:prstGeom prst="rect">
            <a:avLst/>
          </a:prstGeom>
          <a:noFill/>
        </p:spPr>
        <p:txBody>
          <a:bodyPr wrap="square" rtlCol="0">
            <a:spAutoFit/>
          </a:bodyPr>
          <a:lstStyle/>
          <a:p>
            <a:pPr algn="r" rtl="1"/>
            <a:r>
              <a:rPr lang="ar-SA" sz="3600" dirty="0" smtClean="0"/>
              <a:t>(ه) اذكر مفردا من الجمع:</a:t>
            </a:r>
            <a:endParaRPr lang="en-US" sz="3600" dirty="0" smtClean="0"/>
          </a:p>
        </p:txBody>
      </p:sp>
      <p:sp>
        <p:nvSpPr>
          <p:cNvPr id="12" name="TextBox 11"/>
          <p:cNvSpPr txBox="1"/>
          <p:nvPr/>
        </p:nvSpPr>
        <p:spPr>
          <a:xfrm>
            <a:off x="9956800" y="2667001"/>
            <a:ext cx="1524000" cy="646331"/>
          </a:xfrm>
          <a:prstGeom prst="rect">
            <a:avLst/>
          </a:prstGeom>
          <a:noFill/>
        </p:spPr>
        <p:txBody>
          <a:bodyPr wrap="square" rtlCol="0">
            <a:spAutoFit/>
          </a:bodyPr>
          <a:lstStyle/>
          <a:p>
            <a:pPr algn="r" rtl="1"/>
            <a:r>
              <a:rPr lang="ar-SA" sz="3600" b="1" dirty="0" smtClean="0"/>
              <a:t>الجمع</a:t>
            </a:r>
            <a:endParaRPr lang="en-US" sz="3600" b="1" dirty="0"/>
          </a:p>
        </p:txBody>
      </p:sp>
      <p:sp>
        <p:nvSpPr>
          <p:cNvPr id="13" name="TextBox 12"/>
          <p:cNvSpPr txBox="1"/>
          <p:nvPr/>
        </p:nvSpPr>
        <p:spPr>
          <a:xfrm>
            <a:off x="7213600" y="2667001"/>
            <a:ext cx="1930400" cy="646331"/>
          </a:xfrm>
          <a:prstGeom prst="rect">
            <a:avLst/>
          </a:prstGeom>
          <a:noFill/>
        </p:spPr>
        <p:txBody>
          <a:bodyPr wrap="square" rtlCol="0">
            <a:spAutoFit/>
          </a:bodyPr>
          <a:lstStyle/>
          <a:p>
            <a:pPr algn="r" rtl="1"/>
            <a:r>
              <a:rPr lang="ar-SA" sz="3600" b="1" dirty="0" smtClean="0"/>
              <a:t>المفرد</a:t>
            </a:r>
            <a:endParaRPr lang="en-US" sz="3600" b="1" dirty="0" smtClean="0"/>
          </a:p>
        </p:txBody>
      </p:sp>
      <p:sp>
        <p:nvSpPr>
          <p:cNvPr id="14" name="TextBox 13"/>
          <p:cNvSpPr txBox="1"/>
          <p:nvPr/>
        </p:nvSpPr>
        <p:spPr>
          <a:xfrm>
            <a:off x="9448800" y="3276601"/>
            <a:ext cx="2002302" cy="646331"/>
          </a:xfrm>
          <a:prstGeom prst="rect">
            <a:avLst/>
          </a:prstGeom>
          <a:noFill/>
        </p:spPr>
        <p:txBody>
          <a:bodyPr wrap="square" rtlCol="0">
            <a:spAutoFit/>
          </a:bodyPr>
          <a:lstStyle/>
          <a:p>
            <a:pPr algn="r" rtl="1"/>
            <a:r>
              <a:rPr lang="ar-SA" sz="3600" dirty="0" smtClean="0"/>
              <a:t>تشريعات</a:t>
            </a:r>
            <a:endParaRPr lang="en-US" sz="3600" dirty="0"/>
          </a:p>
        </p:txBody>
      </p:sp>
      <p:sp>
        <p:nvSpPr>
          <p:cNvPr id="15" name="TextBox 14"/>
          <p:cNvSpPr txBox="1"/>
          <p:nvPr/>
        </p:nvSpPr>
        <p:spPr>
          <a:xfrm>
            <a:off x="7112000" y="3276601"/>
            <a:ext cx="1863188" cy="646331"/>
          </a:xfrm>
          <a:prstGeom prst="rect">
            <a:avLst/>
          </a:prstGeom>
          <a:noFill/>
        </p:spPr>
        <p:txBody>
          <a:bodyPr wrap="square" rtlCol="0">
            <a:spAutoFit/>
          </a:bodyPr>
          <a:lstStyle/>
          <a:p>
            <a:pPr algn="r" rtl="1"/>
            <a:r>
              <a:rPr lang="ar-SA" sz="3600" dirty="0" smtClean="0"/>
              <a:t>تشريعة</a:t>
            </a:r>
            <a:endParaRPr lang="en-US" sz="3600" dirty="0"/>
          </a:p>
        </p:txBody>
      </p:sp>
      <p:sp>
        <p:nvSpPr>
          <p:cNvPr id="16" name="TextBox 15"/>
          <p:cNvSpPr txBox="1"/>
          <p:nvPr/>
        </p:nvSpPr>
        <p:spPr>
          <a:xfrm>
            <a:off x="9652000" y="3810001"/>
            <a:ext cx="1828800" cy="646331"/>
          </a:xfrm>
          <a:prstGeom prst="rect">
            <a:avLst/>
          </a:prstGeom>
          <a:noFill/>
        </p:spPr>
        <p:txBody>
          <a:bodyPr wrap="square" rtlCol="0">
            <a:spAutoFit/>
          </a:bodyPr>
          <a:lstStyle/>
          <a:p>
            <a:pPr algn="r" rtl="1"/>
            <a:r>
              <a:rPr lang="ar-SA" sz="3600" dirty="0" smtClean="0"/>
              <a:t>توجيهات</a:t>
            </a:r>
            <a:endParaRPr lang="en-US" sz="3600" dirty="0"/>
          </a:p>
        </p:txBody>
      </p:sp>
      <p:sp>
        <p:nvSpPr>
          <p:cNvPr id="17" name="TextBox 16"/>
          <p:cNvSpPr txBox="1"/>
          <p:nvPr/>
        </p:nvSpPr>
        <p:spPr>
          <a:xfrm>
            <a:off x="7416800" y="3810001"/>
            <a:ext cx="1586523" cy="646331"/>
          </a:xfrm>
          <a:prstGeom prst="rect">
            <a:avLst/>
          </a:prstGeom>
          <a:noFill/>
        </p:spPr>
        <p:txBody>
          <a:bodyPr wrap="square" rtlCol="0">
            <a:spAutoFit/>
          </a:bodyPr>
          <a:lstStyle/>
          <a:p>
            <a:pPr algn="r" rtl="1"/>
            <a:r>
              <a:rPr lang="ar-SA" sz="3600" dirty="0" smtClean="0"/>
              <a:t>توجيهة</a:t>
            </a:r>
            <a:endParaRPr lang="en-US" sz="3600" dirty="0"/>
          </a:p>
        </p:txBody>
      </p:sp>
      <p:sp>
        <p:nvSpPr>
          <p:cNvPr id="18" name="TextBox 17"/>
          <p:cNvSpPr txBox="1"/>
          <p:nvPr/>
        </p:nvSpPr>
        <p:spPr>
          <a:xfrm>
            <a:off x="9550399" y="4419600"/>
            <a:ext cx="1914769" cy="646331"/>
          </a:xfrm>
          <a:prstGeom prst="rect">
            <a:avLst/>
          </a:prstGeom>
          <a:noFill/>
        </p:spPr>
        <p:txBody>
          <a:bodyPr wrap="square" rtlCol="0">
            <a:spAutoFit/>
          </a:bodyPr>
          <a:lstStyle/>
          <a:p>
            <a:pPr algn="r" rtl="1"/>
            <a:r>
              <a:rPr lang="ar-SA" sz="3600" dirty="0" smtClean="0"/>
              <a:t>حقوق</a:t>
            </a:r>
            <a:endParaRPr lang="en-US" sz="3600" dirty="0"/>
          </a:p>
        </p:txBody>
      </p:sp>
      <p:sp>
        <p:nvSpPr>
          <p:cNvPr id="19" name="TextBox 18"/>
          <p:cNvSpPr txBox="1"/>
          <p:nvPr/>
        </p:nvSpPr>
        <p:spPr>
          <a:xfrm>
            <a:off x="7518400" y="4419600"/>
            <a:ext cx="1358314" cy="707886"/>
          </a:xfrm>
          <a:prstGeom prst="rect">
            <a:avLst/>
          </a:prstGeom>
          <a:noFill/>
        </p:spPr>
        <p:txBody>
          <a:bodyPr wrap="square" rtlCol="0">
            <a:spAutoFit/>
          </a:bodyPr>
          <a:lstStyle/>
          <a:p>
            <a:pPr algn="r" rtl="1"/>
            <a:r>
              <a:rPr lang="ar-SA" sz="4000" dirty="0" smtClean="0"/>
              <a:t>حق</a:t>
            </a:r>
            <a:endParaRPr lang="en-US" sz="4000" dirty="0"/>
          </a:p>
        </p:txBody>
      </p:sp>
      <p:sp>
        <p:nvSpPr>
          <p:cNvPr id="20" name="TextBox 19"/>
          <p:cNvSpPr txBox="1"/>
          <p:nvPr/>
        </p:nvSpPr>
        <p:spPr>
          <a:xfrm>
            <a:off x="9550399" y="5029201"/>
            <a:ext cx="1914769" cy="646331"/>
          </a:xfrm>
          <a:prstGeom prst="rect">
            <a:avLst/>
          </a:prstGeom>
          <a:noFill/>
        </p:spPr>
        <p:txBody>
          <a:bodyPr wrap="square" rtlCol="0">
            <a:spAutoFit/>
          </a:bodyPr>
          <a:lstStyle/>
          <a:p>
            <a:pPr algn="r" rtl="1"/>
            <a:r>
              <a:rPr lang="ar-SA" sz="3600" dirty="0" smtClean="0"/>
              <a:t>المؤمنون</a:t>
            </a:r>
            <a:endParaRPr lang="en-US" sz="3600" dirty="0"/>
          </a:p>
        </p:txBody>
      </p:sp>
      <p:sp>
        <p:nvSpPr>
          <p:cNvPr id="21" name="TextBox 20"/>
          <p:cNvSpPr txBox="1"/>
          <p:nvPr/>
        </p:nvSpPr>
        <p:spPr>
          <a:xfrm>
            <a:off x="7315200" y="5029201"/>
            <a:ext cx="1625600" cy="646331"/>
          </a:xfrm>
          <a:prstGeom prst="rect">
            <a:avLst/>
          </a:prstGeom>
          <a:noFill/>
        </p:spPr>
        <p:txBody>
          <a:bodyPr wrap="square" rtlCol="0">
            <a:spAutoFit/>
          </a:bodyPr>
          <a:lstStyle/>
          <a:p>
            <a:pPr algn="r" rtl="1"/>
            <a:r>
              <a:rPr lang="ar-SA" sz="3600" dirty="0" smtClean="0"/>
              <a:t>المؤمن</a:t>
            </a:r>
            <a:endParaRPr lang="en-US" sz="3600" dirty="0"/>
          </a:p>
        </p:txBody>
      </p:sp>
      <p:sp>
        <p:nvSpPr>
          <p:cNvPr id="22" name="TextBox 21"/>
          <p:cNvSpPr txBox="1"/>
          <p:nvPr/>
        </p:nvSpPr>
        <p:spPr>
          <a:xfrm>
            <a:off x="9550399" y="5562601"/>
            <a:ext cx="1999175" cy="707886"/>
          </a:xfrm>
          <a:prstGeom prst="rect">
            <a:avLst/>
          </a:prstGeom>
          <a:noFill/>
        </p:spPr>
        <p:txBody>
          <a:bodyPr wrap="square" rtlCol="0">
            <a:spAutoFit/>
          </a:bodyPr>
          <a:lstStyle/>
          <a:p>
            <a:pPr algn="r" rtl="1"/>
            <a:r>
              <a:rPr lang="ar-SA" sz="4000" dirty="0" smtClean="0"/>
              <a:t> اسلاف</a:t>
            </a:r>
            <a:endParaRPr lang="en-US" sz="4000" dirty="0"/>
          </a:p>
        </p:txBody>
      </p:sp>
      <p:sp>
        <p:nvSpPr>
          <p:cNvPr id="23" name="TextBox 22"/>
          <p:cNvSpPr txBox="1"/>
          <p:nvPr/>
        </p:nvSpPr>
        <p:spPr>
          <a:xfrm>
            <a:off x="7416800" y="5562601"/>
            <a:ext cx="1459914" cy="707886"/>
          </a:xfrm>
          <a:prstGeom prst="rect">
            <a:avLst/>
          </a:prstGeom>
          <a:noFill/>
        </p:spPr>
        <p:txBody>
          <a:bodyPr wrap="square" rtlCol="0">
            <a:spAutoFit/>
          </a:bodyPr>
          <a:lstStyle/>
          <a:p>
            <a:pPr algn="r" rtl="1"/>
            <a:r>
              <a:rPr lang="ar-SA" sz="4000" dirty="0" smtClean="0"/>
              <a:t>سلف</a:t>
            </a:r>
            <a:endParaRPr lang="en-US" sz="4000" dirty="0"/>
          </a:p>
        </p:txBody>
      </p:sp>
      <p:sp>
        <p:nvSpPr>
          <p:cNvPr id="24" name="TextBox 23"/>
          <p:cNvSpPr txBox="1"/>
          <p:nvPr/>
        </p:nvSpPr>
        <p:spPr>
          <a:xfrm>
            <a:off x="4064000" y="3276601"/>
            <a:ext cx="1422400" cy="646331"/>
          </a:xfrm>
          <a:prstGeom prst="rect">
            <a:avLst/>
          </a:prstGeom>
          <a:noFill/>
        </p:spPr>
        <p:txBody>
          <a:bodyPr wrap="square" rtlCol="0">
            <a:spAutoFit/>
          </a:bodyPr>
          <a:lstStyle/>
          <a:p>
            <a:pPr algn="r" rtl="1"/>
            <a:r>
              <a:rPr lang="ar-SA" sz="3600" dirty="0" smtClean="0"/>
              <a:t>سامية</a:t>
            </a:r>
            <a:endParaRPr lang="en-US" sz="3600" dirty="0"/>
          </a:p>
        </p:txBody>
      </p:sp>
      <p:sp>
        <p:nvSpPr>
          <p:cNvPr id="25" name="TextBox 24"/>
          <p:cNvSpPr txBox="1"/>
          <p:nvPr/>
        </p:nvSpPr>
        <p:spPr>
          <a:xfrm>
            <a:off x="1016000" y="2743201"/>
            <a:ext cx="1930400" cy="646331"/>
          </a:xfrm>
          <a:prstGeom prst="rect">
            <a:avLst/>
          </a:prstGeom>
          <a:noFill/>
        </p:spPr>
        <p:txBody>
          <a:bodyPr wrap="square" rtlCol="0">
            <a:spAutoFit/>
          </a:bodyPr>
          <a:lstStyle/>
          <a:p>
            <a:pPr algn="r" rtl="1"/>
            <a:r>
              <a:rPr lang="ar-SA" sz="3600" b="1" dirty="0" smtClean="0"/>
              <a:t>مراد</a:t>
            </a:r>
            <a:r>
              <a:rPr lang="en-US" sz="3600" b="1" dirty="0" smtClean="0"/>
              <a:t> </a:t>
            </a:r>
            <a:r>
              <a:rPr lang="ar-SA" sz="3600" b="1" dirty="0" smtClean="0"/>
              <a:t>فها</a:t>
            </a:r>
            <a:endParaRPr lang="en-US" sz="3600" b="1" dirty="0" smtClean="0"/>
          </a:p>
        </p:txBody>
      </p:sp>
      <p:sp>
        <p:nvSpPr>
          <p:cNvPr id="27" name="TextBox 26"/>
          <p:cNvSpPr txBox="1"/>
          <p:nvPr/>
        </p:nvSpPr>
        <p:spPr>
          <a:xfrm>
            <a:off x="1422400" y="3276601"/>
            <a:ext cx="1320800" cy="646331"/>
          </a:xfrm>
          <a:prstGeom prst="rect">
            <a:avLst/>
          </a:prstGeom>
          <a:noFill/>
        </p:spPr>
        <p:txBody>
          <a:bodyPr wrap="square" rtlCol="0">
            <a:spAutoFit/>
          </a:bodyPr>
          <a:lstStyle/>
          <a:p>
            <a:pPr algn="r" rtl="1"/>
            <a:r>
              <a:rPr lang="ar-SA" sz="3600" dirty="0" smtClean="0"/>
              <a:t>نامية</a:t>
            </a:r>
            <a:endParaRPr lang="en-US" sz="3600" dirty="0"/>
          </a:p>
        </p:txBody>
      </p:sp>
      <p:sp>
        <p:nvSpPr>
          <p:cNvPr id="28" name="TextBox 27"/>
          <p:cNvSpPr txBox="1"/>
          <p:nvPr/>
        </p:nvSpPr>
        <p:spPr>
          <a:xfrm>
            <a:off x="3962400" y="3810001"/>
            <a:ext cx="1422400" cy="646331"/>
          </a:xfrm>
          <a:prstGeom prst="rect">
            <a:avLst/>
          </a:prstGeom>
          <a:noFill/>
        </p:spPr>
        <p:txBody>
          <a:bodyPr wrap="square" rtlCol="0">
            <a:spAutoFit/>
          </a:bodyPr>
          <a:lstStyle/>
          <a:p>
            <a:pPr algn="r" rtl="1"/>
            <a:r>
              <a:rPr lang="ar-SA" sz="3600" dirty="0" smtClean="0"/>
              <a:t>نالوا </a:t>
            </a:r>
            <a:endParaRPr lang="en-US" sz="3600" dirty="0"/>
          </a:p>
        </p:txBody>
      </p:sp>
      <p:sp>
        <p:nvSpPr>
          <p:cNvPr id="29" name="TextBox 28"/>
          <p:cNvSpPr txBox="1"/>
          <p:nvPr/>
        </p:nvSpPr>
        <p:spPr>
          <a:xfrm>
            <a:off x="1320800" y="3810001"/>
            <a:ext cx="1422400" cy="646331"/>
          </a:xfrm>
          <a:prstGeom prst="rect">
            <a:avLst/>
          </a:prstGeom>
          <a:noFill/>
        </p:spPr>
        <p:txBody>
          <a:bodyPr wrap="square" rtlCol="0">
            <a:spAutoFit/>
          </a:bodyPr>
          <a:lstStyle/>
          <a:p>
            <a:pPr algn="r" rtl="1"/>
            <a:r>
              <a:rPr lang="ar-SA" sz="3600" dirty="0" smtClean="0"/>
              <a:t>وجدوا</a:t>
            </a:r>
            <a:endParaRPr lang="en-US" sz="3600" dirty="0"/>
          </a:p>
        </p:txBody>
      </p:sp>
      <p:sp>
        <p:nvSpPr>
          <p:cNvPr id="30" name="TextBox 29"/>
          <p:cNvSpPr txBox="1"/>
          <p:nvPr/>
        </p:nvSpPr>
        <p:spPr>
          <a:xfrm>
            <a:off x="3860800" y="4343401"/>
            <a:ext cx="1524000" cy="646331"/>
          </a:xfrm>
          <a:prstGeom prst="rect">
            <a:avLst/>
          </a:prstGeom>
          <a:noFill/>
        </p:spPr>
        <p:txBody>
          <a:bodyPr wrap="square" rtlCol="0">
            <a:spAutoFit/>
          </a:bodyPr>
          <a:lstStyle/>
          <a:p>
            <a:pPr algn="r" rtl="1"/>
            <a:r>
              <a:rPr lang="ar-SA" sz="3600" dirty="0" smtClean="0"/>
              <a:t>اوجب</a:t>
            </a:r>
            <a:endParaRPr lang="en-US" sz="3600" dirty="0"/>
          </a:p>
        </p:txBody>
      </p:sp>
      <p:sp>
        <p:nvSpPr>
          <p:cNvPr id="31" name="TextBox 30"/>
          <p:cNvSpPr txBox="1"/>
          <p:nvPr/>
        </p:nvSpPr>
        <p:spPr>
          <a:xfrm>
            <a:off x="1219200" y="4343401"/>
            <a:ext cx="1625600" cy="646331"/>
          </a:xfrm>
          <a:prstGeom prst="rect">
            <a:avLst/>
          </a:prstGeom>
          <a:noFill/>
        </p:spPr>
        <p:txBody>
          <a:bodyPr wrap="square" rtlCol="0">
            <a:spAutoFit/>
          </a:bodyPr>
          <a:lstStyle/>
          <a:p>
            <a:pPr algn="r" rtl="1"/>
            <a:r>
              <a:rPr lang="ar-SA" sz="3600" dirty="0" smtClean="0"/>
              <a:t> لازم </a:t>
            </a:r>
            <a:endParaRPr lang="en-US" sz="3600" dirty="0"/>
          </a:p>
        </p:txBody>
      </p:sp>
      <p:sp>
        <p:nvSpPr>
          <p:cNvPr id="32" name="TextBox 31"/>
          <p:cNvSpPr txBox="1"/>
          <p:nvPr/>
        </p:nvSpPr>
        <p:spPr>
          <a:xfrm>
            <a:off x="3860800" y="4953001"/>
            <a:ext cx="1524000" cy="646331"/>
          </a:xfrm>
          <a:prstGeom prst="rect">
            <a:avLst/>
          </a:prstGeom>
          <a:noFill/>
        </p:spPr>
        <p:txBody>
          <a:bodyPr wrap="square" rtlCol="0">
            <a:spAutoFit/>
          </a:bodyPr>
          <a:lstStyle/>
          <a:p>
            <a:pPr algn="r" rtl="1"/>
            <a:r>
              <a:rPr lang="ar-SA" sz="3600" dirty="0" smtClean="0"/>
              <a:t>عزة</a:t>
            </a:r>
            <a:endParaRPr lang="en-US" sz="3600" dirty="0"/>
          </a:p>
        </p:txBody>
      </p:sp>
      <p:sp>
        <p:nvSpPr>
          <p:cNvPr id="33" name="TextBox 32"/>
          <p:cNvSpPr txBox="1"/>
          <p:nvPr/>
        </p:nvSpPr>
        <p:spPr>
          <a:xfrm>
            <a:off x="1320800" y="4953001"/>
            <a:ext cx="1219200" cy="646331"/>
          </a:xfrm>
          <a:prstGeom prst="rect">
            <a:avLst/>
          </a:prstGeom>
          <a:noFill/>
        </p:spPr>
        <p:txBody>
          <a:bodyPr wrap="square" rtlCol="0">
            <a:spAutoFit/>
          </a:bodyPr>
          <a:lstStyle/>
          <a:p>
            <a:pPr algn="r" rtl="1"/>
            <a:r>
              <a:rPr lang="ar-SA" sz="3600" dirty="0" smtClean="0"/>
              <a:t>مجد</a:t>
            </a:r>
            <a:endParaRPr lang="en-US" sz="3600" dirty="0"/>
          </a:p>
        </p:txBody>
      </p:sp>
      <p:sp>
        <p:nvSpPr>
          <p:cNvPr id="34" name="TextBox 33"/>
          <p:cNvSpPr txBox="1"/>
          <p:nvPr/>
        </p:nvSpPr>
        <p:spPr>
          <a:xfrm>
            <a:off x="3962400" y="5562601"/>
            <a:ext cx="1422400" cy="646331"/>
          </a:xfrm>
          <a:prstGeom prst="rect">
            <a:avLst/>
          </a:prstGeom>
          <a:noFill/>
        </p:spPr>
        <p:txBody>
          <a:bodyPr wrap="square" rtlCol="0">
            <a:spAutoFit/>
          </a:bodyPr>
          <a:lstStyle/>
          <a:p>
            <a:pPr algn="r" rtl="1"/>
            <a:r>
              <a:rPr lang="ar-SA" sz="3600" dirty="0" smtClean="0"/>
              <a:t>حكيمة</a:t>
            </a:r>
            <a:endParaRPr lang="en-US" sz="3600" dirty="0"/>
          </a:p>
        </p:txBody>
      </p:sp>
      <p:sp>
        <p:nvSpPr>
          <p:cNvPr id="35" name="TextBox 34"/>
          <p:cNvSpPr txBox="1"/>
          <p:nvPr/>
        </p:nvSpPr>
        <p:spPr>
          <a:xfrm>
            <a:off x="1320800" y="5562601"/>
            <a:ext cx="1524000" cy="646331"/>
          </a:xfrm>
          <a:prstGeom prst="rect">
            <a:avLst/>
          </a:prstGeom>
          <a:noFill/>
        </p:spPr>
        <p:txBody>
          <a:bodyPr wrap="square" rtlCol="0">
            <a:spAutoFit/>
          </a:bodyPr>
          <a:lstStyle/>
          <a:p>
            <a:pPr algn="r" rtl="1"/>
            <a:r>
              <a:rPr lang="ar-SA" sz="3600" dirty="0" smtClean="0"/>
              <a:t>علمية</a:t>
            </a:r>
            <a:endParaRPr lang="en-US" sz="3600" dirty="0"/>
          </a:p>
        </p:txBody>
      </p:sp>
      <p:sp>
        <p:nvSpPr>
          <p:cNvPr id="36" name="TextBox 35"/>
          <p:cNvSpPr txBox="1"/>
          <p:nvPr/>
        </p:nvSpPr>
        <p:spPr>
          <a:xfrm>
            <a:off x="4064000" y="2743201"/>
            <a:ext cx="1320800" cy="646331"/>
          </a:xfrm>
          <a:prstGeom prst="rect">
            <a:avLst/>
          </a:prstGeom>
          <a:noFill/>
        </p:spPr>
        <p:txBody>
          <a:bodyPr wrap="square" rtlCol="0">
            <a:spAutoFit/>
          </a:bodyPr>
          <a:lstStyle/>
          <a:p>
            <a:pPr algn="r" rtl="1"/>
            <a:r>
              <a:rPr lang="ar-SA" sz="3600" b="1" dirty="0" smtClean="0"/>
              <a:t>كلمة</a:t>
            </a:r>
            <a:endParaRPr lang="en-US" sz="3600" b="1" dirty="0"/>
          </a:p>
        </p:txBody>
      </p:sp>
      <p:sp>
        <p:nvSpPr>
          <p:cNvPr id="37" name="Frame 36"/>
          <p:cNvSpPr/>
          <p:nvPr/>
        </p:nvSpPr>
        <p:spPr>
          <a:xfrm>
            <a:off x="0" y="0"/>
            <a:ext cx="12192000" cy="6858000"/>
          </a:xfrm>
          <a:prstGeom prst="frame">
            <a:avLst>
              <a:gd name="adj1" fmla="val 3469"/>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ppt_x"/>
                                          </p:val>
                                        </p:tav>
                                        <p:tav tm="100000">
                                          <p:val>
                                            <p:strVal val="#ppt_x"/>
                                          </p:val>
                                        </p:tav>
                                      </p:tavLst>
                                    </p:anim>
                                    <p:anim calcmode="lin" valueType="num">
                                      <p:cBhvr additive="base">
                                        <p:cTn id="6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additive="base">
                                        <p:cTn id="79" dur="500" fill="hold"/>
                                        <p:tgtEl>
                                          <p:spTgt spid="21"/>
                                        </p:tgtEl>
                                        <p:attrNameLst>
                                          <p:attrName>ppt_x</p:attrName>
                                        </p:attrNameLst>
                                      </p:cBhvr>
                                      <p:tavLst>
                                        <p:tav tm="0">
                                          <p:val>
                                            <p:strVal val="#ppt_x"/>
                                          </p:val>
                                        </p:tav>
                                        <p:tav tm="100000">
                                          <p:val>
                                            <p:strVal val="#ppt_x"/>
                                          </p:val>
                                        </p:tav>
                                      </p:tavLst>
                                    </p:anim>
                                    <p:anim calcmode="lin" valueType="num">
                                      <p:cBhvr additive="base">
                                        <p:cTn id="8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2"/>
                                        </p:tgtEl>
                                        <p:attrNameLst>
                                          <p:attrName>style.visibility</p:attrName>
                                        </p:attrNameLst>
                                      </p:cBhvr>
                                      <p:to>
                                        <p:strVal val="visible"/>
                                      </p:to>
                                    </p:set>
                                    <p:anim calcmode="lin" valueType="num">
                                      <p:cBhvr additive="base">
                                        <p:cTn id="85" dur="500" fill="hold"/>
                                        <p:tgtEl>
                                          <p:spTgt spid="22"/>
                                        </p:tgtEl>
                                        <p:attrNameLst>
                                          <p:attrName>ppt_x</p:attrName>
                                        </p:attrNameLst>
                                      </p:cBhvr>
                                      <p:tavLst>
                                        <p:tav tm="0">
                                          <p:val>
                                            <p:strVal val="#ppt_x"/>
                                          </p:val>
                                        </p:tav>
                                        <p:tav tm="100000">
                                          <p:val>
                                            <p:strVal val="#ppt_x"/>
                                          </p:val>
                                        </p:tav>
                                      </p:tavLst>
                                    </p:anim>
                                    <p:anim calcmode="lin" valueType="num">
                                      <p:cBhvr additive="base">
                                        <p:cTn id="8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3"/>
                                        </p:tgtEl>
                                        <p:attrNameLst>
                                          <p:attrName>style.visibility</p:attrName>
                                        </p:attrNameLst>
                                      </p:cBhvr>
                                      <p:to>
                                        <p:strVal val="visible"/>
                                      </p:to>
                                    </p:set>
                                    <p:anim calcmode="lin" valueType="num">
                                      <p:cBhvr additive="base">
                                        <p:cTn id="91" dur="500" fill="hold"/>
                                        <p:tgtEl>
                                          <p:spTgt spid="23"/>
                                        </p:tgtEl>
                                        <p:attrNameLst>
                                          <p:attrName>ppt_x</p:attrName>
                                        </p:attrNameLst>
                                      </p:cBhvr>
                                      <p:tavLst>
                                        <p:tav tm="0">
                                          <p:val>
                                            <p:strVal val="#ppt_x"/>
                                          </p:val>
                                        </p:tav>
                                        <p:tav tm="100000">
                                          <p:val>
                                            <p:strVal val="#ppt_x"/>
                                          </p:val>
                                        </p:tav>
                                      </p:tavLst>
                                    </p:anim>
                                    <p:anim calcmode="lin" valueType="num">
                                      <p:cBhvr additive="base">
                                        <p:cTn id="9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6"/>
                                        </p:tgtEl>
                                        <p:attrNameLst>
                                          <p:attrName>style.visibility</p:attrName>
                                        </p:attrNameLst>
                                      </p:cBhvr>
                                      <p:to>
                                        <p:strVal val="visible"/>
                                      </p:to>
                                    </p:set>
                                    <p:anim calcmode="lin" valueType="num">
                                      <p:cBhvr additive="base">
                                        <p:cTn id="97" dur="500" fill="hold"/>
                                        <p:tgtEl>
                                          <p:spTgt spid="6"/>
                                        </p:tgtEl>
                                        <p:attrNameLst>
                                          <p:attrName>ppt_x</p:attrName>
                                        </p:attrNameLst>
                                      </p:cBhvr>
                                      <p:tavLst>
                                        <p:tav tm="0">
                                          <p:val>
                                            <p:strVal val="#ppt_x"/>
                                          </p:val>
                                        </p:tav>
                                        <p:tav tm="100000">
                                          <p:val>
                                            <p:strVal val="#ppt_x"/>
                                          </p:val>
                                        </p:tav>
                                      </p:tavLst>
                                    </p:anim>
                                    <p:anim calcmode="lin" valueType="num">
                                      <p:cBhvr additive="base">
                                        <p:cTn id="9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9"/>
                                        </p:tgtEl>
                                        <p:attrNameLst>
                                          <p:attrName>style.visibility</p:attrName>
                                        </p:attrNameLst>
                                      </p:cBhvr>
                                      <p:to>
                                        <p:strVal val="visible"/>
                                      </p:to>
                                    </p:set>
                                    <p:anim calcmode="lin" valueType="num">
                                      <p:cBhvr additive="base">
                                        <p:cTn id="103" dur="500" fill="hold"/>
                                        <p:tgtEl>
                                          <p:spTgt spid="9"/>
                                        </p:tgtEl>
                                        <p:attrNameLst>
                                          <p:attrName>ppt_x</p:attrName>
                                        </p:attrNameLst>
                                      </p:cBhvr>
                                      <p:tavLst>
                                        <p:tav tm="0">
                                          <p:val>
                                            <p:strVal val="#ppt_x"/>
                                          </p:val>
                                        </p:tav>
                                        <p:tav tm="100000">
                                          <p:val>
                                            <p:strVal val="#ppt_x"/>
                                          </p:val>
                                        </p:tav>
                                      </p:tavLst>
                                    </p:anim>
                                    <p:anim calcmode="lin" valueType="num">
                                      <p:cBhvr additive="base">
                                        <p:cTn id="10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6"/>
                                        </p:tgtEl>
                                        <p:attrNameLst>
                                          <p:attrName>style.visibility</p:attrName>
                                        </p:attrNameLst>
                                      </p:cBhvr>
                                      <p:to>
                                        <p:strVal val="visible"/>
                                      </p:to>
                                    </p:set>
                                    <p:anim calcmode="lin" valueType="num">
                                      <p:cBhvr additive="base">
                                        <p:cTn id="109" dur="500" fill="hold"/>
                                        <p:tgtEl>
                                          <p:spTgt spid="36"/>
                                        </p:tgtEl>
                                        <p:attrNameLst>
                                          <p:attrName>ppt_x</p:attrName>
                                        </p:attrNameLst>
                                      </p:cBhvr>
                                      <p:tavLst>
                                        <p:tav tm="0">
                                          <p:val>
                                            <p:strVal val="#ppt_x"/>
                                          </p:val>
                                        </p:tav>
                                        <p:tav tm="100000">
                                          <p:val>
                                            <p:strVal val="#ppt_x"/>
                                          </p:val>
                                        </p:tav>
                                      </p:tavLst>
                                    </p:anim>
                                    <p:anim calcmode="lin" valueType="num">
                                      <p:cBhvr additive="base">
                                        <p:cTn id="11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5"/>
                                        </p:tgtEl>
                                        <p:attrNameLst>
                                          <p:attrName>style.visibility</p:attrName>
                                        </p:attrNameLst>
                                      </p:cBhvr>
                                      <p:to>
                                        <p:strVal val="visible"/>
                                      </p:to>
                                    </p:set>
                                    <p:anim calcmode="lin" valueType="num">
                                      <p:cBhvr additive="base">
                                        <p:cTn id="115" dur="500" fill="hold"/>
                                        <p:tgtEl>
                                          <p:spTgt spid="25"/>
                                        </p:tgtEl>
                                        <p:attrNameLst>
                                          <p:attrName>ppt_x</p:attrName>
                                        </p:attrNameLst>
                                      </p:cBhvr>
                                      <p:tavLst>
                                        <p:tav tm="0">
                                          <p:val>
                                            <p:strVal val="#ppt_x"/>
                                          </p:val>
                                        </p:tav>
                                        <p:tav tm="100000">
                                          <p:val>
                                            <p:strVal val="#ppt_x"/>
                                          </p:val>
                                        </p:tav>
                                      </p:tavLst>
                                    </p:anim>
                                    <p:anim calcmode="lin" valueType="num">
                                      <p:cBhvr additive="base">
                                        <p:cTn id="11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4"/>
                                        </p:tgtEl>
                                        <p:attrNameLst>
                                          <p:attrName>style.visibility</p:attrName>
                                        </p:attrNameLst>
                                      </p:cBhvr>
                                      <p:to>
                                        <p:strVal val="visible"/>
                                      </p:to>
                                    </p:set>
                                    <p:anim calcmode="lin" valueType="num">
                                      <p:cBhvr additive="base">
                                        <p:cTn id="121" dur="500" fill="hold"/>
                                        <p:tgtEl>
                                          <p:spTgt spid="24"/>
                                        </p:tgtEl>
                                        <p:attrNameLst>
                                          <p:attrName>ppt_x</p:attrName>
                                        </p:attrNameLst>
                                      </p:cBhvr>
                                      <p:tavLst>
                                        <p:tav tm="0">
                                          <p:val>
                                            <p:strVal val="#ppt_x"/>
                                          </p:val>
                                        </p:tav>
                                        <p:tav tm="100000">
                                          <p:val>
                                            <p:strVal val="#ppt_x"/>
                                          </p:val>
                                        </p:tav>
                                      </p:tavLst>
                                    </p:anim>
                                    <p:anim calcmode="lin" valueType="num">
                                      <p:cBhvr additive="base">
                                        <p:cTn id="12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7"/>
                                        </p:tgtEl>
                                        <p:attrNameLst>
                                          <p:attrName>style.visibility</p:attrName>
                                        </p:attrNameLst>
                                      </p:cBhvr>
                                      <p:to>
                                        <p:strVal val="visible"/>
                                      </p:to>
                                    </p:set>
                                    <p:anim calcmode="lin" valueType="num">
                                      <p:cBhvr additive="base">
                                        <p:cTn id="127" dur="500" fill="hold"/>
                                        <p:tgtEl>
                                          <p:spTgt spid="27"/>
                                        </p:tgtEl>
                                        <p:attrNameLst>
                                          <p:attrName>ppt_x</p:attrName>
                                        </p:attrNameLst>
                                      </p:cBhvr>
                                      <p:tavLst>
                                        <p:tav tm="0">
                                          <p:val>
                                            <p:strVal val="#ppt_x"/>
                                          </p:val>
                                        </p:tav>
                                        <p:tav tm="100000">
                                          <p:val>
                                            <p:strVal val="#ppt_x"/>
                                          </p:val>
                                        </p:tav>
                                      </p:tavLst>
                                    </p:anim>
                                    <p:anim calcmode="lin" valueType="num">
                                      <p:cBhvr additive="base">
                                        <p:cTn id="12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28"/>
                                        </p:tgtEl>
                                        <p:attrNameLst>
                                          <p:attrName>style.visibility</p:attrName>
                                        </p:attrNameLst>
                                      </p:cBhvr>
                                      <p:to>
                                        <p:strVal val="visible"/>
                                      </p:to>
                                    </p:set>
                                    <p:anim calcmode="lin" valueType="num">
                                      <p:cBhvr additive="base">
                                        <p:cTn id="133" dur="500" fill="hold"/>
                                        <p:tgtEl>
                                          <p:spTgt spid="28"/>
                                        </p:tgtEl>
                                        <p:attrNameLst>
                                          <p:attrName>ppt_x</p:attrName>
                                        </p:attrNameLst>
                                      </p:cBhvr>
                                      <p:tavLst>
                                        <p:tav tm="0">
                                          <p:val>
                                            <p:strVal val="#ppt_x"/>
                                          </p:val>
                                        </p:tav>
                                        <p:tav tm="100000">
                                          <p:val>
                                            <p:strVal val="#ppt_x"/>
                                          </p:val>
                                        </p:tav>
                                      </p:tavLst>
                                    </p:anim>
                                    <p:anim calcmode="lin" valueType="num">
                                      <p:cBhvr additive="base">
                                        <p:cTn id="13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29"/>
                                        </p:tgtEl>
                                        <p:attrNameLst>
                                          <p:attrName>style.visibility</p:attrName>
                                        </p:attrNameLst>
                                      </p:cBhvr>
                                      <p:to>
                                        <p:strVal val="visible"/>
                                      </p:to>
                                    </p:set>
                                    <p:anim calcmode="lin" valueType="num">
                                      <p:cBhvr additive="base">
                                        <p:cTn id="139" dur="500" fill="hold"/>
                                        <p:tgtEl>
                                          <p:spTgt spid="29"/>
                                        </p:tgtEl>
                                        <p:attrNameLst>
                                          <p:attrName>ppt_x</p:attrName>
                                        </p:attrNameLst>
                                      </p:cBhvr>
                                      <p:tavLst>
                                        <p:tav tm="0">
                                          <p:val>
                                            <p:strVal val="#ppt_x"/>
                                          </p:val>
                                        </p:tav>
                                        <p:tav tm="100000">
                                          <p:val>
                                            <p:strVal val="#ppt_x"/>
                                          </p:val>
                                        </p:tav>
                                      </p:tavLst>
                                    </p:anim>
                                    <p:anim calcmode="lin" valueType="num">
                                      <p:cBhvr additive="base">
                                        <p:cTn id="14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30"/>
                                        </p:tgtEl>
                                        <p:attrNameLst>
                                          <p:attrName>style.visibility</p:attrName>
                                        </p:attrNameLst>
                                      </p:cBhvr>
                                      <p:to>
                                        <p:strVal val="visible"/>
                                      </p:to>
                                    </p:set>
                                    <p:anim calcmode="lin" valueType="num">
                                      <p:cBhvr additive="base">
                                        <p:cTn id="145" dur="500" fill="hold"/>
                                        <p:tgtEl>
                                          <p:spTgt spid="30"/>
                                        </p:tgtEl>
                                        <p:attrNameLst>
                                          <p:attrName>ppt_x</p:attrName>
                                        </p:attrNameLst>
                                      </p:cBhvr>
                                      <p:tavLst>
                                        <p:tav tm="0">
                                          <p:val>
                                            <p:strVal val="#ppt_x"/>
                                          </p:val>
                                        </p:tav>
                                        <p:tav tm="100000">
                                          <p:val>
                                            <p:strVal val="#ppt_x"/>
                                          </p:val>
                                        </p:tav>
                                      </p:tavLst>
                                    </p:anim>
                                    <p:anim calcmode="lin" valueType="num">
                                      <p:cBhvr additive="base">
                                        <p:cTn id="14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31"/>
                                        </p:tgtEl>
                                        <p:attrNameLst>
                                          <p:attrName>style.visibility</p:attrName>
                                        </p:attrNameLst>
                                      </p:cBhvr>
                                      <p:to>
                                        <p:strVal val="visible"/>
                                      </p:to>
                                    </p:set>
                                    <p:anim calcmode="lin" valueType="num">
                                      <p:cBhvr additive="base">
                                        <p:cTn id="151" dur="500" fill="hold"/>
                                        <p:tgtEl>
                                          <p:spTgt spid="31"/>
                                        </p:tgtEl>
                                        <p:attrNameLst>
                                          <p:attrName>ppt_x</p:attrName>
                                        </p:attrNameLst>
                                      </p:cBhvr>
                                      <p:tavLst>
                                        <p:tav tm="0">
                                          <p:val>
                                            <p:strVal val="#ppt_x"/>
                                          </p:val>
                                        </p:tav>
                                        <p:tav tm="100000">
                                          <p:val>
                                            <p:strVal val="#ppt_x"/>
                                          </p:val>
                                        </p:tav>
                                      </p:tavLst>
                                    </p:anim>
                                    <p:anim calcmode="lin" valueType="num">
                                      <p:cBhvr additive="base">
                                        <p:cTn id="15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32"/>
                                        </p:tgtEl>
                                        <p:attrNameLst>
                                          <p:attrName>style.visibility</p:attrName>
                                        </p:attrNameLst>
                                      </p:cBhvr>
                                      <p:to>
                                        <p:strVal val="visible"/>
                                      </p:to>
                                    </p:set>
                                    <p:anim calcmode="lin" valueType="num">
                                      <p:cBhvr additive="base">
                                        <p:cTn id="157" dur="500" fill="hold"/>
                                        <p:tgtEl>
                                          <p:spTgt spid="32"/>
                                        </p:tgtEl>
                                        <p:attrNameLst>
                                          <p:attrName>ppt_x</p:attrName>
                                        </p:attrNameLst>
                                      </p:cBhvr>
                                      <p:tavLst>
                                        <p:tav tm="0">
                                          <p:val>
                                            <p:strVal val="#ppt_x"/>
                                          </p:val>
                                        </p:tav>
                                        <p:tav tm="100000">
                                          <p:val>
                                            <p:strVal val="#ppt_x"/>
                                          </p:val>
                                        </p:tav>
                                      </p:tavLst>
                                    </p:anim>
                                    <p:anim calcmode="lin" valueType="num">
                                      <p:cBhvr additive="base">
                                        <p:cTn id="15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33"/>
                                        </p:tgtEl>
                                        <p:attrNameLst>
                                          <p:attrName>style.visibility</p:attrName>
                                        </p:attrNameLst>
                                      </p:cBhvr>
                                      <p:to>
                                        <p:strVal val="visible"/>
                                      </p:to>
                                    </p:set>
                                    <p:anim calcmode="lin" valueType="num">
                                      <p:cBhvr additive="base">
                                        <p:cTn id="163" dur="500" fill="hold"/>
                                        <p:tgtEl>
                                          <p:spTgt spid="33"/>
                                        </p:tgtEl>
                                        <p:attrNameLst>
                                          <p:attrName>ppt_x</p:attrName>
                                        </p:attrNameLst>
                                      </p:cBhvr>
                                      <p:tavLst>
                                        <p:tav tm="0">
                                          <p:val>
                                            <p:strVal val="#ppt_x"/>
                                          </p:val>
                                        </p:tav>
                                        <p:tav tm="100000">
                                          <p:val>
                                            <p:strVal val="#ppt_x"/>
                                          </p:val>
                                        </p:tav>
                                      </p:tavLst>
                                    </p:anim>
                                    <p:anim calcmode="lin" valueType="num">
                                      <p:cBhvr additive="base">
                                        <p:cTn id="16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34"/>
                                        </p:tgtEl>
                                        <p:attrNameLst>
                                          <p:attrName>style.visibility</p:attrName>
                                        </p:attrNameLst>
                                      </p:cBhvr>
                                      <p:to>
                                        <p:strVal val="visible"/>
                                      </p:to>
                                    </p:set>
                                    <p:anim calcmode="lin" valueType="num">
                                      <p:cBhvr additive="base">
                                        <p:cTn id="169" dur="500" fill="hold"/>
                                        <p:tgtEl>
                                          <p:spTgt spid="34"/>
                                        </p:tgtEl>
                                        <p:attrNameLst>
                                          <p:attrName>ppt_x</p:attrName>
                                        </p:attrNameLst>
                                      </p:cBhvr>
                                      <p:tavLst>
                                        <p:tav tm="0">
                                          <p:val>
                                            <p:strVal val="#ppt_x"/>
                                          </p:val>
                                        </p:tav>
                                        <p:tav tm="100000">
                                          <p:val>
                                            <p:strVal val="#ppt_x"/>
                                          </p:val>
                                        </p:tav>
                                      </p:tavLst>
                                    </p:anim>
                                    <p:anim calcmode="lin" valueType="num">
                                      <p:cBhvr additive="base">
                                        <p:cTn id="17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4" fill="hold" grpId="0" nodeType="clickEffect">
                                  <p:stCondLst>
                                    <p:cond delay="0"/>
                                  </p:stCondLst>
                                  <p:childTnLst>
                                    <p:set>
                                      <p:cBhvr>
                                        <p:cTn id="174" dur="1" fill="hold">
                                          <p:stCondLst>
                                            <p:cond delay="0"/>
                                          </p:stCondLst>
                                        </p:cTn>
                                        <p:tgtEl>
                                          <p:spTgt spid="35"/>
                                        </p:tgtEl>
                                        <p:attrNameLst>
                                          <p:attrName>style.visibility</p:attrName>
                                        </p:attrNameLst>
                                      </p:cBhvr>
                                      <p:to>
                                        <p:strVal val="visible"/>
                                      </p:to>
                                    </p:set>
                                    <p:anim calcmode="lin" valueType="num">
                                      <p:cBhvr additive="base">
                                        <p:cTn id="175" dur="500" fill="hold"/>
                                        <p:tgtEl>
                                          <p:spTgt spid="35"/>
                                        </p:tgtEl>
                                        <p:attrNameLst>
                                          <p:attrName>ppt_x</p:attrName>
                                        </p:attrNameLst>
                                      </p:cBhvr>
                                      <p:tavLst>
                                        <p:tav tm="0">
                                          <p:val>
                                            <p:strVal val="#ppt_x"/>
                                          </p:val>
                                        </p:tav>
                                        <p:tav tm="100000">
                                          <p:val>
                                            <p:strVal val="#ppt_x"/>
                                          </p:val>
                                        </p:tav>
                                      </p:tavLst>
                                    </p:anim>
                                    <p:anim calcmode="lin" valueType="num">
                                      <p:cBhvr additive="base">
                                        <p:cTn id="17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7" grpId="0"/>
      <p:bldP spid="28" grpId="0"/>
      <p:bldP spid="29" grpId="0"/>
      <p:bldP spid="30" grpId="0"/>
      <p:bldP spid="31" grpId="0"/>
      <p:bldP spid="32" grpId="0"/>
      <p:bldP spid="33" grpId="0"/>
      <p:bldP spid="34" grpId="0"/>
      <p:bldP spid="35" grpId="0"/>
      <p:bldP spid="3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09600" y="1828801"/>
          <a:ext cx="5588000" cy="4602471"/>
        </p:xfrm>
        <a:graphic>
          <a:graphicData uri="http://schemas.openxmlformats.org/drawingml/2006/table">
            <a:tbl>
              <a:tblPr firstRow="1" bandRow="1">
                <a:tableStyleId>{5C22544A-7EE6-4342-B048-85BDC9FD1C3A}</a:tableStyleId>
              </a:tblPr>
              <a:tblGrid>
                <a:gridCol w="2946400"/>
                <a:gridCol w="2641600"/>
              </a:tblGrid>
              <a:tr h="1069144">
                <a:tc gridSpan="2">
                  <a:txBody>
                    <a:bodyPr/>
                    <a:lstStyle/>
                    <a:p>
                      <a:endParaRPr lang="en-US" dirty="0"/>
                    </a:p>
                  </a:txBody>
                  <a:tcPr marL="121920" marR="121920"/>
                </a:tc>
                <a:tc hMerge="1">
                  <a:txBody>
                    <a:bodyPr/>
                    <a:lstStyle/>
                    <a:p>
                      <a:endParaRPr lang="en-US" dirty="0"/>
                    </a:p>
                  </a:txBody>
                  <a:tcPr/>
                </a:tc>
              </a:tr>
              <a:tr h="626257">
                <a:tc>
                  <a:txBody>
                    <a:bodyPr/>
                    <a:lstStyle/>
                    <a:p>
                      <a:endParaRPr lang="en-US" dirty="0"/>
                    </a:p>
                  </a:txBody>
                  <a:tcPr marL="121920" marR="121920"/>
                </a:tc>
                <a:tc>
                  <a:txBody>
                    <a:bodyPr/>
                    <a:lstStyle/>
                    <a:p>
                      <a:endParaRPr lang="en-US" dirty="0"/>
                    </a:p>
                  </a:txBody>
                  <a:tcPr marL="121920" marR="121920"/>
                </a:tc>
              </a:tr>
              <a:tr h="529576">
                <a:tc>
                  <a:txBody>
                    <a:bodyPr/>
                    <a:lstStyle/>
                    <a:p>
                      <a:endParaRPr lang="en-US" dirty="0"/>
                    </a:p>
                  </a:txBody>
                  <a:tcPr marL="121920" marR="121920"/>
                </a:tc>
                <a:tc>
                  <a:txBody>
                    <a:bodyPr/>
                    <a:lstStyle/>
                    <a:p>
                      <a:endParaRPr lang="en-US" dirty="0"/>
                    </a:p>
                  </a:txBody>
                  <a:tcPr marL="121920" marR="121920"/>
                </a:tc>
              </a:tr>
              <a:tr h="529576">
                <a:tc>
                  <a:txBody>
                    <a:bodyPr/>
                    <a:lstStyle/>
                    <a:p>
                      <a:endParaRPr lang="en-US" dirty="0"/>
                    </a:p>
                  </a:txBody>
                  <a:tcPr marL="121920" marR="121920"/>
                </a:tc>
                <a:tc>
                  <a:txBody>
                    <a:bodyPr/>
                    <a:lstStyle/>
                    <a:p>
                      <a:endParaRPr lang="en-US" dirty="0"/>
                    </a:p>
                  </a:txBody>
                  <a:tcPr marL="121920" marR="121920"/>
                </a:tc>
              </a:tr>
              <a:tr h="529576">
                <a:tc>
                  <a:txBody>
                    <a:bodyPr/>
                    <a:lstStyle/>
                    <a:p>
                      <a:endParaRPr lang="en-US" dirty="0"/>
                    </a:p>
                  </a:txBody>
                  <a:tcPr marL="121920" marR="121920"/>
                </a:tc>
                <a:tc>
                  <a:txBody>
                    <a:bodyPr/>
                    <a:lstStyle/>
                    <a:p>
                      <a:endParaRPr lang="en-US" dirty="0"/>
                    </a:p>
                  </a:txBody>
                  <a:tcPr marL="121920" marR="121920"/>
                </a:tc>
              </a:tr>
              <a:tr h="659171">
                <a:tc>
                  <a:txBody>
                    <a:bodyPr/>
                    <a:lstStyle/>
                    <a:p>
                      <a:endParaRPr lang="en-US" dirty="0"/>
                    </a:p>
                  </a:txBody>
                  <a:tcPr marL="121920" marR="121920"/>
                </a:tc>
                <a:tc>
                  <a:txBody>
                    <a:bodyPr/>
                    <a:lstStyle/>
                    <a:p>
                      <a:endParaRPr lang="en-US" dirty="0"/>
                    </a:p>
                  </a:txBody>
                  <a:tcPr marL="121920" marR="121920"/>
                </a:tc>
              </a:tr>
              <a:tr h="659171">
                <a:tc>
                  <a:txBody>
                    <a:bodyPr/>
                    <a:lstStyle/>
                    <a:p>
                      <a:endParaRPr lang="en-US" dirty="0"/>
                    </a:p>
                  </a:txBody>
                  <a:tcPr marL="121920" marR="121920"/>
                </a:tc>
                <a:tc>
                  <a:txBody>
                    <a:bodyPr/>
                    <a:lstStyle/>
                    <a:p>
                      <a:endParaRPr lang="en-US" dirty="0"/>
                    </a:p>
                  </a:txBody>
                  <a:tcPr marL="121920" marR="121920"/>
                </a:tc>
              </a:tr>
            </a:tbl>
          </a:graphicData>
        </a:graphic>
      </p:graphicFrame>
      <p:sp>
        <p:nvSpPr>
          <p:cNvPr id="6" name="Down Arrow Callout 5"/>
          <p:cNvSpPr/>
          <p:nvPr/>
        </p:nvSpPr>
        <p:spPr>
          <a:xfrm>
            <a:off x="3657600" y="152400"/>
            <a:ext cx="6096000" cy="1295400"/>
          </a:xfrm>
          <a:prstGeom prst="downArrowCallout">
            <a:avLst/>
          </a:prstGeom>
          <a:gradFill>
            <a:gsLst>
              <a:gs pos="6000">
                <a:srgbClr val="00B050"/>
              </a:gs>
              <a:gs pos="56000">
                <a:srgbClr val="FF0000"/>
              </a:gs>
            </a:gsLst>
            <a:lin ang="5400000" scaled="1"/>
          </a:gradFill>
        </p:spPr>
        <p:style>
          <a:lnRef idx="1">
            <a:schemeClr val="dk1"/>
          </a:lnRef>
          <a:fillRef idx="2">
            <a:schemeClr val="dk1"/>
          </a:fillRef>
          <a:effectRef idx="1">
            <a:schemeClr val="dk1"/>
          </a:effectRef>
          <a:fontRef idx="minor">
            <a:schemeClr val="dk1"/>
          </a:fontRef>
        </p:style>
        <p:txBody>
          <a:bodyPr anchor="ctr"/>
          <a:lstStyle/>
          <a:p>
            <a:pPr algn="ctr"/>
            <a:r>
              <a:rPr lang="ar-SA" sz="5400" b="1" dirty="0" smtClean="0">
                <a:solidFill>
                  <a:schemeClr val="bg1"/>
                </a:solidFill>
              </a:rPr>
              <a:t>الأعمال</a:t>
            </a:r>
            <a:r>
              <a:rPr lang="bn-BD" sz="5400" b="1" dirty="0" smtClean="0">
                <a:solidFill>
                  <a:schemeClr val="bg1"/>
                </a:solidFill>
              </a:rPr>
              <a:t> الاجتماعيّة</a:t>
            </a:r>
            <a:endParaRPr lang="bn-BD" sz="5400" b="1" dirty="0">
              <a:solidFill>
                <a:schemeClr val="bg1"/>
              </a:solidFill>
            </a:endParaRPr>
          </a:p>
        </p:txBody>
      </p:sp>
      <p:sp>
        <p:nvSpPr>
          <p:cNvPr id="7" name="TextBox 6"/>
          <p:cNvSpPr txBox="1"/>
          <p:nvPr/>
        </p:nvSpPr>
        <p:spPr>
          <a:xfrm>
            <a:off x="609600" y="1828801"/>
            <a:ext cx="5486400" cy="1077218"/>
          </a:xfrm>
          <a:prstGeom prst="rect">
            <a:avLst/>
          </a:prstGeom>
          <a:noFill/>
        </p:spPr>
        <p:txBody>
          <a:bodyPr wrap="square" rtlCol="0">
            <a:spAutoFit/>
          </a:bodyPr>
          <a:lstStyle/>
          <a:p>
            <a:pPr algn="r" rtl="1"/>
            <a:r>
              <a:rPr lang="ar-SA" sz="3200" dirty="0" smtClean="0"/>
              <a:t>(ح)</a:t>
            </a:r>
            <a:r>
              <a:rPr lang="en-US" sz="3200" dirty="0" smtClean="0"/>
              <a:t>  </a:t>
            </a:r>
            <a:r>
              <a:rPr lang="ar-SA" sz="3200" dirty="0" smtClean="0"/>
              <a:t>استخرج الأسماء المشتقة من النص</a:t>
            </a:r>
            <a:r>
              <a:rPr lang="en-US" sz="3200" dirty="0" smtClean="0"/>
              <a:t> </a:t>
            </a:r>
            <a:r>
              <a:rPr lang="ar-SA" sz="3200" dirty="0" smtClean="0"/>
              <a:t>ثم عين نوعها:</a:t>
            </a:r>
            <a:endParaRPr lang="en-US" sz="3200" dirty="0" smtClean="0"/>
          </a:p>
        </p:txBody>
      </p:sp>
      <p:sp>
        <p:nvSpPr>
          <p:cNvPr id="8" name="TextBox 7"/>
          <p:cNvSpPr txBox="1"/>
          <p:nvPr/>
        </p:nvSpPr>
        <p:spPr>
          <a:xfrm>
            <a:off x="3215250" y="2917874"/>
            <a:ext cx="2743200" cy="584775"/>
          </a:xfrm>
          <a:prstGeom prst="rect">
            <a:avLst/>
          </a:prstGeom>
          <a:noFill/>
        </p:spPr>
        <p:txBody>
          <a:bodyPr wrap="square" rtlCol="0">
            <a:spAutoFit/>
          </a:bodyPr>
          <a:lstStyle/>
          <a:p>
            <a:pPr algn="r" rtl="1"/>
            <a:r>
              <a:rPr lang="ar-SA" sz="3200" b="1" dirty="0" smtClean="0"/>
              <a:t>الأسماء المشتقة</a:t>
            </a:r>
            <a:endParaRPr lang="en-US" sz="3200" b="1" dirty="0"/>
          </a:p>
        </p:txBody>
      </p:sp>
      <p:sp>
        <p:nvSpPr>
          <p:cNvPr id="9" name="TextBox 8"/>
          <p:cNvSpPr txBox="1"/>
          <p:nvPr/>
        </p:nvSpPr>
        <p:spPr>
          <a:xfrm>
            <a:off x="1233268" y="2903806"/>
            <a:ext cx="1828800" cy="584775"/>
          </a:xfrm>
          <a:prstGeom prst="rect">
            <a:avLst/>
          </a:prstGeom>
          <a:noFill/>
        </p:spPr>
        <p:txBody>
          <a:bodyPr wrap="square" rtlCol="0">
            <a:spAutoFit/>
          </a:bodyPr>
          <a:lstStyle/>
          <a:p>
            <a:pPr algn="r" rtl="1"/>
            <a:r>
              <a:rPr lang="ar-SA" sz="3200" b="1" dirty="0" smtClean="0"/>
              <a:t>انواعها</a:t>
            </a:r>
            <a:endParaRPr lang="en-US" sz="3200" b="1" dirty="0"/>
          </a:p>
        </p:txBody>
      </p:sp>
      <p:sp>
        <p:nvSpPr>
          <p:cNvPr id="10" name="TextBox 9"/>
          <p:cNvSpPr txBox="1"/>
          <p:nvPr/>
        </p:nvSpPr>
        <p:spPr>
          <a:xfrm>
            <a:off x="3948332" y="3437207"/>
            <a:ext cx="1727200" cy="646331"/>
          </a:xfrm>
          <a:prstGeom prst="rect">
            <a:avLst/>
          </a:prstGeom>
          <a:noFill/>
        </p:spPr>
        <p:txBody>
          <a:bodyPr wrap="square" rtlCol="0">
            <a:spAutoFit/>
          </a:bodyPr>
          <a:lstStyle/>
          <a:p>
            <a:pPr algn="r" rtl="1"/>
            <a:r>
              <a:rPr lang="ar-SA" sz="3600" dirty="0" smtClean="0"/>
              <a:t>مسلم </a:t>
            </a:r>
            <a:endParaRPr lang="en-US" sz="3600" dirty="0"/>
          </a:p>
        </p:txBody>
      </p:sp>
      <p:sp>
        <p:nvSpPr>
          <p:cNvPr id="11" name="TextBox 10"/>
          <p:cNvSpPr txBox="1"/>
          <p:nvPr/>
        </p:nvSpPr>
        <p:spPr>
          <a:xfrm>
            <a:off x="711200" y="3437207"/>
            <a:ext cx="2540000" cy="584775"/>
          </a:xfrm>
          <a:prstGeom prst="rect">
            <a:avLst/>
          </a:prstGeom>
          <a:noFill/>
        </p:spPr>
        <p:txBody>
          <a:bodyPr wrap="square" rtlCol="0">
            <a:spAutoFit/>
          </a:bodyPr>
          <a:lstStyle/>
          <a:p>
            <a:pPr algn="r" rtl="1"/>
            <a:r>
              <a:rPr lang="ar-SA" sz="3200" dirty="0" smtClean="0"/>
              <a:t>اسم الفاعل</a:t>
            </a:r>
            <a:endParaRPr lang="en-US" sz="3200" dirty="0"/>
          </a:p>
        </p:txBody>
      </p:sp>
      <p:sp>
        <p:nvSpPr>
          <p:cNvPr id="12" name="TextBox 11"/>
          <p:cNvSpPr txBox="1"/>
          <p:nvPr/>
        </p:nvSpPr>
        <p:spPr>
          <a:xfrm>
            <a:off x="3860800" y="4032740"/>
            <a:ext cx="1828800" cy="584775"/>
          </a:xfrm>
          <a:prstGeom prst="rect">
            <a:avLst/>
          </a:prstGeom>
          <a:noFill/>
        </p:spPr>
        <p:txBody>
          <a:bodyPr wrap="square" rtlCol="0">
            <a:spAutoFit/>
          </a:bodyPr>
          <a:lstStyle/>
          <a:p>
            <a:pPr algn="r" rtl="1"/>
            <a:r>
              <a:rPr lang="ar-SA" sz="3200" dirty="0" smtClean="0"/>
              <a:t>مخلص</a:t>
            </a:r>
            <a:endParaRPr lang="en-US" sz="3200" dirty="0"/>
          </a:p>
        </p:txBody>
      </p:sp>
      <p:sp>
        <p:nvSpPr>
          <p:cNvPr id="13" name="TextBox 12"/>
          <p:cNvSpPr txBox="1"/>
          <p:nvPr/>
        </p:nvSpPr>
        <p:spPr>
          <a:xfrm>
            <a:off x="784664" y="3998742"/>
            <a:ext cx="2438400" cy="584775"/>
          </a:xfrm>
          <a:prstGeom prst="rect">
            <a:avLst/>
          </a:prstGeom>
          <a:noFill/>
        </p:spPr>
        <p:txBody>
          <a:bodyPr wrap="square" rtlCol="0">
            <a:spAutoFit/>
          </a:bodyPr>
          <a:lstStyle/>
          <a:p>
            <a:pPr algn="r" rtl="1"/>
            <a:r>
              <a:rPr lang="ar-SA" sz="3200" dirty="0" smtClean="0"/>
              <a:t>اسم الفاعل</a:t>
            </a:r>
            <a:endParaRPr lang="en-US" sz="3200" dirty="0"/>
          </a:p>
        </p:txBody>
      </p:sp>
      <p:sp>
        <p:nvSpPr>
          <p:cNvPr id="14" name="TextBox 13"/>
          <p:cNvSpPr txBox="1"/>
          <p:nvPr/>
        </p:nvSpPr>
        <p:spPr>
          <a:xfrm>
            <a:off x="3545059" y="4546211"/>
            <a:ext cx="2133600" cy="646331"/>
          </a:xfrm>
          <a:prstGeom prst="rect">
            <a:avLst/>
          </a:prstGeom>
          <a:noFill/>
        </p:spPr>
        <p:txBody>
          <a:bodyPr wrap="square" rtlCol="0">
            <a:spAutoFit/>
          </a:bodyPr>
          <a:lstStyle/>
          <a:p>
            <a:pPr algn="r" rtl="1"/>
            <a:r>
              <a:rPr lang="ar-SA" sz="3600" dirty="0" smtClean="0"/>
              <a:t>مؤمن</a:t>
            </a:r>
            <a:endParaRPr lang="en-US" sz="3600" dirty="0"/>
          </a:p>
        </p:txBody>
      </p:sp>
      <p:sp>
        <p:nvSpPr>
          <p:cNvPr id="15" name="TextBox 14"/>
          <p:cNvSpPr txBox="1"/>
          <p:nvPr/>
        </p:nvSpPr>
        <p:spPr>
          <a:xfrm>
            <a:off x="609600" y="4566139"/>
            <a:ext cx="2641600" cy="584775"/>
          </a:xfrm>
          <a:prstGeom prst="rect">
            <a:avLst/>
          </a:prstGeom>
          <a:noFill/>
        </p:spPr>
        <p:txBody>
          <a:bodyPr wrap="square" rtlCol="0">
            <a:spAutoFit/>
          </a:bodyPr>
          <a:lstStyle/>
          <a:p>
            <a:pPr algn="r" rtl="1"/>
            <a:r>
              <a:rPr lang="ar-SA" sz="3200" dirty="0" smtClean="0"/>
              <a:t>اسم الفاعل</a:t>
            </a:r>
            <a:endParaRPr lang="en-US" sz="3200" dirty="0"/>
          </a:p>
        </p:txBody>
      </p:sp>
      <p:sp>
        <p:nvSpPr>
          <p:cNvPr id="16" name="TextBox 15"/>
          <p:cNvSpPr txBox="1"/>
          <p:nvPr/>
        </p:nvSpPr>
        <p:spPr>
          <a:xfrm>
            <a:off x="3734191" y="5079611"/>
            <a:ext cx="1930400" cy="584775"/>
          </a:xfrm>
          <a:prstGeom prst="rect">
            <a:avLst/>
          </a:prstGeom>
          <a:noFill/>
        </p:spPr>
        <p:txBody>
          <a:bodyPr wrap="square" rtlCol="0">
            <a:spAutoFit/>
          </a:bodyPr>
          <a:lstStyle/>
          <a:p>
            <a:pPr algn="r" rtl="1"/>
            <a:r>
              <a:rPr lang="ar-SA" sz="3200" dirty="0" smtClean="0"/>
              <a:t>خالق</a:t>
            </a:r>
            <a:endParaRPr lang="en-US" sz="3200" dirty="0"/>
          </a:p>
        </p:txBody>
      </p:sp>
      <p:sp>
        <p:nvSpPr>
          <p:cNvPr id="17" name="TextBox 16"/>
          <p:cNvSpPr txBox="1"/>
          <p:nvPr/>
        </p:nvSpPr>
        <p:spPr>
          <a:xfrm>
            <a:off x="539262" y="5029201"/>
            <a:ext cx="2641600" cy="584775"/>
          </a:xfrm>
          <a:prstGeom prst="rect">
            <a:avLst/>
          </a:prstGeom>
          <a:noFill/>
        </p:spPr>
        <p:txBody>
          <a:bodyPr wrap="square" rtlCol="0">
            <a:spAutoFit/>
          </a:bodyPr>
          <a:lstStyle/>
          <a:p>
            <a:pPr algn="r" rtl="1"/>
            <a:r>
              <a:rPr lang="ar-SA" sz="3200" dirty="0" smtClean="0"/>
              <a:t>اسم الفاعل</a:t>
            </a:r>
            <a:endParaRPr lang="en-US" sz="3200" dirty="0"/>
          </a:p>
        </p:txBody>
      </p:sp>
      <p:sp>
        <p:nvSpPr>
          <p:cNvPr id="18" name="TextBox 17"/>
          <p:cNvSpPr txBox="1"/>
          <p:nvPr/>
        </p:nvSpPr>
        <p:spPr>
          <a:xfrm>
            <a:off x="3706055" y="5703278"/>
            <a:ext cx="1930400" cy="584775"/>
          </a:xfrm>
          <a:prstGeom prst="rect">
            <a:avLst/>
          </a:prstGeom>
          <a:noFill/>
        </p:spPr>
        <p:txBody>
          <a:bodyPr wrap="square" rtlCol="0">
            <a:spAutoFit/>
          </a:bodyPr>
          <a:lstStyle/>
          <a:p>
            <a:pPr algn="r" rtl="1"/>
            <a:r>
              <a:rPr lang="ar-SA" sz="3200" dirty="0" smtClean="0"/>
              <a:t>رازق </a:t>
            </a:r>
            <a:endParaRPr lang="en-US" sz="3200" dirty="0"/>
          </a:p>
        </p:txBody>
      </p:sp>
      <p:sp>
        <p:nvSpPr>
          <p:cNvPr id="19" name="TextBox 18"/>
          <p:cNvSpPr txBox="1"/>
          <p:nvPr/>
        </p:nvSpPr>
        <p:spPr>
          <a:xfrm>
            <a:off x="525194" y="5723207"/>
            <a:ext cx="2641600" cy="584775"/>
          </a:xfrm>
          <a:prstGeom prst="rect">
            <a:avLst/>
          </a:prstGeom>
          <a:noFill/>
        </p:spPr>
        <p:txBody>
          <a:bodyPr wrap="square" rtlCol="0">
            <a:spAutoFit/>
          </a:bodyPr>
          <a:lstStyle/>
          <a:p>
            <a:pPr algn="r" rtl="1"/>
            <a:r>
              <a:rPr lang="ar-SA" sz="3200" dirty="0" smtClean="0"/>
              <a:t>اسم الفاعل</a:t>
            </a:r>
            <a:endParaRPr lang="en-US" sz="3200" dirty="0"/>
          </a:p>
        </p:txBody>
      </p:sp>
      <p:graphicFrame>
        <p:nvGraphicFramePr>
          <p:cNvPr id="20" name="Table 19"/>
          <p:cNvGraphicFramePr>
            <a:graphicFrameLocks noGrp="1"/>
          </p:cNvGraphicFramePr>
          <p:nvPr/>
        </p:nvGraphicFramePr>
        <p:xfrm>
          <a:off x="7112000" y="1905001"/>
          <a:ext cx="4578252" cy="4419599"/>
        </p:xfrm>
        <a:graphic>
          <a:graphicData uri="http://schemas.openxmlformats.org/drawingml/2006/table">
            <a:tbl>
              <a:tblPr firstRow="1" bandRow="1">
                <a:tableStyleId>{5C22544A-7EE6-4342-B048-85BDC9FD1C3A}</a:tableStyleId>
              </a:tblPr>
              <a:tblGrid>
                <a:gridCol w="2441733"/>
                <a:gridCol w="2136519"/>
              </a:tblGrid>
              <a:tr h="981795">
                <a:tc gridSpan="2">
                  <a:txBody>
                    <a:bodyPr/>
                    <a:lstStyle/>
                    <a:p>
                      <a:pPr algn="r" rtl="1"/>
                      <a:endParaRPr lang="en-US" sz="2800" dirty="0"/>
                    </a:p>
                  </a:txBody>
                  <a:tcPr marL="121920" marR="121920"/>
                </a:tc>
                <a:tc hMerge="1">
                  <a:txBody>
                    <a:bodyPr/>
                    <a:lstStyle/>
                    <a:p>
                      <a:endParaRPr lang="en-US" dirty="0"/>
                    </a:p>
                  </a:txBody>
                  <a:tcPr/>
                </a:tc>
              </a:tr>
              <a:tr h="545018">
                <a:tc>
                  <a:txBody>
                    <a:bodyPr/>
                    <a:lstStyle/>
                    <a:p>
                      <a:pPr algn="r" rtl="1"/>
                      <a:endParaRPr lang="en-US" sz="2000" dirty="0"/>
                    </a:p>
                  </a:txBody>
                  <a:tcPr marL="121920" marR="121920"/>
                </a:tc>
                <a:tc>
                  <a:txBody>
                    <a:bodyPr/>
                    <a:lstStyle/>
                    <a:p>
                      <a:endParaRPr lang="en-US" dirty="0"/>
                    </a:p>
                  </a:txBody>
                  <a:tcPr marL="121920" marR="121920"/>
                </a:tc>
              </a:tr>
              <a:tr h="545018">
                <a:tc>
                  <a:txBody>
                    <a:bodyPr/>
                    <a:lstStyle/>
                    <a:p>
                      <a:pPr algn="r" rtl="1"/>
                      <a:endParaRPr lang="en-US" sz="2000" dirty="0"/>
                    </a:p>
                  </a:txBody>
                  <a:tcPr marL="121920" marR="121920"/>
                </a:tc>
                <a:tc>
                  <a:txBody>
                    <a:bodyPr/>
                    <a:lstStyle/>
                    <a:p>
                      <a:endParaRPr lang="en-US" dirty="0"/>
                    </a:p>
                  </a:txBody>
                  <a:tcPr marL="121920" marR="121920"/>
                </a:tc>
              </a:tr>
              <a:tr h="545018">
                <a:tc>
                  <a:txBody>
                    <a:bodyPr/>
                    <a:lstStyle/>
                    <a:p>
                      <a:pPr algn="r" rtl="1"/>
                      <a:endParaRPr lang="en-US" sz="2000" dirty="0"/>
                    </a:p>
                  </a:txBody>
                  <a:tcPr marL="121920" marR="121920"/>
                </a:tc>
                <a:tc>
                  <a:txBody>
                    <a:bodyPr/>
                    <a:lstStyle/>
                    <a:p>
                      <a:endParaRPr lang="en-US" dirty="0"/>
                    </a:p>
                  </a:txBody>
                  <a:tcPr marL="121920" marR="121920"/>
                </a:tc>
              </a:tr>
              <a:tr h="545018">
                <a:tc>
                  <a:txBody>
                    <a:bodyPr/>
                    <a:lstStyle/>
                    <a:p>
                      <a:pPr algn="r" rtl="1"/>
                      <a:endParaRPr lang="en-US" sz="2000" dirty="0"/>
                    </a:p>
                  </a:txBody>
                  <a:tcPr marL="121920" marR="121920"/>
                </a:tc>
                <a:tc>
                  <a:txBody>
                    <a:bodyPr/>
                    <a:lstStyle/>
                    <a:p>
                      <a:endParaRPr lang="en-US" dirty="0"/>
                    </a:p>
                  </a:txBody>
                  <a:tcPr marL="121920" marR="121920"/>
                </a:tc>
              </a:tr>
              <a:tr h="628866">
                <a:tc>
                  <a:txBody>
                    <a:bodyPr/>
                    <a:lstStyle/>
                    <a:p>
                      <a:pPr algn="r" rtl="1"/>
                      <a:endParaRPr lang="en-US" sz="2000" dirty="0"/>
                    </a:p>
                  </a:txBody>
                  <a:tcPr marL="121920" marR="121920"/>
                </a:tc>
                <a:tc>
                  <a:txBody>
                    <a:bodyPr/>
                    <a:lstStyle/>
                    <a:p>
                      <a:endParaRPr lang="en-US" dirty="0"/>
                    </a:p>
                  </a:txBody>
                  <a:tcPr marL="121920" marR="121920"/>
                </a:tc>
              </a:tr>
              <a:tr h="628866">
                <a:tc>
                  <a:txBody>
                    <a:bodyPr/>
                    <a:lstStyle/>
                    <a:p>
                      <a:pPr algn="r" rtl="1"/>
                      <a:endParaRPr lang="en-US" sz="2000" dirty="0"/>
                    </a:p>
                  </a:txBody>
                  <a:tcPr marL="121920" marR="121920"/>
                </a:tc>
                <a:tc>
                  <a:txBody>
                    <a:bodyPr/>
                    <a:lstStyle/>
                    <a:p>
                      <a:endParaRPr lang="en-US" dirty="0"/>
                    </a:p>
                  </a:txBody>
                  <a:tcPr marL="121920" marR="121920"/>
                </a:tc>
              </a:tr>
            </a:tbl>
          </a:graphicData>
        </a:graphic>
      </p:graphicFrame>
      <p:sp>
        <p:nvSpPr>
          <p:cNvPr id="21" name="TextBox 20"/>
          <p:cNvSpPr txBox="1"/>
          <p:nvPr/>
        </p:nvSpPr>
        <p:spPr>
          <a:xfrm>
            <a:off x="7097932" y="2003475"/>
            <a:ext cx="4648591" cy="584775"/>
          </a:xfrm>
          <a:prstGeom prst="rect">
            <a:avLst/>
          </a:prstGeom>
          <a:noFill/>
        </p:spPr>
        <p:txBody>
          <a:bodyPr wrap="square" rtlCol="0">
            <a:spAutoFit/>
          </a:bodyPr>
          <a:lstStyle/>
          <a:p>
            <a:pPr algn="r" rtl="1"/>
            <a:r>
              <a:rPr lang="ar-SA" sz="3200" dirty="0" smtClean="0"/>
              <a:t> (ز)</a:t>
            </a:r>
            <a:r>
              <a:rPr lang="en-US" sz="3200" dirty="0" smtClean="0"/>
              <a:t> </a:t>
            </a:r>
            <a:r>
              <a:rPr lang="ar-SA" sz="3200" dirty="0" smtClean="0"/>
              <a:t>هات المتضادة الكلمات الأتية:</a:t>
            </a:r>
            <a:endParaRPr lang="en-US" sz="3200" dirty="0"/>
          </a:p>
        </p:txBody>
      </p:sp>
      <p:sp>
        <p:nvSpPr>
          <p:cNvPr id="22" name="TextBox 21"/>
          <p:cNvSpPr txBox="1"/>
          <p:nvPr/>
        </p:nvSpPr>
        <p:spPr>
          <a:xfrm>
            <a:off x="9855200" y="2895601"/>
            <a:ext cx="1422400" cy="584775"/>
          </a:xfrm>
          <a:prstGeom prst="rect">
            <a:avLst/>
          </a:prstGeom>
          <a:noFill/>
        </p:spPr>
        <p:txBody>
          <a:bodyPr wrap="square" rtlCol="0">
            <a:spAutoFit/>
          </a:bodyPr>
          <a:lstStyle/>
          <a:p>
            <a:pPr algn="r" rtl="1"/>
            <a:r>
              <a:rPr lang="ar-SA" sz="3200" b="1" dirty="0" smtClean="0"/>
              <a:t>كلمة</a:t>
            </a:r>
            <a:endParaRPr lang="en-US" sz="3200" b="1" dirty="0"/>
          </a:p>
        </p:txBody>
      </p:sp>
      <p:sp>
        <p:nvSpPr>
          <p:cNvPr id="23" name="TextBox 22"/>
          <p:cNvSpPr txBox="1"/>
          <p:nvPr/>
        </p:nvSpPr>
        <p:spPr>
          <a:xfrm>
            <a:off x="7213600" y="2819401"/>
            <a:ext cx="2133600" cy="584775"/>
          </a:xfrm>
          <a:prstGeom prst="rect">
            <a:avLst/>
          </a:prstGeom>
          <a:noFill/>
        </p:spPr>
        <p:txBody>
          <a:bodyPr wrap="square" rtlCol="0">
            <a:spAutoFit/>
          </a:bodyPr>
          <a:lstStyle/>
          <a:p>
            <a:pPr algn="r" rtl="1"/>
            <a:r>
              <a:rPr lang="ar-SA" sz="3200" b="1" dirty="0" smtClean="0"/>
              <a:t>مراد</a:t>
            </a:r>
            <a:r>
              <a:rPr lang="en-US" sz="3200" b="1" dirty="0" smtClean="0"/>
              <a:t> </a:t>
            </a:r>
            <a:r>
              <a:rPr lang="ar-SA" sz="3200" b="1" dirty="0" smtClean="0"/>
              <a:t>فها</a:t>
            </a:r>
            <a:endParaRPr lang="en-US" sz="3200" b="1" dirty="0"/>
          </a:p>
        </p:txBody>
      </p:sp>
      <p:sp>
        <p:nvSpPr>
          <p:cNvPr id="24" name="TextBox 23"/>
          <p:cNvSpPr txBox="1"/>
          <p:nvPr/>
        </p:nvSpPr>
        <p:spPr>
          <a:xfrm>
            <a:off x="9855200" y="3429001"/>
            <a:ext cx="1625600" cy="584775"/>
          </a:xfrm>
          <a:prstGeom prst="rect">
            <a:avLst/>
          </a:prstGeom>
          <a:noFill/>
        </p:spPr>
        <p:txBody>
          <a:bodyPr wrap="square" rtlCol="0">
            <a:spAutoFit/>
          </a:bodyPr>
          <a:lstStyle/>
          <a:p>
            <a:pPr algn="r" rtl="1"/>
            <a:r>
              <a:rPr lang="ar-SA" sz="3200" dirty="0" smtClean="0"/>
              <a:t> مؤمن</a:t>
            </a:r>
            <a:endParaRPr lang="en-US" sz="3200" dirty="0"/>
          </a:p>
        </p:txBody>
      </p:sp>
      <p:sp>
        <p:nvSpPr>
          <p:cNvPr id="25" name="TextBox 24"/>
          <p:cNvSpPr txBox="1"/>
          <p:nvPr/>
        </p:nvSpPr>
        <p:spPr>
          <a:xfrm>
            <a:off x="7721600" y="3429001"/>
            <a:ext cx="1320800" cy="584775"/>
          </a:xfrm>
          <a:prstGeom prst="rect">
            <a:avLst/>
          </a:prstGeom>
          <a:noFill/>
        </p:spPr>
        <p:txBody>
          <a:bodyPr wrap="square" rtlCol="0">
            <a:spAutoFit/>
          </a:bodyPr>
          <a:lstStyle/>
          <a:p>
            <a:pPr algn="r" rtl="1"/>
            <a:r>
              <a:rPr lang="ar-SA" sz="3200" dirty="0" smtClean="0"/>
              <a:t>كافر</a:t>
            </a:r>
            <a:endParaRPr lang="en-US" sz="3200" dirty="0"/>
          </a:p>
        </p:txBody>
      </p:sp>
      <p:sp>
        <p:nvSpPr>
          <p:cNvPr id="26" name="TextBox 25"/>
          <p:cNvSpPr txBox="1"/>
          <p:nvPr/>
        </p:nvSpPr>
        <p:spPr>
          <a:xfrm>
            <a:off x="9753600" y="3962401"/>
            <a:ext cx="1625600" cy="584775"/>
          </a:xfrm>
          <a:prstGeom prst="rect">
            <a:avLst/>
          </a:prstGeom>
          <a:noFill/>
        </p:spPr>
        <p:txBody>
          <a:bodyPr wrap="square" rtlCol="0">
            <a:spAutoFit/>
          </a:bodyPr>
          <a:lstStyle/>
          <a:p>
            <a:pPr algn="r" rtl="1"/>
            <a:r>
              <a:rPr lang="ar-SA" sz="3200" dirty="0" smtClean="0"/>
              <a:t>مخلص</a:t>
            </a:r>
            <a:endParaRPr lang="en-US" sz="3200" dirty="0"/>
          </a:p>
        </p:txBody>
      </p:sp>
      <p:sp>
        <p:nvSpPr>
          <p:cNvPr id="27" name="TextBox 26"/>
          <p:cNvSpPr txBox="1"/>
          <p:nvPr/>
        </p:nvSpPr>
        <p:spPr>
          <a:xfrm>
            <a:off x="7416800" y="3962401"/>
            <a:ext cx="1727200" cy="584775"/>
          </a:xfrm>
          <a:prstGeom prst="rect">
            <a:avLst/>
          </a:prstGeom>
          <a:noFill/>
        </p:spPr>
        <p:txBody>
          <a:bodyPr wrap="square" rtlCol="0">
            <a:spAutoFit/>
          </a:bodyPr>
          <a:lstStyle/>
          <a:p>
            <a:pPr algn="r" rtl="1"/>
            <a:r>
              <a:rPr lang="ar-SA" sz="3200" dirty="0" smtClean="0"/>
              <a:t>مريئى</a:t>
            </a:r>
            <a:endParaRPr lang="en-US" sz="3200" dirty="0"/>
          </a:p>
        </p:txBody>
      </p:sp>
      <p:sp>
        <p:nvSpPr>
          <p:cNvPr id="28" name="TextBox 27"/>
          <p:cNvSpPr txBox="1"/>
          <p:nvPr/>
        </p:nvSpPr>
        <p:spPr>
          <a:xfrm>
            <a:off x="9855200" y="4495801"/>
            <a:ext cx="1524000" cy="584775"/>
          </a:xfrm>
          <a:prstGeom prst="rect">
            <a:avLst/>
          </a:prstGeom>
          <a:noFill/>
        </p:spPr>
        <p:txBody>
          <a:bodyPr wrap="square" rtlCol="0">
            <a:spAutoFit/>
          </a:bodyPr>
          <a:lstStyle/>
          <a:p>
            <a:pPr algn="r" rtl="1"/>
            <a:r>
              <a:rPr lang="ar-SA" sz="3200" dirty="0" smtClean="0"/>
              <a:t> حق</a:t>
            </a:r>
            <a:endParaRPr lang="en-US" sz="3200" dirty="0"/>
          </a:p>
        </p:txBody>
      </p:sp>
      <p:sp>
        <p:nvSpPr>
          <p:cNvPr id="29" name="TextBox 28"/>
          <p:cNvSpPr txBox="1"/>
          <p:nvPr/>
        </p:nvSpPr>
        <p:spPr>
          <a:xfrm>
            <a:off x="7823200" y="4495801"/>
            <a:ext cx="1320800" cy="584775"/>
          </a:xfrm>
          <a:prstGeom prst="rect">
            <a:avLst/>
          </a:prstGeom>
          <a:noFill/>
        </p:spPr>
        <p:txBody>
          <a:bodyPr wrap="square" rtlCol="0">
            <a:spAutoFit/>
          </a:bodyPr>
          <a:lstStyle/>
          <a:p>
            <a:pPr algn="r" rtl="1"/>
            <a:r>
              <a:rPr lang="ar-SA" sz="3200" dirty="0" smtClean="0"/>
              <a:t>باطل</a:t>
            </a:r>
            <a:endParaRPr lang="en-US" sz="3200" dirty="0"/>
          </a:p>
        </p:txBody>
      </p:sp>
      <p:sp>
        <p:nvSpPr>
          <p:cNvPr id="30" name="TextBox 29"/>
          <p:cNvSpPr txBox="1"/>
          <p:nvPr/>
        </p:nvSpPr>
        <p:spPr>
          <a:xfrm>
            <a:off x="9753600" y="5029201"/>
            <a:ext cx="1727200" cy="584775"/>
          </a:xfrm>
          <a:prstGeom prst="rect">
            <a:avLst/>
          </a:prstGeom>
          <a:noFill/>
        </p:spPr>
        <p:txBody>
          <a:bodyPr wrap="square" rtlCol="0">
            <a:spAutoFit/>
          </a:bodyPr>
          <a:lstStyle/>
          <a:p>
            <a:pPr algn="r" rtl="1"/>
            <a:r>
              <a:rPr lang="ar-SA" sz="3200" dirty="0" smtClean="0"/>
              <a:t> الفقراء</a:t>
            </a:r>
            <a:endParaRPr lang="en-US" sz="3200" dirty="0"/>
          </a:p>
        </p:txBody>
      </p:sp>
      <p:sp>
        <p:nvSpPr>
          <p:cNvPr id="31" name="TextBox 30"/>
          <p:cNvSpPr txBox="1"/>
          <p:nvPr/>
        </p:nvSpPr>
        <p:spPr>
          <a:xfrm>
            <a:off x="7518400" y="5029201"/>
            <a:ext cx="1727200" cy="584775"/>
          </a:xfrm>
          <a:prstGeom prst="rect">
            <a:avLst/>
          </a:prstGeom>
          <a:noFill/>
        </p:spPr>
        <p:txBody>
          <a:bodyPr wrap="square" rtlCol="0">
            <a:spAutoFit/>
          </a:bodyPr>
          <a:lstStyle/>
          <a:p>
            <a:pPr algn="r" rtl="1"/>
            <a:r>
              <a:rPr lang="ar-SA" sz="3200" dirty="0" smtClean="0"/>
              <a:t>الاغنياء</a:t>
            </a:r>
            <a:endParaRPr lang="en-US" sz="3200" dirty="0"/>
          </a:p>
        </p:txBody>
      </p:sp>
      <p:sp>
        <p:nvSpPr>
          <p:cNvPr id="32" name="TextBox 31"/>
          <p:cNvSpPr txBox="1"/>
          <p:nvPr/>
        </p:nvSpPr>
        <p:spPr>
          <a:xfrm>
            <a:off x="9652000" y="5638801"/>
            <a:ext cx="1625600" cy="584775"/>
          </a:xfrm>
          <a:prstGeom prst="rect">
            <a:avLst/>
          </a:prstGeom>
          <a:noFill/>
        </p:spPr>
        <p:txBody>
          <a:bodyPr wrap="square" rtlCol="0">
            <a:spAutoFit/>
          </a:bodyPr>
          <a:lstStyle/>
          <a:p>
            <a:pPr algn="r" rtl="1"/>
            <a:r>
              <a:rPr lang="ar-SA" sz="3200" dirty="0" smtClean="0"/>
              <a:t>ابناء</a:t>
            </a:r>
            <a:endParaRPr lang="en-US" sz="3200" dirty="0"/>
          </a:p>
        </p:txBody>
      </p:sp>
      <p:sp>
        <p:nvSpPr>
          <p:cNvPr id="33" name="TextBox 32"/>
          <p:cNvSpPr txBox="1"/>
          <p:nvPr/>
        </p:nvSpPr>
        <p:spPr>
          <a:xfrm>
            <a:off x="7721600" y="5638801"/>
            <a:ext cx="1524000" cy="584775"/>
          </a:xfrm>
          <a:prstGeom prst="rect">
            <a:avLst/>
          </a:prstGeom>
          <a:noFill/>
        </p:spPr>
        <p:txBody>
          <a:bodyPr wrap="square" rtlCol="0">
            <a:spAutoFit/>
          </a:bodyPr>
          <a:lstStyle/>
          <a:p>
            <a:pPr algn="r" rtl="1"/>
            <a:r>
              <a:rPr lang="ar-SA" sz="3200" dirty="0" smtClean="0"/>
              <a:t> بنات</a:t>
            </a:r>
            <a:endParaRPr lang="en-US" sz="3200" dirty="0"/>
          </a:p>
        </p:txBody>
      </p:sp>
      <p:sp>
        <p:nvSpPr>
          <p:cNvPr id="34" name="Frame 33"/>
          <p:cNvSpPr/>
          <p:nvPr/>
        </p:nvSpPr>
        <p:spPr>
          <a:xfrm>
            <a:off x="0" y="0"/>
            <a:ext cx="12192000" cy="6858000"/>
          </a:xfrm>
          <a:prstGeom prst="frame">
            <a:avLst>
              <a:gd name="adj1" fmla="val 3469"/>
            </a:avLst>
          </a:prstGeom>
          <a:gradFill>
            <a:gsLst>
              <a:gs pos="0">
                <a:srgbClr val="FF3399"/>
              </a:gs>
              <a:gs pos="25000">
                <a:srgbClr val="FF6633"/>
              </a:gs>
              <a:gs pos="50000">
                <a:srgbClr val="FFFF00"/>
              </a:gs>
              <a:gs pos="75000">
                <a:srgbClr val="01A78F"/>
              </a:gs>
              <a:gs pos="100000">
                <a:srgbClr val="3366FF"/>
              </a:gs>
            </a:gsLst>
            <a:lin ang="54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additive="base">
                                        <p:cTn id="14" dur="500" fill="hold"/>
                                        <p:tgtEl>
                                          <p:spTgt spid="20"/>
                                        </p:tgtEl>
                                        <p:attrNameLst>
                                          <p:attrName>ppt_x</p:attrName>
                                        </p:attrNameLst>
                                      </p:cBhvr>
                                      <p:tavLst>
                                        <p:tav tm="0">
                                          <p:val>
                                            <p:strVal val="#ppt_x"/>
                                          </p:val>
                                        </p:tav>
                                        <p:tav tm="100000">
                                          <p:val>
                                            <p:strVal val="#ppt_x"/>
                                          </p:val>
                                        </p:tav>
                                      </p:tavLst>
                                    </p:anim>
                                    <p:anim calcmode="lin" valueType="num">
                                      <p:cBhvr additive="base">
                                        <p:cTn id="1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500" fill="hold"/>
                                        <p:tgtEl>
                                          <p:spTgt spid="21"/>
                                        </p:tgtEl>
                                        <p:attrNameLst>
                                          <p:attrName>ppt_x</p:attrName>
                                        </p:attrNameLst>
                                      </p:cBhvr>
                                      <p:tavLst>
                                        <p:tav tm="0">
                                          <p:val>
                                            <p:strVal val="#ppt_x"/>
                                          </p:val>
                                        </p:tav>
                                        <p:tav tm="100000">
                                          <p:val>
                                            <p:strVal val="#ppt_x"/>
                                          </p:val>
                                        </p:tav>
                                      </p:tavLst>
                                    </p:anim>
                                    <p:anim calcmode="lin" valueType="num">
                                      <p:cBhvr additive="base">
                                        <p:cTn id="2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additive="base">
                                        <p:cTn id="26" dur="500" fill="hold"/>
                                        <p:tgtEl>
                                          <p:spTgt spid="22"/>
                                        </p:tgtEl>
                                        <p:attrNameLst>
                                          <p:attrName>ppt_x</p:attrName>
                                        </p:attrNameLst>
                                      </p:cBhvr>
                                      <p:tavLst>
                                        <p:tav tm="0">
                                          <p:val>
                                            <p:strVal val="#ppt_x"/>
                                          </p:val>
                                        </p:tav>
                                        <p:tav tm="100000">
                                          <p:val>
                                            <p:strVal val="#ppt_x"/>
                                          </p:val>
                                        </p:tav>
                                      </p:tavLst>
                                    </p:anim>
                                    <p:anim calcmode="lin" valueType="num">
                                      <p:cBhvr additive="base">
                                        <p:cTn id="27"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fill="hold"/>
                                        <p:tgtEl>
                                          <p:spTgt spid="23"/>
                                        </p:tgtEl>
                                        <p:attrNameLst>
                                          <p:attrName>ppt_x</p:attrName>
                                        </p:attrNameLst>
                                      </p:cBhvr>
                                      <p:tavLst>
                                        <p:tav tm="0">
                                          <p:val>
                                            <p:strVal val="#ppt_x"/>
                                          </p:val>
                                        </p:tav>
                                        <p:tav tm="100000">
                                          <p:val>
                                            <p:strVal val="#ppt_x"/>
                                          </p:val>
                                        </p:tav>
                                      </p:tavLst>
                                    </p:anim>
                                    <p:anim calcmode="lin" valueType="num">
                                      <p:cBhvr additive="base">
                                        <p:cTn id="3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cBhvr additive="base">
                                        <p:cTn id="38" dur="500" fill="hold"/>
                                        <p:tgtEl>
                                          <p:spTgt spid="24"/>
                                        </p:tgtEl>
                                        <p:attrNameLst>
                                          <p:attrName>ppt_x</p:attrName>
                                        </p:attrNameLst>
                                      </p:cBhvr>
                                      <p:tavLst>
                                        <p:tav tm="0">
                                          <p:val>
                                            <p:strVal val="#ppt_x"/>
                                          </p:val>
                                        </p:tav>
                                        <p:tav tm="100000">
                                          <p:val>
                                            <p:strVal val="#ppt_x"/>
                                          </p:val>
                                        </p:tav>
                                      </p:tavLst>
                                    </p:anim>
                                    <p:anim calcmode="lin" valueType="num">
                                      <p:cBhvr additive="base">
                                        <p:cTn id="39"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additive="base">
                                        <p:cTn id="44" dur="500" fill="hold"/>
                                        <p:tgtEl>
                                          <p:spTgt spid="25"/>
                                        </p:tgtEl>
                                        <p:attrNameLst>
                                          <p:attrName>ppt_x</p:attrName>
                                        </p:attrNameLst>
                                      </p:cBhvr>
                                      <p:tavLst>
                                        <p:tav tm="0">
                                          <p:val>
                                            <p:strVal val="#ppt_x"/>
                                          </p:val>
                                        </p:tav>
                                        <p:tav tm="100000">
                                          <p:val>
                                            <p:strVal val="#ppt_x"/>
                                          </p:val>
                                        </p:tav>
                                      </p:tavLst>
                                    </p:anim>
                                    <p:anim calcmode="lin" valueType="num">
                                      <p:cBhvr additive="base">
                                        <p:cTn id="45"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additive="base">
                                        <p:cTn id="50" dur="500" fill="hold"/>
                                        <p:tgtEl>
                                          <p:spTgt spid="26"/>
                                        </p:tgtEl>
                                        <p:attrNameLst>
                                          <p:attrName>ppt_x</p:attrName>
                                        </p:attrNameLst>
                                      </p:cBhvr>
                                      <p:tavLst>
                                        <p:tav tm="0">
                                          <p:val>
                                            <p:strVal val="#ppt_x"/>
                                          </p:val>
                                        </p:tav>
                                        <p:tav tm="100000">
                                          <p:val>
                                            <p:strVal val="#ppt_x"/>
                                          </p:val>
                                        </p:tav>
                                      </p:tavLst>
                                    </p:anim>
                                    <p:anim calcmode="lin" valueType="num">
                                      <p:cBhvr additive="base">
                                        <p:cTn id="5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27"/>
                                        </p:tgtEl>
                                        <p:attrNameLst>
                                          <p:attrName>style.visibility</p:attrName>
                                        </p:attrNameLst>
                                      </p:cBhvr>
                                      <p:to>
                                        <p:strVal val="visible"/>
                                      </p:to>
                                    </p:set>
                                    <p:anim calcmode="lin" valueType="num">
                                      <p:cBhvr additive="base">
                                        <p:cTn id="56" dur="500" fill="hold"/>
                                        <p:tgtEl>
                                          <p:spTgt spid="27"/>
                                        </p:tgtEl>
                                        <p:attrNameLst>
                                          <p:attrName>ppt_x</p:attrName>
                                        </p:attrNameLst>
                                      </p:cBhvr>
                                      <p:tavLst>
                                        <p:tav tm="0">
                                          <p:val>
                                            <p:strVal val="#ppt_x"/>
                                          </p:val>
                                        </p:tav>
                                        <p:tav tm="100000">
                                          <p:val>
                                            <p:strVal val="#ppt_x"/>
                                          </p:val>
                                        </p:tav>
                                      </p:tavLst>
                                    </p:anim>
                                    <p:anim calcmode="lin" valueType="num">
                                      <p:cBhvr additive="base">
                                        <p:cTn id="57"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28"/>
                                        </p:tgtEl>
                                        <p:attrNameLst>
                                          <p:attrName>style.visibility</p:attrName>
                                        </p:attrNameLst>
                                      </p:cBhvr>
                                      <p:to>
                                        <p:strVal val="visible"/>
                                      </p:to>
                                    </p:set>
                                    <p:anim calcmode="lin" valueType="num">
                                      <p:cBhvr additive="base">
                                        <p:cTn id="62" dur="500" fill="hold"/>
                                        <p:tgtEl>
                                          <p:spTgt spid="28"/>
                                        </p:tgtEl>
                                        <p:attrNameLst>
                                          <p:attrName>ppt_x</p:attrName>
                                        </p:attrNameLst>
                                      </p:cBhvr>
                                      <p:tavLst>
                                        <p:tav tm="0">
                                          <p:val>
                                            <p:strVal val="#ppt_x"/>
                                          </p:val>
                                        </p:tav>
                                        <p:tav tm="100000">
                                          <p:val>
                                            <p:strVal val="#ppt_x"/>
                                          </p:val>
                                        </p:tav>
                                      </p:tavLst>
                                    </p:anim>
                                    <p:anim calcmode="lin" valueType="num">
                                      <p:cBhvr additive="base">
                                        <p:cTn id="63"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additive="base">
                                        <p:cTn id="68" dur="500" fill="hold"/>
                                        <p:tgtEl>
                                          <p:spTgt spid="29"/>
                                        </p:tgtEl>
                                        <p:attrNameLst>
                                          <p:attrName>ppt_x</p:attrName>
                                        </p:attrNameLst>
                                      </p:cBhvr>
                                      <p:tavLst>
                                        <p:tav tm="0">
                                          <p:val>
                                            <p:strVal val="#ppt_x"/>
                                          </p:val>
                                        </p:tav>
                                        <p:tav tm="100000">
                                          <p:val>
                                            <p:strVal val="#ppt_x"/>
                                          </p:val>
                                        </p:tav>
                                      </p:tavLst>
                                    </p:anim>
                                    <p:anim calcmode="lin" valueType="num">
                                      <p:cBhvr additive="base">
                                        <p:cTn id="6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additive="base">
                                        <p:cTn id="74" dur="500" fill="hold"/>
                                        <p:tgtEl>
                                          <p:spTgt spid="30"/>
                                        </p:tgtEl>
                                        <p:attrNameLst>
                                          <p:attrName>ppt_x</p:attrName>
                                        </p:attrNameLst>
                                      </p:cBhvr>
                                      <p:tavLst>
                                        <p:tav tm="0">
                                          <p:val>
                                            <p:strVal val="#ppt_x"/>
                                          </p:val>
                                        </p:tav>
                                        <p:tav tm="100000">
                                          <p:val>
                                            <p:strVal val="#ppt_x"/>
                                          </p:val>
                                        </p:tav>
                                      </p:tavLst>
                                    </p:anim>
                                    <p:anim calcmode="lin" valueType="num">
                                      <p:cBhvr additive="base">
                                        <p:cTn id="75"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31"/>
                                        </p:tgtEl>
                                        <p:attrNameLst>
                                          <p:attrName>style.visibility</p:attrName>
                                        </p:attrNameLst>
                                      </p:cBhvr>
                                      <p:to>
                                        <p:strVal val="visible"/>
                                      </p:to>
                                    </p:set>
                                    <p:anim calcmode="lin" valueType="num">
                                      <p:cBhvr additive="base">
                                        <p:cTn id="80" dur="500" fill="hold"/>
                                        <p:tgtEl>
                                          <p:spTgt spid="31"/>
                                        </p:tgtEl>
                                        <p:attrNameLst>
                                          <p:attrName>ppt_x</p:attrName>
                                        </p:attrNameLst>
                                      </p:cBhvr>
                                      <p:tavLst>
                                        <p:tav tm="0">
                                          <p:val>
                                            <p:strVal val="#ppt_x"/>
                                          </p:val>
                                        </p:tav>
                                        <p:tav tm="100000">
                                          <p:val>
                                            <p:strVal val="#ppt_x"/>
                                          </p:val>
                                        </p:tav>
                                      </p:tavLst>
                                    </p:anim>
                                    <p:anim calcmode="lin" valueType="num">
                                      <p:cBhvr additive="base">
                                        <p:cTn id="81"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32"/>
                                        </p:tgtEl>
                                        <p:attrNameLst>
                                          <p:attrName>style.visibility</p:attrName>
                                        </p:attrNameLst>
                                      </p:cBhvr>
                                      <p:to>
                                        <p:strVal val="visible"/>
                                      </p:to>
                                    </p:set>
                                    <p:anim calcmode="lin" valueType="num">
                                      <p:cBhvr additive="base">
                                        <p:cTn id="86" dur="500" fill="hold"/>
                                        <p:tgtEl>
                                          <p:spTgt spid="32"/>
                                        </p:tgtEl>
                                        <p:attrNameLst>
                                          <p:attrName>ppt_x</p:attrName>
                                        </p:attrNameLst>
                                      </p:cBhvr>
                                      <p:tavLst>
                                        <p:tav tm="0">
                                          <p:val>
                                            <p:strVal val="#ppt_x"/>
                                          </p:val>
                                        </p:tav>
                                        <p:tav tm="100000">
                                          <p:val>
                                            <p:strVal val="#ppt_x"/>
                                          </p:val>
                                        </p:tav>
                                      </p:tavLst>
                                    </p:anim>
                                    <p:anim calcmode="lin" valueType="num">
                                      <p:cBhvr additive="base">
                                        <p:cTn id="87"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additive="base">
                                        <p:cTn id="92" dur="500" fill="hold"/>
                                        <p:tgtEl>
                                          <p:spTgt spid="33"/>
                                        </p:tgtEl>
                                        <p:attrNameLst>
                                          <p:attrName>ppt_x</p:attrName>
                                        </p:attrNameLst>
                                      </p:cBhvr>
                                      <p:tavLst>
                                        <p:tav tm="0">
                                          <p:val>
                                            <p:strVal val="#ppt_x"/>
                                          </p:val>
                                        </p:tav>
                                        <p:tav tm="100000">
                                          <p:val>
                                            <p:strVal val="#ppt_x"/>
                                          </p:val>
                                        </p:tav>
                                      </p:tavLst>
                                    </p:anim>
                                    <p:anim calcmode="lin" valueType="num">
                                      <p:cBhvr additive="base">
                                        <p:cTn id="93"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nodeType="clickEffect">
                                  <p:stCondLst>
                                    <p:cond delay="0"/>
                                  </p:stCondLst>
                                  <p:childTnLst>
                                    <p:set>
                                      <p:cBhvr>
                                        <p:cTn id="97" dur="1" fill="hold">
                                          <p:stCondLst>
                                            <p:cond delay="0"/>
                                          </p:stCondLst>
                                        </p:cTn>
                                        <p:tgtEl>
                                          <p:spTgt spid="4"/>
                                        </p:tgtEl>
                                        <p:attrNameLst>
                                          <p:attrName>style.visibility</p:attrName>
                                        </p:attrNameLst>
                                      </p:cBhvr>
                                      <p:to>
                                        <p:strVal val="visible"/>
                                      </p:to>
                                    </p:set>
                                    <p:anim calcmode="lin" valueType="num">
                                      <p:cBhvr additive="base">
                                        <p:cTn id="98" dur="500" fill="hold"/>
                                        <p:tgtEl>
                                          <p:spTgt spid="4"/>
                                        </p:tgtEl>
                                        <p:attrNameLst>
                                          <p:attrName>ppt_x</p:attrName>
                                        </p:attrNameLst>
                                      </p:cBhvr>
                                      <p:tavLst>
                                        <p:tav tm="0">
                                          <p:val>
                                            <p:strVal val="#ppt_x"/>
                                          </p:val>
                                        </p:tav>
                                        <p:tav tm="100000">
                                          <p:val>
                                            <p:strVal val="#ppt_x"/>
                                          </p:val>
                                        </p:tav>
                                      </p:tavLst>
                                    </p:anim>
                                    <p:anim calcmode="lin" valueType="num">
                                      <p:cBhvr additive="base">
                                        <p:cTn id="9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7"/>
                                        </p:tgtEl>
                                        <p:attrNameLst>
                                          <p:attrName>style.visibility</p:attrName>
                                        </p:attrNameLst>
                                      </p:cBhvr>
                                      <p:to>
                                        <p:strVal val="visible"/>
                                      </p:to>
                                    </p:set>
                                    <p:anim calcmode="lin" valueType="num">
                                      <p:cBhvr additive="base">
                                        <p:cTn id="104" dur="500" fill="hold"/>
                                        <p:tgtEl>
                                          <p:spTgt spid="7"/>
                                        </p:tgtEl>
                                        <p:attrNameLst>
                                          <p:attrName>ppt_x</p:attrName>
                                        </p:attrNameLst>
                                      </p:cBhvr>
                                      <p:tavLst>
                                        <p:tav tm="0">
                                          <p:val>
                                            <p:strVal val="#ppt_x"/>
                                          </p:val>
                                        </p:tav>
                                        <p:tav tm="100000">
                                          <p:val>
                                            <p:strVal val="#ppt_x"/>
                                          </p:val>
                                        </p:tav>
                                      </p:tavLst>
                                    </p:anim>
                                    <p:anim calcmode="lin" valueType="num">
                                      <p:cBhvr additive="base">
                                        <p:cTn id="10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8"/>
                                        </p:tgtEl>
                                        <p:attrNameLst>
                                          <p:attrName>style.visibility</p:attrName>
                                        </p:attrNameLst>
                                      </p:cBhvr>
                                      <p:to>
                                        <p:strVal val="visible"/>
                                      </p:to>
                                    </p:set>
                                    <p:anim calcmode="lin" valueType="num">
                                      <p:cBhvr additive="base">
                                        <p:cTn id="110" dur="500" fill="hold"/>
                                        <p:tgtEl>
                                          <p:spTgt spid="8"/>
                                        </p:tgtEl>
                                        <p:attrNameLst>
                                          <p:attrName>ppt_x</p:attrName>
                                        </p:attrNameLst>
                                      </p:cBhvr>
                                      <p:tavLst>
                                        <p:tav tm="0">
                                          <p:val>
                                            <p:strVal val="#ppt_x"/>
                                          </p:val>
                                        </p:tav>
                                        <p:tav tm="100000">
                                          <p:val>
                                            <p:strVal val="#ppt_x"/>
                                          </p:val>
                                        </p:tav>
                                      </p:tavLst>
                                    </p:anim>
                                    <p:anim calcmode="lin" valueType="num">
                                      <p:cBhvr additive="base">
                                        <p:cTn id="11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 presetClass="entr" presetSubtype="4" fill="hold" grpId="0" nodeType="clickEffect">
                                  <p:stCondLst>
                                    <p:cond delay="0"/>
                                  </p:stCondLst>
                                  <p:childTnLst>
                                    <p:set>
                                      <p:cBhvr>
                                        <p:cTn id="115" dur="1" fill="hold">
                                          <p:stCondLst>
                                            <p:cond delay="0"/>
                                          </p:stCondLst>
                                        </p:cTn>
                                        <p:tgtEl>
                                          <p:spTgt spid="9"/>
                                        </p:tgtEl>
                                        <p:attrNameLst>
                                          <p:attrName>style.visibility</p:attrName>
                                        </p:attrNameLst>
                                      </p:cBhvr>
                                      <p:to>
                                        <p:strVal val="visible"/>
                                      </p:to>
                                    </p:set>
                                    <p:anim calcmode="lin" valueType="num">
                                      <p:cBhvr additive="base">
                                        <p:cTn id="116" dur="500" fill="hold"/>
                                        <p:tgtEl>
                                          <p:spTgt spid="9"/>
                                        </p:tgtEl>
                                        <p:attrNameLst>
                                          <p:attrName>ppt_x</p:attrName>
                                        </p:attrNameLst>
                                      </p:cBhvr>
                                      <p:tavLst>
                                        <p:tav tm="0">
                                          <p:val>
                                            <p:strVal val="#ppt_x"/>
                                          </p:val>
                                        </p:tav>
                                        <p:tav tm="100000">
                                          <p:val>
                                            <p:strVal val="#ppt_x"/>
                                          </p:val>
                                        </p:tav>
                                      </p:tavLst>
                                    </p:anim>
                                    <p:anim calcmode="lin" valueType="num">
                                      <p:cBhvr additive="base">
                                        <p:cTn id="11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10"/>
                                        </p:tgtEl>
                                        <p:attrNameLst>
                                          <p:attrName>style.visibility</p:attrName>
                                        </p:attrNameLst>
                                      </p:cBhvr>
                                      <p:to>
                                        <p:strVal val="visible"/>
                                      </p:to>
                                    </p:set>
                                    <p:anim calcmode="lin" valueType="num">
                                      <p:cBhvr additive="base">
                                        <p:cTn id="122" dur="500" fill="hold"/>
                                        <p:tgtEl>
                                          <p:spTgt spid="10"/>
                                        </p:tgtEl>
                                        <p:attrNameLst>
                                          <p:attrName>ppt_x</p:attrName>
                                        </p:attrNameLst>
                                      </p:cBhvr>
                                      <p:tavLst>
                                        <p:tav tm="0">
                                          <p:val>
                                            <p:strVal val="#ppt_x"/>
                                          </p:val>
                                        </p:tav>
                                        <p:tav tm="100000">
                                          <p:val>
                                            <p:strVal val="#ppt_x"/>
                                          </p:val>
                                        </p:tav>
                                      </p:tavLst>
                                    </p:anim>
                                    <p:anim calcmode="lin" valueType="num">
                                      <p:cBhvr additive="base">
                                        <p:cTn id="12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2" presetClass="entr" presetSubtype="4" fill="hold" grpId="0" nodeType="clickEffect">
                                  <p:stCondLst>
                                    <p:cond delay="0"/>
                                  </p:stCondLst>
                                  <p:childTnLst>
                                    <p:set>
                                      <p:cBhvr>
                                        <p:cTn id="127" dur="1" fill="hold">
                                          <p:stCondLst>
                                            <p:cond delay="0"/>
                                          </p:stCondLst>
                                        </p:cTn>
                                        <p:tgtEl>
                                          <p:spTgt spid="11"/>
                                        </p:tgtEl>
                                        <p:attrNameLst>
                                          <p:attrName>style.visibility</p:attrName>
                                        </p:attrNameLst>
                                      </p:cBhvr>
                                      <p:to>
                                        <p:strVal val="visible"/>
                                      </p:to>
                                    </p:set>
                                    <p:anim calcmode="lin" valueType="num">
                                      <p:cBhvr additive="base">
                                        <p:cTn id="128" dur="500" fill="hold"/>
                                        <p:tgtEl>
                                          <p:spTgt spid="11"/>
                                        </p:tgtEl>
                                        <p:attrNameLst>
                                          <p:attrName>ppt_x</p:attrName>
                                        </p:attrNameLst>
                                      </p:cBhvr>
                                      <p:tavLst>
                                        <p:tav tm="0">
                                          <p:val>
                                            <p:strVal val="#ppt_x"/>
                                          </p:val>
                                        </p:tav>
                                        <p:tav tm="100000">
                                          <p:val>
                                            <p:strVal val="#ppt_x"/>
                                          </p:val>
                                        </p:tav>
                                      </p:tavLst>
                                    </p:anim>
                                    <p:anim calcmode="lin" valueType="num">
                                      <p:cBhvr additive="base">
                                        <p:cTn id="12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2" presetClass="entr" presetSubtype="4" fill="hold" grpId="0" nodeType="clickEffect">
                                  <p:stCondLst>
                                    <p:cond delay="0"/>
                                  </p:stCondLst>
                                  <p:childTnLst>
                                    <p:set>
                                      <p:cBhvr>
                                        <p:cTn id="133" dur="1" fill="hold">
                                          <p:stCondLst>
                                            <p:cond delay="0"/>
                                          </p:stCondLst>
                                        </p:cTn>
                                        <p:tgtEl>
                                          <p:spTgt spid="12"/>
                                        </p:tgtEl>
                                        <p:attrNameLst>
                                          <p:attrName>style.visibility</p:attrName>
                                        </p:attrNameLst>
                                      </p:cBhvr>
                                      <p:to>
                                        <p:strVal val="visible"/>
                                      </p:to>
                                    </p:set>
                                    <p:anim calcmode="lin" valueType="num">
                                      <p:cBhvr additive="base">
                                        <p:cTn id="134" dur="500" fill="hold"/>
                                        <p:tgtEl>
                                          <p:spTgt spid="12"/>
                                        </p:tgtEl>
                                        <p:attrNameLst>
                                          <p:attrName>ppt_x</p:attrName>
                                        </p:attrNameLst>
                                      </p:cBhvr>
                                      <p:tavLst>
                                        <p:tav tm="0">
                                          <p:val>
                                            <p:strVal val="#ppt_x"/>
                                          </p:val>
                                        </p:tav>
                                        <p:tav tm="100000">
                                          <p:val>
                                            <p:strVal val="#ppt_x"/>
                                          </p:val>
                                        </p:tav>
                                      </p:tavLst>
                                    </p:anim>
                                    <p:anim calcmode="lin" valueType="num">
                                      <p:cBhvr additive="base">
                                        <p:cTn id="13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2" presetClass="entr" presetSubtype="4" fill="hold" grpId="0" nodeType="clickEffect">
                                  <p:stCondLst>
                                    <p:cond delay="0"/>
                                  </p:stCondLst>
                                  <p:childTnLst>
                                    <p:set>
                                      <p:cBhvr>
                                        <p:cTn id="139" dur="1" fill="hold">
                                          <p:stCondLst>
                                            <p:cond delay="0"/>
                                          </p:stCondLst>
                                        </p:cTn>
                                        <p:tgtEl>
                                          <p:spTgt spid="13"/>
                                        </p:tgtEl>
                                        <p:attrNameLst>
                                          <p:attrName>style.visibility</p:attrName>
                                        </p:attrNameLst>
                                      </p:cBhvr>
                                      <p:to>
                                        <p:strVal val="visible"/>
                                      </p:to>
                                    </p:set>
                                    <p:anim calcmode="lin" valueType="num">
                                      <p:cBhvr additive="base">
                                        <p:cTn id="140" dur="500" fill="hold"/>
                                        <p:tgtEl>
                                          <p:spTgt spid="13"/>
                                        </p:tgtEl>
                                        <p:attrNameLst>
                                          <p:attrName>ppt_x</p:attrName>
                                        </p:attrNameLst>
                                      </p:cBhvr>
                                      <p:tavLst>
                                        <p:tav tm="0">
                                          <p:val>
                                            <p:strVal val="#ppt_x"/>
                                          </p:val>
                                        </p:tav>
                                        <p:tav tm="100000">
                                          <p:val>
                                            <p:strVal val="#ppt_x"/>
                                          </p:val>
                                        </p:tav>
                                      </p:tavLst>
                                    </p:anim>
                                    <p:anim calcmode="lin" valueType="num">
                                      <p:cBhvr additive="base">
                                        <p:cTn id="14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2" presetClass="entr" presetSubtype="4" fill="hold" grpId="0" nodeType="clickEffect">
                                  <p:stCondLst>
                                    <p:cond delay="0"/>
                                  </p:stCondLst>
                                  <p:childTnLst>
                                    <p:set>
                                      <p:cBhvr>
                                        <p:cTn id="145" dur="1" fill="hold">
                                          <p:stCondLst>
                                            <p:cond delay="0"/>
                                          </p:stCondLst>
                                        </p:cTn>
                                        <p:tgtEl>
                                          <p:spTgt spid="14"/>
                                        </p:tgtEl>
                                        <p:attrNameLst>
                                          <p:attrName>style.visibility</p:attrName>
                                        </p:attrNameLst>
                                      </p:cBhvr>
                                      <p:to>
                                        <p:strVal val="visible"/>
                                      </p:to>
                                    </p:set>
                                    <p:anim calcmode="lin" valueType="num">
                                      <p:cBhvr additive="base">
                                        <p:cTn id="146" dur="500" fill="hold"/>
                                        <p:tgtEl>
                                          <p:spTgt spid="14"/>
                                        </p:tgtEl>
                                        <p:attrNameLst>
                                          <p:attrName>ppt_x</p:attrName>
                                        </p:attrNameLst>
                                      </p:cBhvr>
                                      <p:tavLst>
                                        <p:tav tm="0">
                                          <p:val>
                                            <p:strVal val="#ppt_x"/>
                                          </p:val>
                                        </p:tav>
                                        <p:tav tm="100000">
                                          <p:val>
                                            <p:strVal val="#ppt_x"/>
                                          </p:val>
                                        </p:tav>
                                      </p:tavLst>
                                    </p:anim>
                                    <p:anim calcmode="lin" valueType="num">
                                      <p:cBhvr additive="base">
                                        <p:cTn id="14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2" presetClass="entr" presetSubtype="4" fill="hold" grpId="0" nodeType="clickEffect">
                                  <p:stCondLst>
                                    <p:cond delay="0"/>
                                  </p:stCondLst>
                                  <p:childTnLst>
                                    <p:set>
                                      <p:cBhvr>
                                        <p:cTn id="151" dur="1" fill="hold">
                                          <p:stCondLst>
                                            <p:cond delay="0"/>
                                          </p:stCondLst>
                                        </p:cTn>
                                        <p:tgtEl>
                                          <p:spTgt spid="15"/>
                                        </p:tgtEl>
                                        <p:attrNameLst>
                                          <p:attrName>style.visibility</p:attrName>
                                        </p:attrNameLst>
                                      </p:cBhvr>
                                      <p:to>
                                        <p:strVal val="visible"/>
                                      </p:to>
                                    </p:set>
                                    <p:anim calcmode="lin" valueType="num">
                                      <p:cBhvr additive="base">
                                        <p:cTn id="152" dur="500" fill="hold"/>
                                        <p:tgtEl>
                                          <p:spTgt spid="15"/>
                                        </p:tgtEl>
                                        <p:attrNameLst>
                                          <p:attrName>ppt_x</p:attrName>
                                        </p:attrNameLst>
                                      </p:cBhvr>
                                      <p:tavLst>
                                        <p:tav tm="0">
                                          <p:val>
                                            <p:strVal val="#ppt_x"/>
                                          </p:val>
                                        </p:tav>
                                        <p:tav tm="100000">
                                          <p:val>
                                            <p:strVal val="#ppt_x"/>
                                          </p:val>
                                        </p:tav>
                                      </p:tavLst>
                                    </p:anim>
                                    <p:anim calcmode="lin" valueType="num">
                                      <p:cBhvr additive="base">
                                        <p:cTn id="15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2" presetClass="entr" presetSubtype="4" fill="hold" grpId="0" nodeType="clickEffect">
                                  <p:stCondLst>
                                    <p:cond delay="0"/>
                                  </p:stCondLst>
                                  <p:childTnLst>
                                    <p:set>
                                      <p:cBhvr>
                                        <p:cTn id="157" dur="1" fill="hold">
                                          <p:stCondLst>
                                            <p:cond delay="0"/>
                                          </p:stCondLst>
                                        </p:cTn>
                                        <p:tgtEl>
                                          <p:spTgt spid="16"/>
                                        </p:tgtEl>
                                        <p:attrNameLst>
                                          <p:attrName>style.visibility</p:attrName>
                                        </p:attrNameLst>
                                      </p:cBhvr>
                                      <p:to>
                                        <p:strVal val="visible"/>
                                      </p:to>
                                    </p:set>
                                    <p:anim calcmode="lin" valueType="num">
                                      <p:cBhvr additive="base">
                                        <p:cTn id="158" dur="500" fill="hold"/>
                                        <p:tgtEl>
                                          <p:spTgt spid="16"/>
                                        </p:tgtEl>
                                        <p:attrNameLst>
                                          <p:attrName>ppt_x</p:attrName>
                                        </p:attrNameLst>
                                      </p:cBhvr>
                                      <p:tavLst>
                                        <p:tav tm="0">
                                          <p:val>
                                            <p:strVal val="#ppt_x"/>
                                          </p:val>
                                        </p:tav>
                                        <p:tav tm="100000">
                                          <p:val>
                                            <p:strVal val="#ppt_x"/>
                                          </p:val>
                                        </p:tav>
                                      </p:tavLst>
                                    </p:anim>
                                    <p:anim calcmode="lin" valueType="num">
                                      <p:cBhvr additive="base">
                                        <p:cTn id="15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60" fill="hold">
                      <p:stCondLst>
                        <p:cond delay="indefinite"/>
                      </p:stCondLst>
                      <p:childTnLst>
                        <p:par>
                          <p:cTn id="161" fill="hold">
                            <p:stCondLst>
                              <p:cond delay="0"/>
                            </p:stCondLst>
                            <p:childTnLst>
                              <p:par>
                                <p:cTn id="162" presetID="2" presetClass="entr" presetSubtype="4" fill="hold" grpId="0" nodeType="clickEffect">
                                  <p:stCondLst>
                                    <p:cond delay="0"/>
                                  </p:stCondLst>
                                  <p:childTnLst>
                                    <p:set>
                                      <p:cBhvr>
                                        <p:cTn id="163" dur="1" fill="hold">
                                          <p:stCondLst>
                                            <p:cond delay="0"/>
                                          </p:stCondLst>
                                        </p:cTn>
                                        <p:tgtEl>
                                          <p:spTgt spid="17"/>
                                        </p:tgtEl>
                                        <p:attrNameLst>
                                          <p:attrName>style.visibility</p:attrName>
                                        </p:attrNameLst>
                                      </p:cBhvr>
                                      <p:to>
                                        <p:strVal val="visible"/>
                                      </p:to>
                                    </p:set>
                                    <p:anim calcmode="lin" valueType="num">
                                      <p:cBhvr additive="base">
                                        <p:cTn id="164" dur="500" fill="hold"/>
                                        <p:tgtEl>
                                          <p:spTgt spid="17"/>
                                        </p:tgtEl>
                                        <p:attrNameLst>
                                          <p:attrName>ppt_x</p:attrName>
                                        </p:attrNameLst>
                                      </p:cBhvr>
                                      <p:tavLst>
                                        <p:tav tm="0">
                                          <p:val>
                                            <p:strVal val="#ppt_x"/>
                                          </p:val>
                                        </p:tav>
                                        <p:tav tm="100000">
                                          <p:val>
                                            <p:strVal val="#ppt_x"/>
                                          </p:val>
                                        </p:tav>
                                      </p:tavLst>
                                    </p:anim>
                                    <p:anim calcmode="lin" valueType="num">
                                      <p:cBhvr additive="base">
                                        <p:cTn id="16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66" fill="hold">
                      <p:stCondLst>
                        <p:cond delay="indefinite"/>
                      </p:stCondLst>
                      <p:childTnLst>
                        <p:par>
                          <p:cTn id="167" fill="hold">
                            <p:stCondLst>
                              <p:cond delay="0"/>
                            </p:stCondLst>
                            <p:childTnLst>
                              <p:par>
                                <p:cTn id="168" presetID="2" presetClass="entr" presetSubtype="4" fill="hold" grpId="0" nodeType="clickEffect">
                                  <p:stCondLst>
                                    <p:cond delay="0"/>
                                  </p:stCondLst>
                                  <p:childTnLst>
                                    <p:set>
                                      <p:cBhvr>
                                        <p:cTn id="169" dur="1" fill="hold">
                                          <p:stCondLst>
                                            <p:cond delay="0"/>
                                          </p:stCondLst>
                                        </p:cTn>
                                        <p:tgtEl>
                                          <p:spTgt spid="18"/>
                                        </p:tgtEl>
                                        <p:attrNameLst>
                                          <p:attrName>style.visibility</p:attrName>
                                        </p:attrNameLst>
                                      </p:cBhvr>
                                      <p:to>
                                        <p:strVal val="visible"/>
                                      </p:to>
                                    </p:set>
                                    <p:anim calcmode="lin" valueType="num">
                                      <p:cBhvr additive="base">
                                        <p:cTn id="170" dur="500" fill="hold"/>
                                        <p:tgtEl>
                                          <p:spTgt spid="18"/>
                                        </p:tgtEl>
                                        <p:attrNameLst>
                                          <p:attrName>ppt_x</p:attrName>
                                        </p:attrNameLst>
                                      </p:cBhvr>
                                      <p:tavLst>
                                        <p:tav tm="0">
                                          <p:val>
                                            <p:strVal val="#ppt_x"/>
                                          </p:val>
                                        </p:tav>
                                        <p:tav tm="100000">
                                          <p:val>
                                            <p:strVal val="#ppt_x"/>
                                          </p:val>
                                        </p:tav>
                                      </p:tavLst>
                                    </p:anim>
                                    <p:anim calcmode="lin" valueType="num">
                                      <p:cBhvr additive="base">
                                        <p:cTn id="17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72" fill="hold">
                      <p:stCondLst>
                        <p:cond delay="indefinite"/>
                      </p:stCondLst>
                      <p:childTnLst>
                        <p:par>
                          <p:cTn id="173" fill="hold">
                            <p:stCondLst>
                              <p:cond delay="0"/>
                            </p:stCondLst>
                            <p:childTnLst>
                              <p:par>
                                <p:cTn id="174" presetID="2" presetClass="entr" presetSubtype="4" fill="hold" grpId="0" nodeType="clickEffect">
                                  <p:stCondLst>
                                    <p:cond delay="0"/>
                                  </p:stCondLst>
                                  <p:childTnLst>
                                    <p:set>
                                      <p:cBhvr>
                                        <p:cTn id="175" dur="1" fill="hold">
                                          <p:stCondLst>
                                            <p:cond delay="0"/>
                                          </p:stCondLst>
                                        </p:cTn>
                                        <p:tgtEl>
                                          <p:spTgt spid="19"/>
                                        </p:tgtEl>
                                        <p:attrNameLst>
                                          <p:attrName>style.visibility</p:attrName>
                                        </p:attrNameLst>
                                      </p:cBhvr>
                                      <p:to>
                                        <p:strVal val="visible"/>
                                      </p:to>
                                    </p:set>
                                    <p:anim calcmode="lin" valueType="num">
                                      <p:cBhvr additive="base">
                                        <p:cTn id="176" dur="500" fill="hold"/>
                                        <p:tgtEl>
                                          <p:spTgt spid="19"/>
                                        </p:tgtEl>
                                        <p:attrNameLst>
                                          <p:attrName>ppt_x</p:attrName>
                                        </p:attrNameLst>
                                      </p:cBhvr>
                                      <p:tavLst>
                                        <p:tav tm="0">
                                          <p:val>
                                            <p:strVal val="#ppt_x"/>
                                          </p:val>
                                        </p:tav>
                                        <p:tav tm="100000">
                                          <p:val>
                                            <p:strVal val="#ppt_x"/>
                                          </p:val>
                                        </p:tav>
                                      </p:tavLst>
                                    </p:anim>
                                    <p:anim calcmode="lin" valueType="num">
                                      <p:cBhvr additive="base">
                                        <p:cTn id="17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0" grpId="0"/>
      <p:bldP spid="11" grpId="0"/>
      <p:bldP spid="12" grpId="0"/>
      <p:bldP spid="13" grpId="0"/>
      <p:bldP spid="14" grpId="0"/>
      <p:bldP spid="15" grpId="0"/>
      <p:bldP spid="16" grpId="0"/>
      <p:bldP spid="17" grpId="0"/>
      <p:bldP spid="18" grpId="0"/>
      <p:bldP spid="19" grpId="0"/>
      <p:bldP spid="21" grpId="0"/>
      <p:bldP spid="22" grpId="0"/>
      <p:bldP spid="23" grpId="0"/>
      <p:bldP spid="24" grpId="0"/>
      <p:bldP spid="25" grpId="0"/>
      <p:bldP spid="26" grpId="0"/>
      <p:bldP spid="27" grpId="0"/>
      <p:bldP spid="28" grpId="0"/>
      <p:bldP spid="29" grpId="0"/>
      <p:bldP spid="30" grpId="0"/>
      <p:bldP spid="31" grpId="0"/>
      <p:bldP spid="32" grpId="0"/>
      <p:bldP spid="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ame 2"/>
          <p:cNvSpPr/>
          <p:nvPr/>
        </p:nvSpPr>
        <p:spPr>
          <a:xfrm>
            <a:off x="0" y="0"/>
            <a:ext cx="12192000" cy="6858000"/>
          </a:xfrm>
          <a:prstGeom prst="frame">
            <a:avLst>
              <a:gd name="adj1" fmla="val 3250"/>
            </a:avLst>
          </a:prstGeom>
          <a:blipFill>
            <a:blip r:embed="rId3"/>
            <a:tile tx="0" ty="0" sx="100000" sy="100000" flip="none" algn="tl"/>
          </a:blip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p:cNvSpPr txBox="1"/>
          <p:nvPr/>
        </p:nvSpPr>
        <p:spPr>
          <a:xfrm>
            <a:off x="3967090" y="208672"/>
            <a:ext cx="4065563" cy="1015663"/>
          </a:xfrm>
          <a:prstGeom prst="rect">
            <a:avLst/>
          </a:prstGeom>
          <a:gradFill flip="none" rotWithShape="1">
            <a:gsLst>
              <a:gs pos="0">
                <a:srgbClr val="FFEFD1"/>
              </a:gs>
              <a:gs pos="64999">
                <a:srgbClr val="F0EBD5"/>
              </a:gs>
              <a:gs pos="100000">
                <a:srgbClr val="D1C39F"/>
              </a:gs>
            </a:gsLst>
            <a:path path="shape">
              <a:fillToRect l="50000" t="50000" r="50000" b="50000"/>
            </a:path>
            <a:tileRect/>
          </a:gradFill>
        </p:spPr>
        <p:txBody>
          <a:bodyPr wrap="square" rtlCol="0">
            <a:spAutoFit/>
          </a:bodyPr>
          <a:lstStyle/>
          <a:p>
            <a:pPr algn="ctr"/>
            <a:r>
              <a:rPr lang="bn-IN" sz="6000" dirty="0" smtClean="0">
                <a:solidFill>
                  <a:srgbClr val="002060"/>
                </a:solidFill>
                <a:latin typeface="NikoshBAN" pitchFamily="2" charset="0"/>
                <a:cs typeface="NikoshBAN" pitchFamily="2" charset="0"/>
              </a:rPr>
              <a:t>মূল্যায়ন:</a:t>
            </a:r>
            <a:r>
              <a:rPr lang="bn-IN" sz="6000" dirty="0" smtClean="0">
                <a:latin typeface="NikoshBAN" pitchFamily="2" charset="0"/>
                <a:cs typeface="NikoshBAN" pitchFamily="2" charset="0"/>
              </a:rPr>
              <a:t> </a:t>
            </a:r>
            <a:endParaRPr lang="en-US" sz="6000" dirty="0">
              <a:latin typeface="NikoshBAN" pitchFamily="2" charset="0"/>
              <a:cs typeface="NikoshBAN" pitchFamily="2" charset="0"/>
            </a:endParaRPr>
          </a:p>
        </p:txBody>
      </p:sp>
      <p:sp>
        <p:nvSpPr>
          <p:cNvPr id="6" name="TextBox 5"/>
          <p:cNvSpPr txBox="1"/>
          <p:nvPr/>
        </p:nvSpPr>
        <p:spPr>
          <a:xfrm>
            <a:off x="1320800" y="1371600"/>
            <a:ext cx="9753600" cy="646331"/>
          </a:xfrm>
          <a:prstGeom prst="rect">
            <a:avLst/>
          </a:prstGeom>
          <a:noFill/>
        </p:spPr>
        <p:txBody>
          <a:bodyPr wrap="square" rtlCol="0">
            <a:spAutoFit/>
          </a:bodyPr>
          <a:lstStyle/>
          <a:p>
            <a:pPr algn="r" rtl="1"/>
            <a:r>
              <a:rPr lang="ar-SA" sz="3600" dirty="0" smtClean="0"/>
              <a:t>السوال: ١ــ  ماذا يوجد فى القرأن الكريم؟</a:t>
            </a:r>
            <a:endParaRPr lang="en-US" sz="3600" dirty="0"/>
          </a:p>
        </p:txBody>
      </p:sp>
      <p:sp>
        <p:nvSpPr>
          <p:cNvPr id="7" name="TextBox 6"/>
          <p:cNvSpPr txBox="1"/>
          <p:nvPr/>
        </p:nvSpPr>
        <p:spPr>
          <a:xfrm>
            <a:off x="1320800" y="1905000"/>
            <a:ext cx="9753600" cy="646331"/>
          </a:xfrm>
          <a:prstGeom prst="rect">
            <a:avLst/>
          </a:prstGeom>
          <a:noFill/>
        </p:spPr>
        <p:txBody>
          <a:bodyPr wrap="square" rtlCol="0">
            <a:spAutoFit/>
          </a:bodyPr>
          <a:lstStyle/>
          <a:p>
            <a:pPr algn="r" rtl="1"/>
            <a:r>
              <a:rPr lang="ar-SA" sz="3600" dirty="0" smtClean="0"/>
              <a:t>السوال: ٢ــ ماهى الحقوق التى ذكر الله فى القرأن الكريم؟</a:t>
            </a:r>
            <a:endParaRPr lang="en-US" sz="3600" dirty="0"/>
          </a:p>
        </p:txBody>
      </p:sp>
      <p:sp>
        <p:nvSpPr>
          <p:cNvPr id="8" name="TextBox 7"/>
          <p:cNvSpPr txBox="1"/>
          <p:nvPr/>
        </p:nvSpPr>
        <p:spPr>
          <a:xfrm>
            <a:off x="1320800" y="2404403"/>
            <a:ext cx="9753600" cy="646331"/>
          </a:xfrm>
          <a:prstGeom prst="rect">
            <a:avLst/>
          </a:prstGeom>
          <a:noFill/>
        </p:spPr>
        <p:txBody>
          <a:bodyPr wrap="square" rtlCol="0">
            <a:spAutoFit/>
          </a:bodyPr>
          <a:lstStyle/>
          <a:p>
            <a:pPr algn="r" rtl="1"/>
            <a:r>
              <a:rPr lang="ar-SA" sz="3600" dirty="0" smtClean="0"/>
              <a:t>السوال: ٣ــ ما واجب علينا خاصة على الوالدين؟</a:t>
            </a:r>
            <a:endParaRPr lang="en-US" sz="3600" dirty="0"/>
          </a:p>
        </p:txBody>
      </p:sp>
      <p:sp>
        <p:nvSpPr>
          <p:cNvPr id="9" name="TextBox 8"/>
          <p:cNvSpPr txBox="1"/>
          <p:nvPr/>
        </p:nvSpPr>
        <p:spPr>
          <a:xfrm>
            <a:off x="461108" y="4237892"/>
            <a:ext cx="10566400" cy="584775"/>
          </a:xfrm>
          <a:prstGeom prst="rect">
            <a:avLst/>
          </a:prstGeom>
          <a:noFill/>
        </p:spPr>
        <p:txBody>
          <a:bodyPr wrap="square" rtlCol="0">
            <a:spAutoFit/>
          </a:bodyPr>
          <a:lstStyle/>
          <a:p>
            <a:pPr algn="r" rtl="1"/>
            <a:r>
              <a:rPr lang="ar-SA" sz="3200" dirty="0" smtClean="0"/>
              <a:t>الجواب : ٢ــ</a:t>
            </a:r>
            <a:r>
              <a:rPr lang="en-US" sz="3200" dirty="0" smtClean="0"/>
              <a:t>  </a:t>
            </a:r>
            <a:r>
              <a:rPr lang="ar-SA" sz="3200" dirty="0" smtClean="0"/>
              <a:t>وهى (١) حق الله، (٢) حق الالدين، (٣) وحق الناس.</a:t>
            </a:r>
            <a:endParaRPr lang="en-US" sz="3200" dirty="0"/>
          </a:p>
        </p:txBody>
      </p:sp>
      <p:sp>
        <p:nvSpPr>
          <p:cNvPr id="11" name="TextBox 10"/>
          <p:cNvSpPr txBox="1"/>
          <p:nvPr/>
        </p:nvSpPr>
        <p:spPr>
          <a:xfrm>
            <a:off x="359507" y="3570850"/>
            <a:ext cx="10668000" cy="584775"/>
          </a:xfrm>
          <a:prstGeom prst="rect">
            <a:avLst/>
          </a:prstGeom>
          <a:noFill/>
        </p:spPr>
        <p:txBody>
          <a:bodyPr wrap="square" rtlCol="0">
            <a:spAutoFit/>
          </a:bodyPr>
          <a:lstStyle/>
          <a:p>
            <a:pPr algn="r" rtl="1"/>
            <a:r>
              <a:rPr lang="ar-SA" sz="3200" dirty="0" smtClean="0"/>
              <a:t>الجواب : ١ــ</a:t>
            </a:r>
            <a:r>
              <a:rPr lang="en-US" sz="3200" dirty="0" smtClean="0"/>
              <a:t> </a:t>
            </a:r>
            <a:r>
              <a:rPr lang="ar-SA" sz="3200" dirty="0" smtClean="0"/>
              <a:t>يوجد فى القرأن الكريم تشريعات حكيمة وتوجيهات ربانية سامية. </a:t>
            </a:r>
            <a:endParaRPr lang="en-US" sz="3200" dirty="0"/>
          </a:p>
        </p:txBody>
      </p:sp>
      <p:sp>
        <p:nvSpPr>
          <p:cNvPr id="13" name="TextBox 12"/>
          <p:cNvSpPr txBox="1"/>
          <p:nvPr/>
        </p:nvSpPr>
        <p:spPr>
          <a:xfrm>
            <a:off x="362634" y="4903764"/>
            <a:ext cx="10668000" cy="1077218"/>
          </a:xfrm>
          <a:prstGeom prst="rect">
            <a:avLst/>
          </a:prstGeom>
          <a:noFill/>
        </p:spPr>
        <p:txBody>
          <a:bodyPr wrap="square" rtlCol="0">
            <a:spAutoFit/>
          </a:bodyPr>
          <a:lstStyle/>
          <a:p>
            <a:pPr algn="r" rtl="1"/>
            <a:r>
              <a:rPr lang="ar-SA" sz="3200" dirty="0" smtClean="0"/>
              <a:t>الجواب : ٣ وبخاصة اذا تقدمت لهما السن ابتغاء ارضائهما وراحتهما، وجزاء لما بذلاه فى سبيلنامن جهد وعناء. </a:t>
            </a:r>
            <a:endParaRPr lang="en-US" sz="32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5"/>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1"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D</a:t>
            </a:r>
            <a:endParaRPr lang="en-US"/>
          </a:p>
        </p:txBody>
      </p:sp>
      <p:sp>
        <p:nvSpPr>
          <p:cNvPr id="3" name="Frame 2"/>
          <p:cNvSpPr/>
          <p:nvPr/>
        </p:nvSpPr>
        <p:spPr>
          <a:xfrm>
            <a:off x="0" y="0"/>
            <a:ext cx="12192000" cy="6858000"/>
          </a:xfrm>
          <a:prstGeom prst="frame">
            <a:avLst>
              <a:gd name="adj1" fmla="val 3455"/>
            </a:avLst>
          </a:prstGeom>
          <a:blipFill>
            <a:blip r:embed="rId3"/>
            <a:tile tx="0" ty="0" sx="100000" sy="100000" flip="none" algn="tl"/>
          </a:blip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6"/>
          <p:cNvPicPr>
            <a:picLocks noChangeAspect="1"/>
          </p:cNvPicPr>
          <p:nvPr/>
        </p:nvPicPr>
        <p:blipFill>
          <a:blip r:embed="rId4"/>
          <a:srcRect/>
          <a:stretch>
            <a:fillRect/>
          </a:stretch>
        </p:blipFill>
        <p:spPr bwMode="auto">
          <a:xfrm>
            <a:off x="508000" y="304801"/>
            <a:ext cx="11055643" cy="2902634"/>
          </a:xfrm>
          <a:prstGeom prst="rect">
            <a:avLst/>
          </a:prstGeom>
          <a:noFill/>
          <a:ln w="9525">
            <a:noFill/>
            <a:miter lim="800000"/>
            <a:headEnd/>
            <a:tailEnd/>
          </a:ln>
        </p:spPr>
      </p:pic>
      <p:sp>
        <p:nvSpPr>
          <p:cNvPr id="6" name="TextBox 7"/>
          <p:cNvSpPr txBox="1">
            <a:spLocks noChangeArrowheads="1"/>
          </p:cNvSpPr>
          <p:nvPr/>
        </p:nvSpPr>
        <p:spPr bwMode="auto">
          <a:xfrm>
            <a:off x="1566203" y="3237914"/>
            <a:ext cx="8281182" cy="1015663"/>
          </a:xfrm>
          <a:prstGeom prst="rect">
            <a:avLst/>
          </a:prstGeom>
          <a:noFill/>
          <a:ln w="9525">
            <a:noFill/>
            <a:miter lim="800000"/>
            <a:headEnd/>
            <a:tailEnd/>
          </a:ln>
        </p:spPr>
        <p:txBody>
          <a:bodyPr wrap="square">
            <a:spAutoFit/>
          </a:bodyPr>
          <a:lstStyle/>
          <a:p>
            <a:pPr algn="r" rtl="1"/>
            <a:r>
              <a:rPr lang="ar-SA" sz="6000" dirty="0">
                <a:solidFill>
                  <a:srgbClr val="0070C0"/>
                </a:solidFill>
              </a:rPr>
              <a:t>اعمال البيت</a:t>
            </a:r>
            <a:r>
              <a:rPr lang="bn-IN" sz="6000" dirty="0">
                <a:solidFill>
                  <a:srgbClr val="0070C0"/>
                </a:solidFill>
                <a:latin typeface="NikoshBAN" pitchFamily="2" charset="0"/>
                <a:cs typeface="NikoshBAN" pitchFamily="2" charset="0"/>
              </a:rPr>
              <a:t> বাড়ির কাজঃ </a:t>
            </a:r>
            <a:endParaRPr lang="en-US" sz="6000" dirty="0">
              <a:solidFill>
                <a:srgbClr val="0070C0"/>
              </a:solidFill>
            </a:endParaRPr>
          </a:p>
        </p:txBody>
      </p:sp>
      <p:sp>
        <p:nvSpPr>
          <p:cNvPr id="7" name="TextBox 6"/>
          <p:cNvSpPr txBox="1"/>
          <p:nvPr/>
        </p:nvSpPr>
        <p:spPr>
          <a:xfrm>
            <a:off x="3699803" y="4076113"/>
            <a:ext cx="7301132" cy="584775"/>
          </a:xfrm>
          <a:prstGeom prst="rect">
            <a:avLst/>
          </a:prstGeom>
          <a:noFill/>
        </p:spPr>
        <p:txBody>
          <a:bodyPr wrap="square" rtlCol="0">
            <a:spAutoFit/>
          </a:bodyPr>
          <a:lstStyle/>
          <a:p>
            <a:pPr algn="r" rtl="1"/>
            <a:r>
              <a:rPr lang="ar-SA" sz="3200" dirty="0" smtClean="0"/>
              <a:t>١ــ لماذا اوجب الله علينا الإحسان الى الوالدين؟ </a:t>
            </a:r>
            <a:endParaRPr lang="en-US" sz="3200" dirty="0"/>
          </a:p>
        </p:txBody>
      </p:sp>
      <p:sp>
        <p:nvSpPr>
          <p:cNvPr id="8" name="TextBox 7"/>
          <p:cNvSpPr txBox="1"/>
          <p:nvPr/>
        </p:nvSpPr>
        <p:spPr>
          <a:xfrm>
            <a:off x="3727939" y="4575517"/>
            <a:ext cx="7301132" cy="584775"/>
          </a:xfrm>
          <a:prstGeom prst="rect">
            <a:avLst/>
          </a:prstGeom>
          <a:noFill/>
        </p:spPr>
        <p:txBody>
          <a:bodyPr wrap="square" rtlCol="0">
            <a:spAutoFit/>
          </a:bodyPr>
          <a:lstStyle/>
          <a:p>
            <a:pPr algn="r" rtl="1"/>
            <a:r>
              <a:rPr lang="ar-SA" sz="3200" dirty="0" smtClean="0"/>
              <a:t>٢ــ كم حقوقا اوجب الله علينا وما هى؟ </a:t>
            </a:r>
            <a:endParaRPr lang="en-US" sz="3200" dirty="0"/>
          </a:p>
        </p:txBody>
      </p:sp>
      <p:sp>
        <p:nvSpPr>
          <p:cNvPr id="9" name="TextBox 8"/>
          <p:cNvSpPr txBox="1"/>
          <p:nvPr/>
        </p:nvSpPr>
        <p:spPr>
          <a:xfrm>
            <a:off x="3019866" y="5074920"/>
            <a:ext cx="8023272" cy="584775"/>
          </a:xfrm>
          <a:prstGeom prst="rect">
            <a:avLst/>
          </a:prstGeom>
          <a:noFill/>
        </p:spPr>
        <p:txBody>
          <a:bodyPr wrap="square" rtlCol="0">
            <a:spAutoFit/>
          </a:bodyPr>
          <a:lstStyle/>
          <a:p>
            <a:pPr algn="r" rtl="1"/>
            <a:r>
              <a:rPr lang="ar-SA" sz="3200" dirty="0" smtClean="0"/>
              <a:t>٣ــ ما حق الله تعالى؟ </a:t>
            </a:r>
            <a:endParaRPr lang="en-US" sz="3200" dirty="0"/>
          </a:p>
        </p:txBody>
      </p:sp>
      <p:sp>
        <p:nvSpPr>
          <p:cNvPr id="10" name="TextBox 9"/>
          <p:cNvSpPr txBox="1"/>
          <p:nvPr/>
        </p:nvSpPr>
        <p:spPr>
          <a:xfrm>
            <a:off x="3801404" y="5961184"/>
            <a:ext cx="7199532" cy="584775"/>
          </a:xfrm>
          <a:prstGeom prst="rect">
            <a:avLst/>
          </a:prstGeom>
          <a:noFill/>
        </p:spPr>
        <p:txBody>
          <a:bodyPr wrap="square" rtlCol="0">
            <a:spAutoFit/>
          </a:bodyPr>
          <a:lstStyle/>
          <a:p>
            <a:pPr algn="r" rtl="1"/>
            <a:r>
              <a:rPr lang="ar-SA" sz="3200" dirty="0" smtClean="0"/>
              <a:t>٥ــ ما حق الناس؟ </a:t>
            </a:r>
            <a:endParaRPr lang="en-US" sz="3200" dirty="0"/>
          </a:p>
        </p:txBody>
      </p:sp>
      <p:sp>
        <p:nvSpPr>
          <p:cNvPr id="13" name="TextBox 12"/>
          <p:cNvSpPr txBox="1"/>
          <p:nvPr/>
        </p:nvSpPr>
        <p:spPr>
          <a:xfrm>
            <a:off x="956602" y="5518053"/>
            <a:ext cx="10185009" cy="584775"/>
          </a:xfrm>
          <a:prstGeom prst="rect">
            <a:avLst/>
          </a:prstGeom>
          <a:noFill/>
        </p:spPr>
        <p:txBody>
          <a:bodyPr wrap="square" rtlCol="0">
            <a:spAutoFit/>
          </a:bodyPr>
          <a:lstStyle/>
          <a:p>
            <a:pPr algn="r" rtl="1"/>
            <a:r>
              <a:rPr lang="ar-SA" sz="3200" dirty="0" smtClean="0"/>
              <a:t> ٤ــ ما حق الوالدين؟ </a:t>
            </a:r>
            <a:endParaRPr lang="en-US" sz="32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ame 2"/>
          <p:cNvSpPr/>
          <p:nvPr/>
        </p:nvSpPr>
        <p:spPr>
          <a:xfrm>
            <a:off x="0" y="0"/>
            <a:ext cx="12192000" cy="6858000"/>
          </a:xfrm>
          <a:prstGeom prst="frame">
            <a:avLst>
              <a:gd name="adj1" fmla="val 3456"/>
            </a:avLst>
          </a:prstGeom>
          <a:blipFill>
            <a:blip r:embed="rId3"/>
            <a:tile tx="0" ty="0" sx="100000" sy="100000" flip="none" algn="tl"/>
          </a:blip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211015" y="228601"/>
            <a:ext cx="11980985" cy="2139047"/>
          </a:xfrm>
          <a:prstGeom prst="rect">
            <a:avLst/>
          </a:prstGeom>
          <a:noFill/>
        </p:spPr>
        <p:txBody>
          <a:bodyPr wrap="square" rtlCol="0">
            <a:spAutoFit/>
          </a:bodyPr>
          <a:lstStyle/>
          <a:p>
            <a:pPr algn="ctr"/>
            <a:r>
              <a:rPr lang="ar-SA" sz="9600" b="1" dirty="0" smtClean="0">
                <a:solidFill>
                  <a:srgbClr val="0070C0"/>
                </a:solidFill>
              </a:rPr>
              <a:t>شكرا جميلا</a:t>
            </a:r>
            <a:r>
              <a:rPr lang="bn-IN" sz="9600" b="1" dirty="0" smtClean="0">
                <a:solidFill>
                  <a:srgbClr val="0070C0"/>
                </a:solidFill>
              </a:rPr>
              <a:t>  </a:t>
            </a:r>
            <a:r>
              <a:rPr lang="bn-IN" sz="11500" b="1" dirty="0" smtClean="0">
                <a:solidFill>
                  <a:srgbClr val="0070C0"/>
                </a:solidFill>
                <a:latin typeface="NikoshBAN" pitchFamily="2" charset="0"/>
                <a:cs typeface="NikoshBAN" pitchFamily="2" charset="0"/>
              </a:rPr>
              <a:t>ধন্যবাদ</a:t>
            </a:r>
            <a:endParaRPr lang="bn-IN" sz="9600" b="1" dirty="0" smtClean="0">
              <a:solidFill>
                <a:srgbClr val="0070C0"/>
              </a:solidFill>
              <a:latin typeface="NikoshBAN" pitchFamily="2" charset="0"/>
              <a:cs typeface="NikoshBAN" pitchFamily="2" charset="0"/>
            </a:endParaRPr>
          </a:p>
          <a:p>
            <a:pPr algn="ctr" rtl="1"/>
            <a:endParaRPr lang="en-US" dirty="0"/>
          </a:p>
        </p:txBody>
      </p:sp>
      <p:sp>
        <p:nvSpPr>
          <p:cNvPr id="8" name="Rectangle 7"/>
          <p:cNvSpPr/>
          <p:nvPr/>
        </p:nvSpPr>
        <p:spPr>
          <a:xfrm>
            <a:off x="3615397" y="5791201"/>
            <a:ext cx="5500467" cy="769441"/>
          </a:xfrm>
          <a:prstGeom prst="rect">
            <a:avLst/>
          </a:prstGeom>
        </p:spPr>
        <p:txBody>
          <a:bodyPr wrap="square">
            <a:spAutoFit/>
          </a:bodyPr>
          <a:lstStyle/>
          <a:p>
            <a:r>
              <a:rPr lang="ar-SA" sz="4400" dirty="0" smtClean="0"/>
              <a:t>الى اللقاء إنشاء الله، مع السلام</a:t>
            </a:r>
            <a:endParaRPr lang="en-US" sz="4400" dirty="0"/>
          </a:p>
        </p:txBody>
      </p:sp>
      <p:pic>
        <p:nvPicPr>
          <p:cNvPr id="9" name="Picture 8" descr="rose-7.jpg"/>
          <p:cNvPicPr>
            <a:picLocks noChangeAspect="1"/>
          </p:cNvPicPr>
          <p:nvPr/>
        </p:nvPicPr>
        <p:blipFill>
          <a:blip r:embed="rId4"/>
          <a:stretch>
            <a:fillRect/>
          </a:stretch>
        </p:blipFill>
        <p:spPr>
          <a:xfrm>
            <a:off x="812800" y="1752600"/>
            <a:ext cx="10553895" cy="39624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0" fill="hold"/>
                                        <p:tgtEl>
                                          <p:spTgt spid="6"/>
                                        </p:tgtEl>
                                        <p:attrNameLst>
                                          <p:attrName>ppt_x</p:attrName>
                                        </p:attrNameLst>
                                      </p:cBhvr>
                                      <p:tavLst>
                                        <p:tav tm="0">
                                          <p:val>
                                            <p:strVal val="#ppt_x"/>
                                          </p:val>
                                        </p:tav>
                                        <p:tav tm="100000">
                                          <p:val>
                                            <p:strVal val="#ppt_x"/>
                                          </p:val>
                                        </p:tav>
                                      </p:tavLst>
                                    </p:anim>
                                    <p:anim calcmode="lin" valueType="num">
                                      <p:cBhvr additive="base">
                                        <p:cTn id="8"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to="" calcmode="lin" valueType="num">
                                      <p:cBhvr>
                                        <p:cTn id="19"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ame 2"/>
          <p:cNvSpPr/>
          <p:nvPr/>
        </p:nvSpPr>
        <p:spPr>
          <a:xfrm>
            <a:off x="0" y="0"/>
            <a:ext cx="12192000" cy="6858000"/>
          </a:xfrm>
          <a:prstGeom prst="frame">
            <a:avLst>
              <a:gd name="adj1" fmla="val 2635"/>
            </a:avLst>
          </a:prstGeom>
          <a:blipFill>
            <a:blip r:embed="rId3"/>
            <a:tile tx="0" ty="0" sx="100000" sy="100000" flip="none" algn="tl"/>
          </a:blip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595532" y="610773"/>
            <a:ext cx="11074400" cy="1077218"/>
          </a:xfrm>
          <a:prstGeom prst="rect">
            <a:avLst/>
          </a:prstGeom>
          <a:noFill/>
        </p:spPr>
        <p:txBody>
          <a:bodyPr wrap="square" rtlCol="0">
            <a:spAutoFit/>
          </a:bodyPr>
          <a:lstStyle/>
          <a:p>
            <a:pPr algn="r" rtl="1"/>
            <a:r>
              <a:rPr lang="ar-SA" sz="3200" dirty="0" smtClean="0"/>
              <a:t>الجواب: ١ــ اوجب الله علينا الإحسان الى الوالدين لأنهما صاحب الفضل علينا بعد الله فى تربيتنا والانفاق علينا ورعايتنا من صغرنا.</a:t>
            </a:r>
            <a:endParaRPr lang="en-US" sz="3200" dirty="0"/>
          </a:p>
        </p:txBody>
      </p:sp>
      <p:sp>
        <p:nvSpPr>
          <p:cNvPr id="14" name="TextBox 13"/>
          <p:cNvSpPr txBox="1"/>
          <p:nvPr/>
        </p:nvSpPr>
        <p:spPr>
          <a:xfrm>
            <a:off x="1016000" y="1965960"/>
            <a:ext cx="10617982" cy="1077218"/>
          </a:xfrm>
          <a:prstGeom prst="rect">
            <a:avLst/>
          </a:prstGeom>
          <a:noFill/>
        </p:spPr>
        <p:txBody>
          <a:bodyPr wrap="square" rtlCol="0">
            <a:spAutoFit/>
          </a:bodyPr>
          <a:lstStyle/>
          <a:p>
            <a:pPr algn="r" rtl="1"/>
            <a:r>
              <a:rPr lang="ar-SA" sz="3200" dirty="0" smtClean="0"/>
              <a:t>الجواب: ٢ــ اوجب الله علينا حقوقا ثلاثة. الاول : حق الله سبحانه وتعالى. الثانى : حق الوالدين. الثالث : حق الناس.</a:t>
            </a:r>
            <a:endParaRPr lang="en-US" sz="3200" dirty="0"/>
          </a:p>
        </p:txBody>
      </p:sp>
      <p:sp>
        <p:nvSpPr>
          <p:cNvPr id="15" name="TextBox 14"/>
          <p:cNvSpPr txBox="1"/>
          <p:nvPr/>
        </p:nvSpPr>
        <p:spPr>
          <a:xfrm>
            <a:off x="311052" y="3207433"/>
            <a:ext cx="11322930" cy="1077218"/>
          </a:xfrm>
          <a:prstGeom prst="rect">
            <a:avLst/>
          </a:prstGeom>
          <a:noFill/>
        </p:spPr>
        <p:txBody>
          <a:bodyPr wrap="square" rtlCol="0">
            <a:spAutoFit/>
          </a:bodyPr>
          <a:lstStyle/>
          <a:p>
            <a:pPr algn="r" rtl="1"/>
            <a:r>
              <a:rPr lang="ar-SA" sz="3200" dirty="0" smtClean="0"/>
              <a:t>الجواب: ٣ــ  حق الله سبحانه وتعالى ان نعبده وحده لا شريك له ونطيع امره ونتوكل عليه هلا نخاف الا منه ولا نرجو سواه.</a:t>
            </a:r>
            <a:endParaRPr lang="en-US" sz="3200" dirty="0"/>
          </a:p>
        </p:txBody>
      </p:sp>
      <p:sp>
        <p:nvSpPr>
          <p:cNvPr id="16" name="TextBox 15"/>
          <p:cNvSpPr txBox="1"/>
          <p:nvPr/>
        </p:nvSpPr>
        <p:spPr>
          <a:xfrm>
            <a:off x="640861" y="4511040"/>
            <a:ext cx="11074400" cy="584775"/>
          </a:xfrm>
          <a:prstGeom prst="rect">
            <a:avLst/>
          </a:prstGeom>
          <a:noFill/>
        </p:spPr>
        <p:txBody>
          <a:bodyPr wrap="square" rtlCol="0">
            <a:spAutoFit/>
          </a:bodyPr>
          <a:lstStyle/>
          <a:p>
            <a:pPr algn="r" rtl="1"/>
            <a:r>
              <a:rPr lang="ar-SA" sz="3200" dirty="0" smtClean="0"/>
              <a:t>الجواب: ٤ــ  حق الوالدين ان نحبهما ونطيعهما ونقدم لهما كل ا نستطيعه من مساعدة.</a:t>
            </a:r>
            <a:endParaRPr lang="en-US" sz="3200" dirty="0"/>
          </a:p>
        </p:txBody>
      </p:sp>
      <p:sp>
        <p:nvSpPr>
          <p:cNvPr id="17" name="TextBox 16"/>
          <p:cNvSpPr txBox="1"/>
          <p:nvPr/>
        </p:nvSpPr>
        <p:spPr>
          <a:xfrm>
            <a:off x="665871" y="5451232"/>
            <a:ext cx="11074400" cy="584775"/>
          </a:xfrm>
          <a:prstGeom prst="rect">
            <a:avLst/>
          </a:prstGeom>
          <a:noFill/>
        </p:spPr>
        <p:txBody>
          <a:bodyPr wrap="square" rtlCol="0">
            <a:spAutoFit/>
          </a:bodyPr>
          <a:lstStyle/>
          <a:p>
            <a:pPr algn="r" rtl="1"/>
            <a:r>
              <a:rPr lang="ar-SA" sz="3200" dirty="0" smtClean="0"/>
              <a:t>الجواب:  ٥ــ حق الناس ان نقدم لهم العون والمساعدة.</a:t>
            </a:r>
            <a:endParaRPr lang="en-US" sz="32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1" descr="C:\Users\a\Pictures\A. Supers pictur.jpg"/>
          <p:cNvPicPr>
            <a:picLocks noChangeAspect="1" noChangeArrowheads="1"/>
          </p:cNvPicPr>
          <p:nvPr/>
        </p:nvPicPr>
        <p:blipFill>
          <a:blip r:embed="rId2"/>
          <a:srcRect/>
          <a:stretch>
            <a:fillRect/>
          </a:stretch>
        </p:blipFill>
        <p:spPr bwMode="auto">
          <a:xfrm>
            <a:off x="8074855" y="228600"/>
            <a:ext cx="2644727" cy="2819400"/>
          </a:xfrm>
          <a:prstGeom prst="rect">
            <a:avLst/>
          </a:prstGeom>
          <a:noFill/>
          <a:ln w="9525">
            <a:noFill/>
            <a:miter lim="800000"/>
            <a:headEnd/>
            <a:tailEnd/>
          </a:ln>
        </p:spPr>
      </p:pic>
      <p:sp>
        <p:nvSpPr>
          <p:cNvPr id="7" name="AutoShape 29"/>
          <p:cNvSpPr>
            <a:spLocks noChangeArrowheads="1"/>
          </p:cNvSpPr>
          <p:nvPr/>
        </p:nvSpPr>
        <p:spPr bwMode="auto">
          <a:xfrm>
            <a:off x="304800" y="2743200"/>
            <a:ext cx="5588000" cy="3733800"/>
          </a:xfrm>
          <a:prstGeom prst="flowChartAlternateProcess">
            <a:avLst/>
          </a:prstGeom>
          <a:noFill/>
          <a:ln w="9525">
            <a:solidFill>
              <a:srgbClr val="FF99CC"/>
            </a:solidFill>
            <a:miter lim="800000"/>
            <a:headEnd/>
            <a:tailEnd/>
          </a:ln>
        </p:spPr>
        <p:txBody>
          <a:bodyPr/>
          <a:lstStyle/>
          <a:p>
            <a:pPr algn="ctr" rtl="1"/>
            <a:r>
              <a:rPr lang="ar-SA" sz="2800" dirty="0" smtClean="0">
                <a:latin typeface="NikoshBAN" pitchFamily="2" charset="0"/>
                <a:cs typeface="NikoshBAN" pitchFamily="2" charset="0"/>
              </a:rPr>
              <a:t>محمد:</a:t>
            </a:r>
            <a:r>
              <a:rPr lang="bn-IN" sz="2800" dirty="0" smtClean="0">
                <a:latin typeface="NikoshBAN" pitchFamily="2" charset="0"/>
                <a:cs typeface="NikoshBAN" pitchFamily="2" charset="0"/>
              </a:rPr>
              <a:t> </a:t>
            </a:r>
            <a:r>
              <a:rPr lang="ar-SA" sz="2800" dirty="0" smtClean="0">
                <a:latin typeface="NikoshBAN" pitchFamily="2" charset="0"/>
                <a:cs typeface="NikoshBAN" pitchFamily="2" charset="0"/>
              </a:rPr>
              <a:t>شفيق الاسلام بهويا</a:t>
            </a:r>
          </a:p>
          <a:p>
            <a:pPr algn="ctr" rtl="1"/>
            <a:r>
              <a:rPr lang="ar-SA" sz="2800" dirty="0" smtClean="0">
                <a:latin typeface="NikoshBAN" pitchFamily="2" charset="0"/>
                <a:cs typeface="NikoshBAN" pitchFamily="2" charset="0"/>
              </a:rPr>
              <a:t>نائب سوفار</a:t>
            </a:r>
          </a:p>
          <a:p>
            <a:pPr algn="r" rtl="1"/>
            <a:r>
              <a:rPr lang="ar-SA" sz="2800" dirty="0" smtClean="0">
                <a:latin typeface="NikoshBAN" pitchFamily="2" charset="0"/>
                <a:cs typeface="NikoshBAN" pitchFamily="2" charset="0"/>
              </a:rPr>
              <a:t>شاه فران دار السنة داخل مدرسة</a:t>
            </a:r>
          </a:p>
          <a:p>
            <a:pPr algn="r" rtl="1"/>
            <a:r>
              <a:rPr lang="ar-SA" sz="2800" dirty="0" smtClean="0">
                <a:latin typeface="NikoshBAN" pitchFamily="2" charset="0"/>
                <a:cs typeface="NikoshBAN" pitchFamily="2" charset="0"/>
              </a:rPr>
              <a:t> بعميد نغر، حبيغنج.</a:t>
            </a:r>
          </a:p>
          <a:p>
            <a:pPr algn="r" rtl="1"/>
            <a:r>
              <a:rPr lang="ar-SA" sz="2400" dirty="0" smtClean="0">
                <a:latin typeface="NikoshBAN" pitchFamily="2" charset="0"/>
                <a:cs typeface="NikoshBAN" pitchFamily="2" charset="0"/>
              </a:rPr>
              <a:t>مكتب البريد: حبيغنج.</a:t>
            </a:r>
          </a:p>
          <a:p>
            <a:pPr algn="r" rtl="1"/>
            <a:r>
              <a:rPr lang="ar-SA" sz="2400" dirty="0" smtClean="0">
                <a:latin typeface="NikoshBAN" pitchFamily="2" charset="0"/>
                <a:cs typeface="NikoshBAN" pitchFamily="2" charset="0"/>
              </a:rPr>
              <a:t>المديرية و المديرية الفرعية: حبيغنج.</a:t>
            </a:r>
          </a:p>
          <a:p>
            <a:pPr algn="r" rtl="1"/>
            <a:r>
              <a:rPr lang="ar-SA" sz="2800" dirty="0" smtClean="0">
                <a:latin typeface="NikoshBAN" pitchFamily="2" charset="0"/>
                <a:cs typeface="NikoshBAN" pitchFamily="2" charset="0"/>
              </a:rPr>
              <a:t>الجوال: ٠١٧٣٢٤٩٦٧٦١</a:t>
            </a:r>
            <a:r>
              <a:rPr lang="bn-IN" sz="2400" dirty="0" smtClean="0">
                <a:latin typeface="NikoshBAN" pitchFamily="2" charset="0"/>
                <a:cs typeface="NikoshBAN" pitchFamily="2" charset="0"/>
              </a:rPr>
              <a:t> </a:t>
            </a:r>
            <a:endParaRPr lang="en-US" sz="2400" dirty="0">
              <a:latin typeface="NikoshBAN" pitchFamily="2" charset="0"/>
              <a:cs typeface="NikoshBAN" pitchFamily="2" charset="0"/>
            </a:endParaRPr>
          </a:p>
          <a:p>
            <a:r>
              <a:rPr lang="en-US" sz="1600" dirty="0">
                <a:latin typeface="NikoshBAN" pitchFamily="2" charset="0"/>
                <a:cs typeface="NikoshBAN" pitchFamily="2" charset="0"/>
              </a:rPr>
              <a:t>E-mail: shafiqbhuyan</a:t>
            </a:r>
            <a:r>
              <a:rPr lang="en-US" sz="1600" dirty="0">
                <a:cs typeface="NikoshBAN" pitchFamily="2" charset="0"/>
              </a:rPr>
              <a:t>78</a:t>
            </a:r>
            <a:r>
              <a:rPr lang="en-US" sz="1600" dirty="0">
                <a:latin typeface="NikoshBAN" pitchFamily="2" charset="0"/>
                <a:cs typeface="NikoshBAN" pitchFamily="2" charset="0"/>
              </a:rPr>
              <a:t>@gmail.com</a:t>
            </a:r>
            <a:endParaRPr lang="en-US" sz="1600" dirty="0"/>
          </a:p>
        </p:txBody>
      </p:sp>
      <p:sp>
        <p:nvSpPr>
          <p:cNvPr id="8" name="AutoShape 29"/>
          <p:cNvSpPr>
            <a:spLocks noChangeArrowheads="1"/>
          </p:cNvSpPr>
          <p:nvPr/>
        </p:nvSpPr>
        <p:spPr bwMode="auto">
          <a:xfrm>
            <a:off x="6400800" y="2743200"/>
            <a:ext cx="5444197" cy="3733800"/>
          </a:xfrm>
          <a:prstGeom prst="flowChartAlternateProcess">
            <a:avLst/>
          </a:prstGeom>
          <a:noFill/>
          <a:ln w="9525">
            <a:solidFill>
              <a:srgbClr val="FF99CC"/>
            </a:solidFill>
            <a:miter lim="800000"/>
            <a:headEnd/>
            <a:tailEnd/>
          </a:ln>
        </p:spPr>
        <p:txBody>
          <a:bodyPr/>
          <a:lstStyle/>
          <a:p>
            <a:pPr algn="ctr"/>
            <a:r>
              <a:rPr lang="bn-IN" sz="3200" dirty="0">
                <a:latin typeface="NikoshBAN" pitchFamily="2" charset="0"/>
                <a:cs typeface="NikoshBAN" pitchFamily="2" charset="0"/>
              </a:rPr>
              <a:t>মোঃ শফিকুল ইসলাম ভূইয়া। </a:t>
            </a:r>
          </a:p>
          <a:p>
            <a:pPr algn="ctr"/>
            <a:r>
              <a:rPr lang="bn-IN" sz="2000" dirty="0">
                <a:latin typeface="NikoshBAN" pitchFamily="2" charset="0"/>
                <a:cs typeface="NikoshBAN" pitchFamily="2" charset="0"/>
              </a:rPr>
              <a:t>সহকারি সুপার </a:t>
            </a:r>
            <a:r>
              <a:rPr lang="bn-BD" sz="2000" dirty="0"/>
              <a:t> </a:t>
            </a:r>
          </a:p>
          <a:p>
            <a:r>
              <a:rPr lang="bn-IN" sz="2800" dirty="0">
                <a:latin typeface="NikoshBAN" pitchFamily="2" charset="0"/>
                <a:cs typeface="NikoshBAN" pitchFamily="2" charset="0"/>
              </a:rPr>
              <a:t>উমেদনগর শাহ্‌পরাণ দারুচ্ছুন্নাৎ দাখিল মাদরাসা</a:t>
            </a:r>
            <a:r>
              <a:rPr lang="en-US" sz="2800" dirty="0">
                <a:latin typeface="NikoshBAN" pitchFamily="2" charset="0"/>
                <a:cs typeface="NikoshBAN" pitchFamily="2" charset="0"/>
              </a:rPr>
              <a:t>, </a:t>
            </a:r>
            <a:r>
              <a:rPr lang="bn-IN" sz="2800" dirty="0">
                <a:latin typeface="NikoshBAN" pitchFamily="2" charset="0"/>
                <a:cs typeface="NikoshBAN" pitchFamily="2" charset="0"/>
              </a:rPr>
              <a:t>হবিগঞ্জ। </a:t>
            </a:r>
            <a:endParaRPr lang="en-US" sz="2800" dirty="0">
              <a:latin typeface="NikoshBAN" pitchFamily="2" charset="0"/>
              <a:cs typeface="NikoshBAN" pitchFamily="2" charset="0"/>
            </a:endParaRPr>
          </a:p>
          <a:p>
            <a:r>
              <a:rPr lang="bn-IN" sz="2000" dirty="0">
                <a:latin typeface="NikoshBAN" pitchFamily="2" charset="0"/>
                <a:cs typeface="NikoshBAN" pitchFamily="2" charset="0"/>
              </a:rPr>
              <a:t>ডাকঘরঃ হবিগঞ্জ।</a:t>
            </a:r>
            <a:endParaRPr lang="en-US" sz="2000" dirty="0">
              <a:latin typeface="NikoshBAN" pitchFamily="2" charset="0"/>
              <a:cs typeface="NikoshBAN" pitchFamily="2" charset="0"/>
            </a:endParaRPr>
          </a:p>
          <a:p>
            <a:r>
              <a:rPr lang="bn-IN" sz="2000" dirty="0">
                <a:latin typeface="NikoshBAN" pitchFamily="2" charset="0"/>
                <a:cs typeface="NikoshBAN" pitchFamily="2" charset="0"/>
              </a:rPr>
              <a:t>উপজেলা ও জেলাঃ হবিগঞ্জ। </a:t>
            </a:r>
            <a:endParaRPr lang="en-US" sz="2000" dirty="0">
              <a:latin typeface="NikoshBAN" pitchFamily="2" charset="0"/>
              <a:cs typeface="NikoshBAN" pitchFamily="2" charset="0"/>
            </a:endParaRPr>
          </a:p>
          <a:p>
            <a:r>
              <a:rPr lang="bn-IN" sz="2000" dirty="0">
                <a:latin typeface="NikoshBAN" pitchFamily="2" charset="0"/>
                <a:cs typeface="NikoshBAN" pitchFamily="2" charset="0"/>
              </a:rPr>
              <a:t>মোবাইলঃ ০১৭৩২-৪৯৬৭৬১ </a:t>
            </a:r>
            <a:endParaRPr lang="en-US" sz="2000" dirty="0">
              <a:latin typeface="NikoshBAN" pitchFamily="2" charset="0"/>
              <a:cs typeface="NikoshBAN" pitchFamily="2" charset="0"/>
            </a:endParaRPr>
          </a:p>
          <a:p>
            <a:r>
              <a:rPr lang="en-US" sz="1800" dirty="0">
                <a:latin typeface="NikoshBAN" pitchFamily="2" charset="0"/>
                <a:cs typeface="NikoshBAN" pitchFamily="2" charset="0"/>
              </a:rPr>
              <a:t>E-mail: shafiqbhuyan</a:t>
            </a:r>
            <a:r>
              <a:rPr lang="en-US" sz="1800" dirty="0">
                <a:cs typeface="NikoshBAN" pitchFamily="2" charset="0"/>
              </a:rPr>
              <a:t>78</a:t>
            </a:r>
            <a:r>
              <a:rPr lang="en-US" sz="1800" dirty="0">
                <a:latin typeface="NikoshBAN" pitchFamily="2" charset="0"/>
                <a:cs typeface="NikoshBAN" pitchFamily="2" charset="0"/>
              </a:rPr>
              <a:t>@gmail.com</a:t>
            </a:r>
            <a:endParaRPr lang="en-US" sz="1800" dirty="0"/>
          </a:p>
        </p:txBody>
      </p:sp>
      <p:sp>
        <p:nvSpPr>
          <p:cNvPr id="9" name="Right Arrow 8"/>
          <p:cNvSpPr/>
          <p:nvPr/>
        </p:nvSpPr>
        <p:spPr>
          <a:xfrm>
            <a:off x="5190978" y="533400"/>
            <a:ext cx="2616591"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p:cNvSpPr/>
          <p:nvPr/>
        </p:nvSpPr>
        <p:spPr>
          <a:xfrm>
            <a:off x="1505242" y="228600"/>
            <a:ext cx="3108961" cy="2362200"/>
          </a:xfrm>
          <a:prstGeom prst="frame">
            <a:avLst>
              <a:gd name="adj1" fmla="val 12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8000" kern="10" dirty="0" smtClean="0">
                <a:ln w="9525">
                  <a:round/>
                  <a:headEnd/>
                  <a:tailEnd/>
                </a:ln>
                <a:solidFill>
                  <a:srgbClr val="0070C0"/>
                </a:solidFill>
                <a:latin typeface="NikoshBAN" pitchFamily="2" charset="0"/>
                <a:cs typeface="NikoshBAN" pitchFamily="2" charset="0"/>
              </a:rPr>
              <a:t>শিক্ষক</a:t>
            </a:r>
            <a:r>
              <a:rPr lang="bn-IN" sz="4000" kern="10" dirty="0" smtClean="0">
                <a:ln w="9525">
                  <a:round/>
                  <a:headEnd/>
                  <a:tailEnd/>
                </a:ln>
                <a:solidFill>
                  <a:srgbClr val="0070C0"/>
                </a:solidFill>
                <a:latin typeface="NikoshBAN" pitchFamily="2" charset="0"/>
                <a:cs typeface="NikoshBAN" pitchFamily="2" charset="0"/>
              </a:rPr>
              <a:t> </a:t>
            </a:r>
          </a:p>
          <a:p>
            <a:pPr algn="ctr"/>
            <a:r>
              <a:rPr lang="bn-IN" sz="4000" kern="10" dirty="0" smtClean="0">
                <a:ln w="9525">
                  <a:round/>
                  <a:headEnd/>
                  <a:tailEnd/>
                </a:ln>
                <a:solidFill>
                  <a:srgbClr val="0070C0"/>
                </a:solidFill>
                <a:latin typeface="NikoshBAN" pitchFamily="2" charset="0"/>
                <a:cs typeface="NikoshBAN" pitchFamily="2" charset="0"/>
              </a:rPr>
              <a:t>পরিচিতি</a:t>
            </a:r>
            <a:endParaRPr lang="en-US" sz="4000" dirty="0">
              <a:solidFill>
                <a:srgbClr val="0070C0"/>
              </a:solidFill>
            </a:endParaRPr>
          </a:p>
        </p:txBody>
      </p:sp>
      <p:sp>
        <p:nvSpPr>
          <p:cNvPr id="12" name="Frame 11"/>
          <p:cNvSpPr/>
          <p:nvPr/>
        </p:nvSpPr>
        <p:spPr>
          <a:xfrm>
            <a:off x="0" y="0"/>
            <a:ext cx="12192000" cy="6858000"/>
          </a:xfrm>
          <a:prstGeom prst="frame">
            <a:avLst>
              <a:gd name="adj1" fmla="val 3469"/>
            </a:avLst>
          </a:prstGeom>
          <a:gradFill>
            <a:gsLst>
              <a:gs pos="0">
                <a:srgbClr val="5E9EFF"/>
              </a:gs>
              <a:gs pos="39999">
                <a:srgbClr val="85C2FF"/>
              </a:gs>
              <a:gs pos="70000">
                <a:srgbClr val="C4D6EB"/>
              </a:gs>
              <a:gs pos="100000">
                <a:srgbClr val="FFEBFA"/>
              </a:gs>
            </a:gsLst>
            <a:lin ang="54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edg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edge">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192000" cy="6858000"/>
          </a:xfrm>
          <a:prstGeom prst="frame">
            <a:avLst>
              <a:gd name="adj1" fmla="val 1262"/>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0" y="0"/>
            <a:ext cx="12192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mokka-2.jpg"/>
          <p:cNvPicPr>
            <a:picLocks noChangeAspect="1"/>
          </p:cNvPicPr>
          <p:nvPr/>
        </p:nvPicPr>
        <p:blipFill>
          <a:blip r:embed="rId3"/>
          <a:stretch>
            <a:fillRect/>
          </a:stretch>
        </p:blipFill>
        <p:spPr>
          <a:xfrm>
            <a:off x="4290646" y="838200"/>
            <a:ext cx="3587262" cy="2286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6" name="Picture 15" descr="image-1.jpg"/>
          <p:cNvPicPr>
            <a:picLocks noChangeAspect="1"/>
          </p:cNvPicPr>
          <p:nvPr/>
        </p:nvPicPr>
        <p:blipFill>
          <a:blip r:embed="rId4"/>
          <a:stretch>
            <a:fillRect/>
          </a:stretch>
        </p:blipFill>
        <p:spPr>
          <a:xfrm>
            <a:off x="8060788" y="379829"/>
            <a:ext cx="3699803" cy="274437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pic>
        <p:nvPicPr>
          <p:cNvPr id="18" name="Picture 17"/>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6541477" y="3505200"/>
            <a:ext cx="5106572" cy="26455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1" name="TextBox 20"/>
          <p:cNvSpPr txBox="1"/>
          <p:nvPr/>
        </p:nvSpPr>
        <p:spPr>
          <a:xfrm>
            <a:off x="3454400" y="152400"/>
            <a:ext cx="5892800" cy="707886"/>
          </a:xfrm>
          <a:prstGeom prst="rect">
            <a:avLst/>
          </a:prstGeom>
          <a:noFill/>
        </p:spPr>
        <p:txBody>
          <a:bodyPr wrap="square" rtlCol="0">
            <a:spAutoFit/>
          </a:bodyPr>
          <a:lstStyle/>
          <a:p>
            <a:pPr algn="ctr"/>
            <a:r>
              <a:rPr lang="bn-IN" sz="4000" dirty="0" smtClean="0">
                <a:latin typeface="NikoshBAN" pitchFamily="2" charset="0"/>
                <a:cs typeface="NikoshBAN" pitchFamily="2" charset="0"/>
              </a:rPr>
              <a:t>নিচের ছবিগুলো লক্ষ্য করো </a:t>
            </a:r>
            <a:endParaRPr lang="en-US" sz="4000" dirty="0">
              <a:latin typeface="NikoshBAN" pitchFamily="2" charset="0"/>
              <a:cs typeface="NikoshBAN" pitchFamily="2" charset="0"/>
            </a:endParaRPr>
          </a:p>
        </p:txBody>
      </p:sp>
      <p:sp>
        <p:nvSpPr>
          <p:cNvPr id="11" name="Frame 10"/>
          <p:cNvSpPr/>
          <p:nvPr/>
        </p:nvSpPr>
        <p:spPr>
          <a:xfrm>
            <a:off x="0" y="0"/>
            <a:ext cx="12192000" cy="6858000"/>
          </a:xfrm>
          <a:prstGeom prst="frame">
            <a:avLst>
              <a:gd name="adj1" fmla="val 3456"/>
            </a:avLst>
          </a:prstGeom>
          <a:gradFill>
            <a:gsLst>
              <a:gs pos="0">
                <a:srgbClr val="DDEBCF"/>
              </a:gs>
              <a:gs pos="50000">
                <a:srgbClr val="9CB86E"/>
              </a:gs>
              <a:gs pos="100000">
                <a:srgbClr val="156B13"/>
              </a:gs>
            </a:gsLst>
            <a:lin ang="54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3" name="Picture 12"/>
          <p:cNvPicPr>
            <a:picLocks noChangeAspect="1"/>
          </p:cNvPicPr>
          <p:nvPr/>
        </p:nvPicPr>
        <p:blipFill rotWithShape="1">
          <a:blip r:embed="rId6" cstate="print">
            <a:extLst>
              <a:ext uri="{28A0092B-C50C-407E-A947-70E740481C1C}">
                <a14:useLocalDpi xmlns:a14="http://schemas.microsoft.com/office/drawing/2010/main" xmlns="" val="0"/>
              </a:ext>
            </a:extLst>
          </a:blip>
          <a:srcRect t="4814" r="42593"/>
          <a:stretch/>
        </p:blipFill>
        <p:spPr bwMode="auto">
          <a:xfrm>
            <a:off x="604911" y="3533336"/>
            <a:ext cx="4768947" cy="258611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 name="Picture 11" descr="image-3.jpg"/>
          <p:cNvPicPr>
            <a:picLocks noChangeAspect="1"/>
          </p:cNvPicPr>
          <p:nvPr/>
        </p:nvPicPr>
        <p:blipFill>
          <a:blip r:embed="rId7"/>
          <a:stretch>
            <a:fillRect/>
          </a:stretch>
        </p:blipFill>
        <p:spPr>
          <a:xfrm>
            <a:off x="304800" y="838200"/>
            <a:ext cx="3759200" cy="22860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edge">
                                      <p:cBhvr>
                                        <p:cTn id="13" dur="20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edge">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box(in)">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diamond(in)">
                                      <p:cBhvr>
                                        <p:cTn id="34"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মা২.jpg"/>
          <p:cNvPicPr>
            <a:picLocks noChangeAspect="1"/>
          </p:cNvPicPr>
          <p:nvPr/>
        </p:nvPicPr>
        <p:blipFill>
          <a:blip r:embed="rId3"/>
          <a:stretch>
            <a:fillRect/>
          </a:stretch>
        </p:blipFill>
        <p:spPr>
          <a:xfrm>
            <a:off x="493932" y="948398"/>
            <a:ext cx="3378200" cy="27146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descr="মা বাবা.jpg"/>
          <p:cNvPicPr>
            <a:picLocks noChangeAspect="1"/>
          </p:cNvPicPr>
          <p:nvPr/>
        </p:nvPicPr>
        <p:blipFill>
          <a:blip r:embed="rId4"/>
          <a:stretch>
            <a:fillRect/>
          </a:stretch>
        </p:blipFill>
        <p:spPr>
          <a:xfrm>
            <a:off x="8432800" y="990600"/>
            <a:ext cx="3285588" cy="27813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Picture 8" descr="বাবা.jpg"/>
          <p:cNvPicPr>
            <a:picLocks noChangeAspect="1"/>
          </p:cNvPicPr>
          <p:nvPr/>
        </p:nvPicPr>
        <p:blipFill>
          <a:blip r:embed="rId5"/>
          <a:stretch>
            <a:fillRect/>
          </a:stretch>
        </p:blipFill>
        <p:spPr>
          <a:xfrm>
            <a:off x="4368801" y="990601"/>
            <a:ext cx="3492500" cy="273367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13" name="Picture 12" descr="মা৪.jpg"/>
          <p:cNvPicPr>
            <a:picLocks noChangeAspect="1"/>
          </p:cNvPicPr>
          <p:nvPr/>
        </p:nvPicPr>
        <p:blipFill>
          <a:blip r:embed="rId6"/>
          <a:stretch>
            <a:fillRect/>
          </a:stretch>
        </p:blipFill>
        <p:spPr>
          <a:xfrm>
            <a:off x="168812" y="4114800"/>
            <a:ext cx="3685736" cy="219075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16" name="Picture 15" descr="ma-2.jpg"/>
          <p:cNvPicPr>
            <a:picLocks noChangeAspect="1"/>
          </p:cNvPicPr>
          <p:nvPr/>
        </p:nvPicPr>
        <p:blipFill>
          <a:blip r:embed="rId7"/>
          <a:stretch>
            <a:fillRect/>
          </a:stretch>
        </p:blipFill>
        <p:spPr>
          <a:xfrm>
            <a:off x="4017108" y="3706837"/>
            <a:ext cx="3429000" cy="3151163"/>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pic>
        <p:nvPicPr>
          <p:cNvPr id="17" name="Picture 16" descr="মা-বাবা.jpg"/>
          <p:cNvPicPr>
            <a:picLocks noChangeAspect="1"/>
          </p:cNvPicPr>
          <p:nvPr/>
        </p:nvPicPr>
        <p:blipFill>
          <a:blip r:embed="rId8"/>
          <a:stretch>
            <a:fillRect/>
          </a:stretch>
        </p:blipFill>
        <p:spPr>
          <a:xfrm>
            <a:off x="7956062" y="4114800"/>
            <a:ext cx="3762326" cy="22098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18" name="TextBox 17"/>
          <p:cNvSpPr txBox="1"/>
          <p:nvPr/>
        </p:nvSpPr>
        <p:spPr>
          <a:xfrm>
            <a:off x="3454400" y="228600"/>
            <a:ext cx="5892800" cy="707886"/>
          </a:xfrm>
          <a:prstGeom prst="rect">
            <a:avLst/>
          </a:prstGeom>
          <a:noFill/>
        </p:spPr>
        <p:txBody>
          <a:bodyPr wrap="square" rtlCol="0">
            <a:spAutoFit/>
          </a:bodyPr>
          <a:lstStyle/>
          <a:p>
            <a:pPr algn="ctr"/>
            <a:r>
              <a:rPr lang="bn-IN" sz="4000" dirty="0" smtClean="0">
                <a:solidFill>
                  <a:srgbClr val="FF0000"/>
                </a:solidFill>
                <a:latin typeface="NikoshBAN" pitchFamily="2" charset="0"/>
                <a:cs typeface="NikoshBAN" pitchFamily="2" charset="0"/>
              </a:rPr>
              <a:t>নিচের ছবিগুলো লক্ষ্য করো </a:t>
            </a:r>
            <a:endParaRPr lang="en-US" sz="4000" dirty="0">
              <a:solidFill>
                <a:srgbClr val="FF0000"/>
              </a:solidFill>
              <a:latin typeface="NikoshBAN" pitchFamily="2" charset="0"/>
              <a:cs typeface="NikoshBAN" pitchFamily="2" charset="0"/>
            </a:endParaRPr>
          </a:p>
        </p:txBody>
      </p:sp>
      <p:sp>
        <p:nvSpPr>
          <p:cNvPr id="10" name="Frame 9"/>
          <p:cNvSpPr/>
          <p:nvPr/>
        </p:nvSpPr>
        <p:spPr>
          <a:xfrm>
            <a:off x="0" y="0"/>
            <a:ext cx="12192000" cy="6858000"/>
          </a:xfrm>
          <a:prstGeom prst="frame">
            <a:avLst>
              <a:gd name="adj1" fmla="val 3865"/>
            </a:avLst>
          </a:prstGeom>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edge">
                                      <p:cBhvr>
                                        <p:cTn id="13" dur="2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edge">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0"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edge">
                                      <p:cBhvr>
                                        <p:cTn id="35" dur="20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20" presetClass="entr" presetSubtype="0" fill="hold"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edge">
                                      <p:cBhvr>
                                        <p:cTn id="40"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oya2.jpg"/>
          <p:cNvPicPr>
            <a:picLocks noChangeAspect="1"/>
          </p:cNvPicPr>
          <p:nvPr/>
        </p:nvPicPr>
        <p:blipFill>
          <a:blip r:embed="rId3"/>
          <a:stretch>
            <a:fillRect/>
          </a:stretch>
        </p:blipFill>
        <p:spPr>
          <a:xfrm>
            <a:off x="508000" y="838200"/>
            <a:ext cx="3759200" cy="22860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6" name="Picture 5" descr="6.jpg"/>
          <p:cNvPicPr>
            <a:picLocks noChangeAspect="1"/>
          </p:cNvPicPr>
          <p:nvPr/>
        </p:nvPicPr>
        <p:blipFill>
          <a:blip r:embed="rId4"/>
          <a:stretch>
            <a:fillRect/>
          </a:stretch>
        </p:blipFill>
        <p:spPr>
          <a:xfrm>
            <a:off x="5950634" y="3505201"/>
            <a:ext cx="5873067" cy="27432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7" name="Picture 6" descr="doya4.jpg"/>
          <p:cNvPicPr>
            <a:picLocks noChangeAspect="1"/>
          </p:cNvPicPr>
          <p:nvPr/>
        </p:nvPicPr>
        <p:blipFill>
          <a:blip r:embed="rId5"/>
          <a:stretch>
            <a:fillRect/>
          </a:stretch>
        </p:blipFill>
        <p:spPr>
          <a:xfrm>
            <a:off x="8331201" y="838200"/>
            <a:ext cx="3492500" cy="228600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8" name="Picture 7" descr="doya7.jpg"/>
          <p:cNvPicPr>
            <a:picLocks noChangeAspect="1"/>
          </p:cNvPicPr>
          <p:nvPr/>
        </p:nvPicPr>
        <p:blipFill>
          <a:blip r:embed="rId6"/>
          <a:stretch>
            <a:fillRect/>
          </a:stretch>
        </p:blipFill>
        <p:spPr>
          <a:xfrm>
            <a:off x="4572001" y="838200"/>
            <a:ext cx="3492500" cy="2286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9" name="Picture 8" descr="7.jpg"/>
          <p:cNvPicPr>
            <a:picLocks noChangeAspect="1"/>
          </p:cNvPicPr>
          <p:nvPr/>
        </p:nvPicPr>
        <p:blipFill>
          <a:blip r:embed="rId7"/>
          <a:stretch>
            <a:fillRect/>
          </a:stretch>
        </p:blipFill>
        <p:spPr>
          <a:xfrm>
            <a:off x="609600" y="3505200"/>
            <a:ext cx="4933071" cy="280035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0" name="TextBox 9"/>
          <p:cNvSpPr txBox="1"/>
          <p:nvPr/>
        </p:nvSpPr>
        <p:spPr>
          <a:xfrm>
            <a:off x="3352800" y="228600"/>
            <a:ext cx="5892800" cy="707886"/>
          </a:xfrm>
          <a:prstGeom prst="rect">
            <a:avLst/>
          </a:prstGeom>
          <a:noFill/>
        </p:spPr>
        <p:txBody>
          <a:bodyPr wrap="square" rtlCol="0">
            <a:spAutoFit/>
          </a:bodyPr>
          <a:lstStyle/>
          <a:p>
            <a:pPr algn="ctr"/>
            <a:r>
              <a:rPr lang="bn-IN" sz="4000" dirty="0" smtClean="0">
                <a:solidFill>
                  <a:srgbClr val="FF0000"/>
                </a:solidFill>
                <a:latin typeface="NikoshBAN" pitchFamily="2" charset="0"/>
                <a:cs typeface="NikoshBAN" pitchFamily="2" charset="0"/>
              </a:rPr>
              <a:t>নিচের ছবিগুলো লক্ষ্য করো</a:t>
            </a:r>
            <a:r>
              <a:rPr lang="bn-IN"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
        <p:nvSpPr>
          <p:cNvPr id="11" name="Frame 10"/>
          <p:cNvSpPr/>
          <p:nvPr/>
        </p:nvSpPr>
        <p:spPr>
          <a:xfrm>
            <a:off x="0" y="0"/>
            <a:ext cx="12192000" cy="6858000"/>
          </a:xfrm>
          <a:prstGeom prst="frame">
            <a:avLst>
              <a:gd name="adj1" fmla="val 4071"/>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edge">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heel(4)">
                                      <p:cBhvr>
                                        <p:cTn id="18" dur="2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strVal val="#ppt_w*0.70"/>
                                          </p:val>
                                        </p:tav>
                                        <p:tav tm="100000">
                                          <p:val>
                                            <p:strVal val="#ppt_w"/>
                                          </p:val>
                                        </p:tav>
                                      </p:tavLst>
                                    </p:anim>
                                    <p:anim calcmode="lin" valueType="num">
                                      <p:cBhvr>
                                        <p:cTn id="24" dur="1000" fill="hold"/>
                                        <p:tgtEl>
                                          <p:spTgt spid="7"/>
                                        </p:tgtEl>
                                        <p:attrNameLst>
                                          <p:attrName>ppt_h</p:attrName>
                                        </p:attrNameLst>
                                      </p:cBhvr>
                                      <p:tavLst>
                                        <p:tav tm="0">
                                          <p:val>
                                            <p:strVal val="#ppt_h"/>
                                          </p:val>
                                        </p:tav>
                                        <p:tav tm="100000">
                                          <p:val>
                                            <p:strVal val="#ppt_h"/>
                                          </p:val>
                                        </p:tav>
                                      </p:tavLst>
                                    </p:anim>
                                    <p:animEffect transition="in" filter="fade">
                                      <p:cBhvr>
                                        <p:cTn id="25" dur="1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0" presetClass="entr" presetSubtype="0"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edge">
                                      <p:cBhvr>
                                        <p:cTn id="3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192000" cy="6858000"/>
          </a:xfrm>
          <a:prstGeom prst="frame">
            <a:avLst>
              <a:gd name="adj1" fmla="val 12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0" y="0"/>
            <a:ext cx="12192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b="1" dirty="0" smtClean="0">
              <a:solidFill>
                <a:srgbClr val="663300"/>
              </a:solidFill>
            </a:endParaRPr>
          </a:p>
        </p:txBody>
      </p:sp>
      <p:sp>
        <p:nvSpPr>
          <p:cNvPr id="6" name="Rectangle 5"/>
          <p:cNvSpPr/>
          <p:nvPr/>
        </p:nvSpPr>
        <p:spPr>
          <a:xfrm>
            <a:off x="2540000" y="0"/>
            <a:ext cx="6908800" cy="2308324"/>
          </a:xfrm>
          <a:prstGeom prst="rect">
            <a:avLst/>
          </a:prstGeom>
        </p:spPr>
        <p:txBody>
          <a:bodyPr wrap="square">
            <a:spAutoFit/>
          </a:bodyPr>
          <a:lstStyle/>
          <a:p>
            <a:pPr algn="ctr"/>
            <a:r>
              <a:rPr lang="ar-SA" sz="7200" b="1" dirty="0" smtClean="0">
                <a:solidFill>
                  <a:srgbClr val="663300"/>
                </a:solidFill>
              </a:rPr>
              <a:t>التعريف الدرس</a:t>
            </a:r>
            <a:r>
              <a:rPr lang="bn-BD" sz="7200" dirty="0" smtClean="0">
                <a:solidFill>
                  <a:srgbClr val="663300"/>
                </a:solidFill>
              </a:rPr>
              <a:t>    </a:t>
            </a:r>
          </a:p>
          <a:p>
            <a:pPr algn="ctr"/>
            <a:r>
              <a:rPr lang="bn-BD" sz="6000" b="1" dirty="0" smtClean="0">
                <a:solidFill>
                  <a:srgbClr val="0070C0"/>
                </a:solidFill>
                <a:latin typeface="NikoshBAN" pitchFamily="2" charset="0"/>
                <a:cs typeface="NikoshBAN" pitchFamily="2" charset="0"/>
              </a:rPr>
              <a:t>পাঠ পরিচিতি</a:t>
            </a:r>
            <a:r>
              <a:rPr lang="bn-BD" sz="7200" b="1" dirty="0" smtClean="0">
                <a:solidFill>
                  <a:srgbClr val="0070C0"/>
                </a:solidFill>
                <a:latin typeface="NikoshBAN" pitchFamily="2" charset="0"/>
                <a:cs typeface="NikoshBAN" pitchFamily="2" charset="0"/>
              </a:rPr>
              <a:t> </a:t>
            </a:r>
            <a:endParaRPr lang="en-US" sz="7200" b="1" dirty="0">
              <a:solidFill>
                <a:srgbClr val="0070C0"/>
              </a:solidFill>
            </a:endParaRPr>
          </a:p>
        </p:txBody>
      </p:sp>
      <p:sp>
        <p:nvSpPr>
          <p:cNvPr id="7" name="Rectangle 6"/>
          <p:cNvSpPr/>
          <p:nvPr/>
        </p:nvSpPr>
        <p:spPr>
          <a:xfrm>
            <a:off x="725268" y="2124221"/>
            <a:ext cx="5394178" cy="424731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rtl="1"/>
            <a:r>
              <a:rPr lang="ar-SA" sz="4500" b="1" dirty="0" smtClean="0">
                <a:solidFill>
                  <a:srgbClr val="663300"/>
                </a:solidFill>
              </a:rPr>
              <a:t>اللغة العربية الاتصالية</a:t>
            </a:r>
            <a:endParaRPr lang="en-US" sz="4500" b="1" dirty="0" smtClean="0">
              <a:solidFill>
                <a:srgbClr val="663300"/>
              </a:solidFill>
            </a:endParaRPr>
          </a:p>
          <a:p>
            <a:pPr algn="r" rtl="1"/>
            <a:r>
              <a:rPr lang="ar-SA" sz="4500" b="1" dirty="0" smtClean="0">
                <a:solidFill>
                  <a:srgbClr val="663300"/>
                </a:solidFill>
              </a:rPr>
              <a:t>الصف الثامن للداخل</a:t>
            </a:r>
            <a:endParaRPr lang="en-US" sz="4500" b="1" dirty="0" smtClean="0">
              <a:solidFill>
                <a:srgbClr val="663300"/>
              </a:solidFill>
            </a:endParaRPr>
          </a:p>
          <a:p>
            <a:pPr algn="r" rtl="1"/>
            <a:r>
              <a:rPr lang="ar-SA" sz="4500" b="1" dirty="0" smtClean="0">
                <a:solidFill>
                  <a:srgbClr val="663300"/>
                </a:solidFill>
              </a:rPr>
              <a:t>الوحدة الألى</a:t>
            </a:r>
            <a:endParaRPr lang="en-US" sz="4500" b="1" dirty="0" smtClean="0">
              <a:solidFill>
                <a:srgbClr val="663300"/>
              </a:solidFill>
            </a:endParaRPr>
          </a:p>
          <a:p>
            <a:pPr algn="r" rtl="1"/>
            <a:r>
              <a:rPr lang="ar-SA" sz="4500" b="1" dirty="0" smtClean="0">
                <a:solidFill>
                  <a:srgbClr val="663300"/>
                </a:solidFill>
              </a:rPr>
              <a:t>الدرس الاول</a:t>
            </a:r>
            <a:endParaRPr lang="en-US" sz="4500" b="1" dirty="0" smtClean="0">
              <a:solidFill>
                <a:srgbClr val="663300"/>
              </a:solidFill>
            </a:endParaRPr>
          </a:p>
          <a:p>
            <a:pPr algn="r" rtl="1"/>
            <a:r>
              <a:rPr lang="ar-SA" sz="4500" b="1" dirty="0" smtClean="0">
                <a:solidFill>
                  <a:srgbClr val="663300"/>
                </a:solidFill>
              </a:rPr>
              <a:t>حق الله حق الوالدين والناس </a:t>
            </a:r>
            <a:endParaRPr lang="bn-IN" sz="4500" b="1" dirty="0" smtClean="0">
              <a:solidFill>
                <a:srgbClr val="663300"/>
              </a:solidFill>
            </a:endParaRPr>
          </a:p>
          <a:p>
            <a:pPr algn="r" rtl="1"/>
            <a:r>
              <a:rPr lang="ar-SA" sz="4500" b="1" dirty="0" smtClean="0">
                <a:solidFill>
                  <a:srgbClr val="663300"/>
                </a:solidFill>
              </a:rPr>
              <a:t>الساعة: ٤٥ دقاقة </a:t>
            </a:r>
            <a:endParaRPr lang="en-US" sz="4500" b="1" dirty="0">
              <a:solidFill>
                <a:srgbClr val="663300"/>
              </a:solidFill>
            </a:endParaRPr>
          </a:p>
        </p:txBody>
      </p:sp>
      <p:sp>
        <p:nvSpPr>
          <p:cNvPr id="15" name="Rectangle 14"/>
          <p:cNvSpPr/>
          <p:nvPr/>
        </p:nvSpPr>
        <p:spPr>
          <a:xfrm>
            <a:off x="6446129" y="2099604"/>
            <a:ext cx="5080000" cy="378565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bn-IN" sz="3600" b="1" dirty="0" smtClean="0">
                <a:latin typeface="NikoshBAN" pitchFamily="2" charset="0"/>
                <a:cs typeface="NikoshBAN" pitchFamily="2" charset="0"/>
              </a:rPr>
              <a:t>আললুগাতুল </a:t>
            </a:r>
            <a:r>
              <a:rPr lang="bn-BD" sz="3600" b="1" dirty="0" smtClean="0">
                <a:latin typeface="NikoshBAN" pitchFamily="2" charset="0"/>
                <a:cs typeface="NikoshBAN" pitchFamily="2" charset="0"/>
              </a:rPr>
              <a:t>আরাবীয়া</a:t>
            </a:r>
            <a:r>
              <a:rPr lang="bn-IN" sz="3600" b="1" dirty="0" smtClean="0">
                <a:latin typeface="NikoshBAN" pitchFamily="2" charset="0"/>
                <a:cs typeface="NikoshBAN" pitchFamily="2" charset="0"/>
              </a:rPr>
              <a:t>তু</a:t>
            </a:r>
            <a:r>
              <a:rPr lang="bn-BD" sz="3600" b="1" dirty="0" smtClean="0">
                <a:latin typeface="NikoshBAN" pitchFamily="2" charset="0"/>
                <a:cs typeface="NikoshBAN" pitchFamily="2" charset="0"/>
              </a:rPr>
              <a:t>ল ইত্তেসালীয়া</a:t>
            </a:r>
          </a:p>
          <a:p>
            <a:r>
              <a:rPr lang="bn-BD" sz="2800" b="1" dirty="0" smtClean="0">
                <a:latin typeface="NikoshBAN" pitchFamily="2" charset="0"/>
                <a:cs typeface="NikoshBAN" pitchFamily="2" charset="0"/>
              </a:rPr>
              <a:t>দাখিল </a:t>
            </a:r>
            <a:r>
              <a:rPr lang="bn-IN" sz="2800" b="1" dirty="0" smtClean="0">
                <a:latin typeface="NikoshBAN" pitchFamily="2" charset="0"/>
                <a:cs typeface="NikoshBAN" pitchFamily="2" charset="0"/>
              </a:rPr>
              <a:t>অষ্টম</a:t>
            </a:r>
            <a:r>
              <a:rPr lang="bn-BD" sz="2800" b="1" dirty="0" smtClean="0">
                <a:latin typeface="NikoshBAN" pitchFamily="2" charset="0"/>
                <a:cs typeface="NikoshBAN" pitchFamily="2" charset="0"/>
              </a:rPr>
              <a:t> শ্রেণী ।</a:t>
            </a:r>
            <a:r>
              <a:rPr lang="bn-IN" sz="2800" b="1" dirty="0" smtClean="0">
                <a:latin typeface="NikoshBAN" pitchFamily="2" charset="0"/>
                <a:cs typeface="NikoshBAN" pitchFamily="2" charset="0"/>
              </a:rPr>
              <a:t> </a:t>
            </a:r>
          </a:p>
          <a:p>
            <a:r>
              <a:rPr lang="bn-BD" sz="2800" b="1" dirty="0" smtClean="0">
                <a:latin typeface="NikoshBAN" pitchFamily="2" charset="0"/>
                <a:cs typeface="NikoshBAN" pitchFamily="2" charset="0"/>
              </a:rPr>
              <a:t>প্রথম ইউনিট। </a:t>
            </a:r>
          </a:p>
          <a:p>
            <a:r>
              <a:rPr lang="bn-BD" sz="2800" b="1" dirty="0" smtClean="0">
                <a:latin typeface="NikoshBAN" pitchFamily="2" charset="0"/>
                <a:cs typeface="NikoshBAN" pitchFamily="2" charset="0"/>
              </a:rPr>
              <a:t>প্রথম পাঠ । </a:t>
            </a:r>
            <a:endParaRPr lang="en-US" sz="2800" b="1" dirty="0" smtClean="0">
              <a:latin typeface="NikoshBAN" pitchFamily="2" charset="0"/>
              <a:cs typeface="NikoshBAN" pitchFamily="2" charset="0"/>
            </a:endParaRPr>
          </a:p>
          <a:p>
            <a:r>
              <a:rPr lang="bn-IN" sz="2800" b="1" dirty="0" smtClean="0">
                <a:latin typeface="NikoshBAN" pitchFamily="2" charset="0"/>
                <a:cs typeface="NikoshBAN" pitchFamily="2" charset="0"/>
              </a:rPr>
              <a:t>আল্লাহ,</a:t>
            </a:r>
            <a:r>
              <a:rPr lang="en-US" sz="2800" b="1" dirty="0" smtClean="0">
                <a:latin typeface="NikoshBAN" pitchFamily="2" charset="0"/>
                <a:cs typeface="NikoshBAN" pitchFamily="2" charset="0"/>
              </a:rPr>
              <a:t> </a:t>
            </a:r>
            <a:r>
              <a:rPr lang="bn-IN" sz="2800" b="1" dirty="0" smtClean="0">
                <a:latin typeface="NikoshBAN" pitchFamily="2" charset="0"/>
                <a:cs typeface="NikoshBAN" pitchFamily="2" charset="0"/>
              </a:rPr>
              <a:t>পিতা-মাতা ও সাধারণ মানুষের অধিকার  </a:t>
            </a:r>
            <a:endParaRPr lang="bn-BD" sz="2800" b="1" dirty="0" smtClean="0">
              <a:latin typeface="NikoshBAN" pitchFamily="2" charset="0"/>
              <a:cs typeface="NikoshBAN" pitchFamily="2" charset="0"/>
            </a:endParaRPr>
          </a:p>
          <a:p>
            <a:r>
              <a:rPr lang="bn-BD" sz="2800" b="1" dirty="0" smtClean="0">
                <a:latin typeface="NikoshBAN" pitchFamily="2" charset="0"/>
                <a:cs typeface="NikoshBAN" pitchFamily="2" charset="0"/>
              </a:rPr>
              <a:t> সময় -৪৫ মিনিট</a:t>
            </a:r>
            <a:r>
              <a:rPr lang="bn-IN" sz="2800" b="1" dirty="0" smtClean="0">
                <a:latin typeface="NikoshBAN" pitchFamily="2" charset="0"/>
                <a:cs typeface="NikoshBAN" pitchFamily="2" charset="0"/>
              </a:rPr>
              <a:t> </a:t>
            </a:r>
            <a:endParaRPr lang="en-US" sz="2800" b="1" dirty="0" smtClean="0">
              <a:latin typeface="NikoshBAN" pitchFamily="2" charset="0"/>
              <a:cs typeface="NikoshBAN" pitchFamily="2" charset="0"/>
            </a:endParaRPr>
          </a:p>
        </p:txBody>
      </p:sp>
      <p:sp>
        <p:nvSpPr>
          <p:cNvPr id="8" name="Frame 7"/>
          <p:cNvSpPr/>
          <p:nvPr/>
        </p:nvSpPr>
        <p:spPr>
          <a:xfrm>
            <a:off x="0" y="0"/>
            <a:ext cx="12192000" cy="6858000"/>
          </a:xfrm>
          <a:prstGeom prst="frame">
            <a:avLst>
              <a:gd name="adj1" fmla="val 3469"/>
            </a:avLst>
          </a:prstGeom>
          <a:gradFill>
            <a:gsLst>
              <a:gs pos="0">
                <a:srgbClr val="5E9EFF"/>
              </a:gs>
              <a:gs pos="39999">
                <a:srgbClr val="85C2FF"/>
              </a:gs>
              <a:gs pos="70000">
                <a:srgbClr val="C4D6EB"/>
              </a:gs>
              <a:gs pos="100000">
                <a:srgbClr val="FFEBFA"/>
              </a:gs>
            </a:gsLst>
            <a:lin ang="54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edg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edge">
                                      <p:cBhvr>
                                        <p:cTn id="1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192000" cy="6858000"/>
          </a:xfrm>
          <a:prstGeom prst="frame">
            <a:avLst>
              <a:gd name="adj1" fmla="val 3847"/>
            </a:avLst>
          </a:prstGeom>
          <a:gradFill>
            <a:gsLst>
              <a:gs pos="0">
                <a:srgbClr val="5E9EFF"/>
              </a:gs>
              <a:gs pos="39999">
                <a:srgbClr val="85C2FF"/>
              </a:gs>
              <a:gs pos="70000">
                <a:srgbClr val="C4D6EB"/>
              </a:gs>
              <a:gs pos="100000">
                <a:srgbClr val="FFEBFA"/>
              </a:gs>
            </a:gsLst>
            <a:lin ang="54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304800" y="228601"/>
            <a:ext cx="12192000" cy="769441"/>
          </a:xfrm>
          <a:prstGeom prst="rect">
            <a:avLst/>
          </a:prstGeom>
          <a:noFill/>
        </p:spPr>
        <p:txBody>
          <a:bodyPr wrap="square" rtlCol="0">
            <a:spAutoFit/>
          </a:bodyPr>
          <a:lstStyle/>
          <a:p>
            <a:pPr algn="r" rtl="1"/>
            <a:r>
              <a:rPr lang="ar-SA" sz="4400" dirty="0" smtClean="0">
                <a:solidFill>
                  <a:schemeClr val="bg1"/>
                </a:solidFill>
              </a:rPr>
              <a:t>فلذا نقول درسنا اليوم</a:t>
            </a:r>
            <a:r>
              <a:rPr lang="en-US" sz="4400" dirty="0" smtClean="0">
                <a:solidFill>
                  <a:schemeClr val="bg1"/>
                </a:solidFill>
              </a:rPr>
              <a:t>  </a:t>
            </a:r>
            <a:r>
              <a:rPr lang="bn-IN" sz="4400" dirty="0" smtClean="0">
                <a:solidFill>
                  <a:schemeClr val="bg1"/>
                </a:solidFill>
                <a:latin typeface="NikoshBAN" pitchFamily="2" charset="0"/>
                <a:cs typeface="NikoshBAN" pitchFamily="2" charset="0"/>
              </a:rPr>
              <a:t>সুতরাং আজকের পাঠ হচ্ছে:-</a:t>
            </a:r>
            <a:endParaRPr lang="en-US" sz="4400" dirty="0"/>
          </a:p>
        </p:txBody>
      </p:sp>
      <p:sp>
        <p:nvSpPr>
          <p:cNvPr id="7" name="Rectangle 6"/>
          <p:cNvSpPr/>
          <p:nvPr/>
        </p:nvSpPr>
        <p:spPr>
          <a:xfrm>
            <a:off x="304800" y="228600"/>
            <a:ext cx="11582400" cy="6400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rgbClr val="C00000"/>
              </a:solidFill>
            </a:endParaRPr>
          </a:p>
        </p:txBody>
      </p:sp>
      <p:sp>
        <p:nvSpPr>
          <p:cNvPr id="8" name="Horizontal Scroll 7"/>
          <p:cNvSpPr/>
          <p:nvPr/>
        </p:nvSpPr>
        <p:spPr>
          <a:xfrm>
            <a:off x="304800" y="0"/>
            <a:ext cx="11582400" cy="1295400"/>
          </a:xfrm>
          <a:prstGeom prst="horizont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SA" sz="4000" dirty="0" smtClean="0">
                <a:solidFill>
                  <a:srgbClr val="C00000"/>
                </a:solidFill>
              </a:rPr>
              <a:t>فلذا نقول درسنا اليوم</a:t>
            </a:r>
            <a:r>
              <a:rPr lang="bn-IN" sz="4000" dirty="0" smtClean="0">
                <a:solidFill>
                  <a:srgbClr val="C00000"/>
                </a:solidFill>
              </a:rPr>
              <a:t> </a:t>
            </a:r>
            <a:r>
              <a:rPr lang="bn-IN" sz="4000" dirty="0" smtClean="0">
                <a:solidFill>
                  <a:srgbClr val="C00000"/>
                </a:solidFill>
                <a:latin typeface="NikoshBAN" pitchFamily="2" charset="0"/>
                <a:cs typeface="NikoshBAN" pitchFamily="2" charset="0"/>
              </a:rPr>
              <a:t>সুতরাং আজকের পাঠ হচ্ছে:-</a:t>
            </a:r>
            <a:endParaRPr lang="en-US" sz="4000" dirty="0">
              <a:solidFill>
                <a:srgbClr val="C00000"/>
              </a:solidFill>
            </a:endParaRPr>
          </a:p>
        </p:txBody>
      </p:sp>
      <p:pic>
        <p:nvPicPr>
          <p:cNvPr id="12" name="Picture 11" descr="image-1.jpg"/>
          <p:cNvPicPr>
            <a:picLocks noChangeAspect="1"/>
          </p:cNvPicPr>
          <p:nvPr/>
        </p:nvPicPr>
        <p:blipFill>
          <a:blip r:embed="rId3"/>
          <a:stretch>
            <a:fillRect/>
          </a:stretch>
        </p:blipFill>
        <p:spPr>
          <a:xfrm>
            <a:off x="7924800" y="2895600"/>
            <a:ext cx="3657600" cy="3276600"/>
          </a:xfrm>
          <a:prstGeom prst="rect">
            <a:avLst/>
          </a:prstGeom>
        </p:spPr>
      </p:pic>
      <p:pic>
        <p:nvPicPr>
          <p:cNvPr id="13" name="Picture 12" descr="ma-2.jpg"/>
          <p:cNvPicPr>
            <a:picLocks noChangeAspect="1"/>
          </p:cNvPicPr>
          <p:nvPr/>
        </p:nvPicPr>
        <p:blipFill>
          <a:blip r:embed="rId4"/>
          <a:srcRect l="5572" r="3493"/>
          <a:stretch>
            <a:fillRect/>
          </a:stretch>
        </p:blipFill>
        <p:spPr>
          <a:xfrm>
            <a:off x="4290646" y="2895600"/>
            <a:ext cx="3502856" cy="3276600"/>
          </a:xfrm>
          <a:prstGeom prst="rect">
            <a:avLst/>
          </a:prstGeom>
        </p:spPr>
      </p:pic>
      <p:pic>
        <p:nvPicPr>
          <p:cNvPr id="14" name="Picture 13" descr="7.jpg"/>
          <p:cNvPicPr>
            <a:picLocks noChangeAspect="1"/>
          </p:cNvPicPr>
          <p:nvPr/>
        </p:nvPicPr>
        <p:blipFill>
          <a:blip r:embed="rId5"/>
          <a:stretch>
            <a:fillRect/>
          </a:stretch>
        </p:blipFill>
        <p:spPr>
          <a:xfrm>
            <a:off x="609600" y="2895600"/>
            <a:ext cx="3759200" cy="3352800"/>
          </a:xfrm>
          <a:prstGeom prst="rect">
            <a:avLst/>
          </a:prstGeom>
        </p:spPr>
      </p:pic>
      <p:sp>
        <p:nvSpPr>
          <p:cNvPr id="15" name="TextBox 14"/>
          <p:cNvSpPr txBox="1"/>
          <p:nvPr/>
        </p:nvSpPr>
        <p:spPr>
          <a:xfrm>
            <a:off x="508000" y="1066801"/>
            <a:ext cx="11074400" cy="1200329"/>
          </a:xfrm>
          <a:prstGeom prst="rect">
            <a:avLst/>
          </a:prstGeom>
          <a:noFill/>
        </p:spPr>
        <p:txBody>
          <a:bodyPr wrap="square" rtlCol="0">
            <a:spAutoFit/>
          </a:bodyPr>
          <a:lstStyle/>
          <a:p>
            <a:pPr algn="r" rtl="1"/>
            <a:r>
              <a:rPr lang="ar-SA" sz="7200" dirty="0" smtClean="0"/>
              <a:t>حق الله حق الوالدين والناس</a:t>
            </a:r>
            <a:endParaRPr lang="en-US" sz="7200" dirty="0"/>
          </a:p>
        </p:txBody>
      </p:sp>
      <p:sp>
        <p:nvSpPr>
          <p:cNvPr id="16" name="TextBox 15"/>
          <p:cNvSpPr txBox="1"/>
          <p:nvPr/>
        </p:nvSpPr>
        <p:spPr>
          <a:xfrm>
            <a:off x="406400" y="2133601"/>
            <a:ext cx="11379200" cy="769441"/>
          </a:xfrm>
          <a:prstGeom prst="rect">
            <a:avLst/>
          </a:prstGeom>
          <a:noFill/>
        </p:spPr>
        <p:txBody>
          <a:bodyPr wrap="square" rtlCol="0">
            <a:spAutoFit/>
          </a:bodyPr>
          <a:lstStyle/>
          <a:p>
            <a:r>
              <a:rPr lang="bn-IN" sz="4400" dirty="0" smtClean="0">
                <a:latin typeface="NikoshBAN" pitchFamily="2" charset="0"/>
                <a:cs typeface="NikoshBAN" pitchFamily="2" charset="0"/>
              </a:rPr>
              <a:t> আল্লাহ, পিতা-মাতা ও সাধারণ মানুষের অধিকার। </a:t>
            </a:r>
            <a:endParaRPr lang="en-US" sz="4400" dirty="0">
              <a:latin typeface="NikoshBAN" pitchFamily="2" charset="0"/>
              <a:cs typeface="NikoshBAN" pitchFamily="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0" fill="hold"/>
                                        <p:tgtEl>
                                          <p:spTgt spid="15"/>
                                        </p:tgtEl>
                                        <p:attrNameLst>
                                          <p:attrName>ppt_x</p:attrName>
                                        </p:attrNameLst>
                                      </p:cBhvr>
                                      <p:tavLst>
                                        <p:tav tm="0">
                                          <p:val>
                                            <p:strVal val="#ppt_x"/>
                                          </p:val>
                                        </p:tav>
                                        <p:tav tm="100000">
                                          <p:val>
                                            <p:strVal val="#ppt_x"/>
                                          </p:val>
                                        </p:tav>
                                      </p:tavLst>
                                    </p:anim>
                                    <p:anim calcmode="lin" valueType="num">
                                      <p:cBhvr additive="base">
                                        <p:cTn id="14" dur="5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slide(fromBottom)">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edge">
                                      <p:cBhvr>
                                        <p:cTn id="24" dur="20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1000" fill="hold"/>
                                        <p:tgtEl>
                                          <p:spTgt spid="13"/>
                                        </p:tgtEl>
                                        <p:attrNameLst>
                                          <p:attrName>ppt_w</p:attrName>
                                        </p:attrNameLst>
                                      </p:cBhvr>
                                      <p:tavLst>
                                        <p:tav tm="0">
                                          <p:val>
                                            <p:strVal val="#ppt_w*0.70"/>
                                          </p:val>
                                        </p:tav>
                                        <p:tav tm="100000">
                                          <p:val>
                                            <p:strVal val="#ppt_w"/>
                                          </p:val>
                                        </p:tav>
                                      </p:tavLst>
                                    </p:anim>
                                    <p:anim calcmode="lin" valueType="num">
                                      <p:cBhvr>
                                        <p:cTn id="30" dur="1000" fill="hold"/>
                                        <p:tgtEl>
                                          <p:spTgt spid="13"/>
                                        </p:tgtEl>
                                        <p:attrNameLst>
                                          <p:attrName>ppt_h</p:attrName>
                                        </p:attrNameLst>
                                      </p:cBhvr>
                                      <p:tavLst>
                                        <p:tav tm="0">
                                          <p:val>
                                            <p:strVal val="#ppt_h"/>
                                          </p:val>
                                        </p:tav>
                                        <p:tav tm="100000">
                                          <p:val>
                                            <p:strVal val="#ppt_h"/>
                                          </p:val>
                                        </p:tav>
                                      </p:tavLst>
                                    </p:anim>
                                    <p:animEffect transition="in" filter="fade">
                                      <p:cBhvr>
                                        <p:cTn id="31" dur="10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20" presetClass="entr" presetSubtype="0" fill="hold"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edge">
                                      <p:cBhvr>
                                        <p:cTn id="3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192000" cy="6858000"/>
          </a:xfrm>
          <a:prstGeom prst="frame">
            <a:avLst>
              <a:gd name="adj1" fmla="val 1747"/>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0" y="0"/>
            <a:ext cx="12192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q"/>
            </a:pPr>
            <a:endParaRPr lang="bn-IN" dirty="0" smtClean="0">
              <a:latin typeface="NikoshBAN" pitchFamily="2" charset="0"/>
              <a:cs typeface="NikoshBAN" pitchFamily="2" charset="0"/>
            </a:endParaRPr>
          </a:p>
        </p:txBody>
      </p:sp>
      <p:sp>
        <p:nvSpPr>
          <p:cNvPr id="12" name="Frame 11"/>
          <p:cNvSpPr/>
          <p:nvPr/>
        </p:nvSpPr>
        <p:spPr>
          <a:xfrm>
            <a:off x="406400" y="1600200"/>
            <a:ext cx="5994400" cy="4953000"/>
          </a:xfrm>
          <a:prstGeom prst="frame">
            <a:avLst>
              <a:gd name="adj1" fmla="val 15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buFont typeface="Wingdings" pitchFamily="2" charset="2"/>
              <a:buChar char="q"/>
            </a:pPr>
            <a:r>
              <a:rPr lang="ar-SA" sz="3600" dirty="0" smtClean="0">
                <a:solidFill>
                  <a:schemeClr val="tx1"/>
                </a:solidFill>
              </a:rPr>
              <a:t>ما يتعلم الطالب من هذا الدرس.........</a:t>
            </a:r>
          </a:p>
          <a:p>
            <a:pPr algn="just" rtl="1">
              <a:buFont typeface="Wingdings" pitchFamily="2" charset="2"/>
              <a:buChar char="§"/>
            </a:pPr>
            <a:r>
              <a:rPr lang="ar-SA" sz="3600" dirty="0" smtClean="0">
                <a:solidFill>
                  <a:schemeClr val="tx1"/>
                </a:solidFill>
              </a:rPr>
              <a:t>لو عمل المسلم بالقرأن الكريم لإحتل فى العالم المكانة الألى. </a:t>
            </a:r>
            <a:r>
              <a:rPr lang="en-US" sz="3600" dirty="0" smtClean="0">
                <a:solidFill>
                  <a:schemeClr val="tx1"/>
                </a:solidFill>
              </a:rPr>
              <a:t> </a:t>
            </a:r>
          </a:p>
          <a:p>
            <a:pPr algn="just" rtl="1">
              <a:buFont typeface="Wingdings" pitchFamily="2" charset="2"/>
              <a:buChar char="§"/>
            </a:pPr>
            <a:r>
              <a:rPr lang="en-US" sz="3600" dirty="0" smtClean="0">
                <a:solidFill>
                  <a:schemeClr val="tx1"/>
                </a:solidFill>
              </a:rPr>
              <a:t> </a:t>
            </a:r>
            <a:r>
              <a:rPr lang="ar-SA" sz="3600" dirty="0" smtClean="0">
                <a:solidFill>
                  <a:schemeClr val="tx1"/>
                </a:solidFill>
              </a:rPr>
              <a:t>فى القرأن الكريم اوجب الله علينا حقوقا ثلاثا.</a:t>
            </a:r>
            <a:endParaRPr lang="en-US" sz="3600" dirty="0" smtClean="0">
              <a:solidFill>
                <a:schemeClr val="tx1"/>
              </a:solidFill>
            </a:endParaRPr>
          </a:p>
          <a:p>
            <a:pPr algn="just" rtl="1">
              <a:buFont typeface="Wingdings" pitchFamily="2" charset="2"/>
              <a:buChar char="§"/>
            </a:pPr>
            <a:r>
              <a:rPr lang="ar-SA" sz="3600" dirty="0" smtClean="0">
                <a:solidFill>
                  <a:schemeClr val="tx1"/>
                </a:solidFill>
              </a:rPr>
              <a:t>قسم يختص بنفسه وقسم يختص بالوالدين وقسم يختص بالناس.</a:t>
            </a:r>
          </a:p>
        </p:txBody>
      </p:sp>
      <p:sp>
        <p:nvSpPr>
          <p:cNvPr id="13" name="Frame 12"/>
          <p:cNvSpPr/>
          <p:nvPr/>
        </p:nvSpPr>
        <p:spPr>
          <a:xfrm>
            <a:off x="6428935" y="1600200"/>
            <a:ext cx="5345723" cy="4953000"/>
          </a:xfrm>
          <a:prstGeom prst="frame">
            <a:avLst>
              <a:gd name="adj1" fmla="val 11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q"/>
            </a:pPr>
            <a:r>
              <a:rPr lang="bn-IN" sz="2800" dirty="0" smtClean="0">
                <a:solidFill>
                  <a:schemeClr val="tx1"/>
                </a:solidFill>
                <a:latin typeface="NikoshBAN" pitchFamily="2" charset="0"/>
                <a:cs typeface="NikoshBAN" pitchFamily="2" charset="0"/>
              </a:rPr>
              <a:t>এ পাঠটি দ্বারা শিক্ষার্থীরা যা </a:t>
            </a:r>
          </a:p>
          <a:p>
            <a:r>
              <a:rPr lang="bn-IN" sz="2800" dirty="0" smtClean="0">
                <a:solidFill>
                  <a:schemeClr val="tx1"/>
                </a:solidFill>
                <a:latin typeface="NikoshBAN" pitchFamily="2" charset="0"/>
                <a:cs typeface="NikoshBAN" pitchFamily="2" charset="0"/>
              </a:rPr>
              <a:t>জানতে পারবে......... </a:t>
            </a:r>
          </a:p>
          <a:p>
            <a:pPr algn="just">
              <a:buFont typeface="Wingdings" pitchFamily="2" charset="2"/>
              <a:buChar char="§"/>
            </a:pPr>
            <a:r>
              <a:rPr lang="bn-IN" sz="2800" dirty="0" smtClean="0">
                <a:solidFill>
                  <a:schemeClr val="tx1"/>
                </a:solidFill>
                <a:latin typeface="NikoshBAN" pitchFamily="2" charset="0"/>
                <a:cs typeface="NikoshBAN" pitchFamily="2" charset="0"/>
              </a:rPr>
              <a:t> যদি কোনো মুসলিম কুরআনের বিধান অনুযায়ী আমল করত তাহলে সে অবশ্যই দুনিয়ার সুউচ্চ আসনে সমাসীন হতে পারত।    </a:t>
            </a:r>
          </a:p>
          <a:p>
            <a:pPr algn="just">
              <a:buFont typeface="Wingdings" pitchFamily="2" charset="2"/>
              <a:buChar char="§"/>
            </a:pPr>
            <a:r>
              <a:rPr lang="bn-IN" sz="2800" dirty="0" smtClean="0">
                <a:solidFill>
                  <a:schemeClr val="tx1"/>
                </a:solidFill>
                <a:latin typeface="NikoshBAN" pitchFamily="2" charset="0"/>
                <a:cs typeface="NikoshBAN" pitchFamily="2" charset="0"/>
              </a:rPr>
              <a:t> কুরআনুল কারীমের মাধ্যমে আল্লাহ আমাদের উপর তিনটি অধিকার আবশ্যক করে দিয়েছেন।   </a:t>
            </a:r>
          </a:p>
          <a:p>
            <a:pPr algn="just">
              <a:buFont typeface="Wingdings" pitchFamily="2" charset="2"/>
              <a:buChar char="§"/>
            </a:pPr>
            <a:r>
              <a:rPr lang="bn-IN" sz="2800" dirty="0" smtClean="0">
                <a:solidFill>
                  <a:schemeClr val="tx1"/>
                </a:solidFill>
                <a:latin typeface="NikoshBAN" pitchFamily="2" charset="0"/>
                <a:cs typeface="NikoshBAN" pitchFamily="2" charset="0"/>
              </a:rPr>
              <a:t> যার এক অংশ নিজের সাথে, এক অংশ পিতা-মাতার সাথে এবং এক অংশ সাধারণ মানুষের সাথে সম্পর্কিত।   </a:t>
            </a:r>
          </a:p>
        </p:txBody>
      </p:sp>
      <p:sp>
        <p:nvSpPr>
          <p:cNvPr id="14" name="Frame 13"/>
          <p:cNvSpPr/>
          <p:nvPr/>
        </p:nvSpPr>
        <p:spPr>
          <a:xfrm>
            <a:off x="0" y="0"/>
            <a:ext cx="12192000" cy="6858000"/>
          </a:xfrm>
          <a:prstGeom prst="frame">
            <a:avLst>
              <a:gd name="adj1" fmla="val 3456"/>
            </a:avLst>
          </a:prstGeom>
          <a:blipFill>
            <a:blip r:embed="rId3"/>
            <a:tile tx="0" ty="0" sx="100000" sy="100000" flip="none" algn="tl"/>
          </a:blip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ounded Rectangle 14"/>
          <p:cNvSpPr/>
          <p:nvPr/>
        </p:nvSpPr>
        <p:spPr>
          <a:xfrm>
            <a:off x="914400" y="228600"/>
            <a:ext cx="10769600" cy="990600"/>
          </a:xfrm>
          <a:prstGeom prst="roundRect">
            <a:avLst/>
          </a:prstGeom>
          <a:gradFill flip="none" rotWithShape="1">
            <a:gsLst>
              <a:gs pos="0">
                <a:srgbClr val="000000"/>
              </a:gs>
              <a:gs pos="20000">
                <a:srgbClr val="000040"/>
              </a:gs>
              <a:gs pos="50000">
                <a:srgbClr val="400040"/>
              </a:gs>
              <a:gs pos="75000">
                <a:srgbClr val="8F0040"/>
              </a:gs>
              <a:gs pos="89999">
                <a:srgbClr val="F27300"/>
              </a:gs>
              <a:gs pos="100000">
                <a:srgbClr val="FFBF00"/>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t>مايستفاد من النص</a:t>
            </a:r>
            <a:r>
              <a:rPr lang="bn-IN" sz="4400" dirty="0" smtClean="0"/>
              <a:t> </a:t>
            </a:r>
            <a:r>
              <a:rPr lang="bn-IN" sz="5400" dirty="0" smtClean="0"/>
              <a:t>- </a:t>
            </a:r>
            <a:r>
              <a:rPr lang="bn-IN" sz="6000" dirty="0" smtClean="0">
                <a:latin typeface="NikoshBAN" pitchFamily="2" charset="0"/>
                <a:cs typeface="NikoshBAN" pitchFamily="2" charset="0"/>
              </a:rPr>
              <a:t>শিখন ফলঃ </a:t>
            </a:r>
            <a:endParaRPr lang="en-US" sz="3200" dirty="0">
              <a:latin typeface="NikoshBAN" pitchFamily="2" charset="0"/>
              <a:cs typeface="NikoshBAN" pitchFamily="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rame 5"/>
          <p:cNvSpPr/>
          <p:nvPr/>
        </p:nvSpPr>
        <p:spPr>
          <a:xfrm>
            <a:off x="309489" y="1066800"/>
            <a:ext cx="5345724" cy="5562600"/>
          </a:xfrm>
          <a:prstGeom prst="frame">
            <a:avLst>
              <a:gd name="adj1" fmla="val 15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2600" dirty="0" smtClean="0">
                <a:solidFill>
                  <a:schemeClr val="tx1"/>
                </a:solidFill>
              </a:rPr>
              <a:t>فى القرأن الكريم تشريعات حكيمة وتوجيهات ربانية سامية. لو عمل بها الانسان المسلم ونفذها مخلصا مؤمنا بهب لاحتل فى العالم المكانة الأولى التى تربع عليها اسلافه المؤمنون حقا. ولنال ما نالوا من عزة وسيادة. ومن هذه التشريعات وتلك التوجيهات قسم يختص بنفسه وقسم يختص بالوالدين وقسم يختص بالناس. وعلى ذالك فقد اوجب الله علينا حقوقا ثلاثة. الاول : حق الله سبحانه وتعالى : فهو</a:t>
            </a:r>
            <a:r>
              <a:rPr lang="bn-IN" sz="2600" dirty="0" smtClean="0">
                <a:solidFill>
                  <a:schemeClr val="tx1"/>
                </a:solidFill>
              </a:rPr>
              <a:t> </a:t>
            </a:r>
            <a:r>
              <a:rPr lang="ar-SA" sz="2600" dirty="0" smtClean="0">
                <a:solidFill>
                  <a:schemeClr val="tx1"/>
                </a:solidFill>
              </a:rPr>
              <a:t> ربنا وخالقنا ورازقنا، وحقه ان نعبده وحده لا شريك له ونطيع امره ونتوكل عليه هلا نخاف الا منه ولا نرجو سواه. </a:t>
            </a:r>
            <a:endParaRPr lang="en-US" sz="2600" dirty="0">
              <a:solidFill>
                <a:schemeClr val="tx1"/>
              </a:solidFill>
            </a:endParaRPr>
          </a:p>
        </p:txBody>
      </p:sp>
      <p:sp>
        <p:nvSpPr>
          <p:cNvPr id="7" name="Frame 6"/>
          <p:cNvSpPr/>
          <p:nvPr/>
        </p:nvSpPr>
        <p:spPr>
          <a:xfrm>
            <a:off x="5739618" y="1066800"/>
            <a:ext cx="6077244" cy="5562600"/>
          </a:xfrm>
          <a:prstGeom prst="frame">
            <a:avLst>
              <a:gd name="adj1" fmla="val 15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2000" dirty="0" smtClean="0">
                <a:solidFill>
                  <a:schemeClr val="tx1"/>
                </a:solidFill>
                <a:latin typeface="NikoshBAN" pitchFamily="2" charset="0"/>
                <a:cs typeface="NikoshBAN" pitchFamily="2" charset="0"/>
              </a:rPr>
              <a:t>মহাগ্রন্থ আল কুরআনে বিজ্ঞান সম্মত অনেক বিধি-বিধান এবং মহান প্রভূ প্রদত্ত উন্নততর (জীবনের) দিকনির্দেশনা রয়েছে। যদি কোনো মুসলমান সে অনুযায়ী আমল করে এবং বিশ্বাস ও একাগ্রতার সাথে তা বাস্তবায়ন করে, তা হলে সে অবশ্যই দুনিয়াতে এমন সুউচ্চ আসনে সমাসীন হবে যে আসনে অধিষ্ঠিত হয়েছিলেন্তাদের সত্যিকার ঈমানদার পূর্বপুরুষেরা। আর অবশ্যই এমন সম্মান ও নেতৃত্ব লাভ করবে যে সম্মান ও নেতৃত্ব লাভ করেছিলেন তাদের পূর্বপুরুষেরা। এ সকল বিধি-বিধান ও দিকনির্দেশনা থেকে কতিপয় এমন রয়েছে যার এক অংশ নিজের সাথে, এক অংশ পিতা-মাতার সাথে এবং এক অংশ সাধারণ মানুষের সাথে সম্পর্কিত। সুতরাং এ থেকে বুঝা গেল যে, মহান আল্লাহ আমাদের উপর তিন ধরনের অধিকার আবশ্যক করে দিয়েছেন। প্রথমতঃ মহান আল্লাহর অধিকারঃ তিনি হলেন আমাদের প্রতিপালক, সৃষ্টিকর্তা ও রিজিকদাতা। তাঁর অধিকার হলো- আমরা একমাত্র তাঁরই ইবাদত করব। </a:t>
            </a:r>
            <a:endParaRPr lang="en-US" sz="2000" dirty="0">
              <a:solidFill>
                <a:schemeClr val="tx1"/>
              </a:solidFill>
              <a:latin typeface="NikoshBAN" pitchFamily="2" charset="0"/>
              <a:cs typeface="NikoshBAN" pitchFamily="2" charset="0"/>
            </a:endParaRPr>
          </a:p>
        </p:txBody>
      </p:sp>
      <p:sp>
        <p:nvSpPr>
          <p:cNvPr id="10" name="Rounded Rectangle 9"/>
          <p:cNvSpPr/>
          <p:nvPr/>
        </p:nvSpPr>
        <p:spPr>
          <a:xfrm>
            <a:off x="609600" y="228600"/>
            <a:ext cx="10871200" cy="762000"/>
          </a:xfrm>
          <a:prstGeom prst="roundRect">
            <a:avLst/>
          </a:prstGeom>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000" b="1"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التقديم الدرس</a:t>
            </a:r>
            <a:r>
              <a:rPr lang="bn-IN" sz="6000" b="1"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cs typeface="Times New Roman"/>
              </a:rPr>
              <a:t>  </a:t>
            </a:r>
            <a:r>
              <a:rPr lang="as-IN" sz="6000" b="1"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পাঠ উপস্থাপনা</a:t>
            </a:r>
            <a:endParaRPr lang="en-US"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Frame 7"/>
          <p:cNvSpPr/>
          <p:nvPr/>
        </p:nvSpPr>
        <p:spPr>
          <a:xfrm>
            <a:off x="0" y="0"/>
            <a:ext cx="12192000" cy="6858000"/>
          </a:xfrm>
          <a:prstGeom prst="frame">
            <a:avLst>
              <a:gd name="adj1" fmla="val 3469"/>
            </a:avLst>
          </a:prstGeom>
          <a:gradFill>
            <a:gsLst>
              <a:gs pos="0">
                <a:srgbClr val="5E9EFF"/>
              </a:gs>
              <a:gs pos="39999">
                <a:srgbClr val="85C2FF"/>
              </a:gs>
              <a:gs pos="70000">
                <a:srgbClr val="C4D6EB"/>
              </a:gs>
              <a:gs pos="100000">
                <a:srgbClr val="FFEBFA"/>
              </a:gs>
            </a:gsLst>
            <a:lin ang="54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3972</TotalTime>
  <Words>1361</Words>
  <Application>Microsoft Office PowerPoint</Application>
  <PresentationFormat>Custom</PresentationFormat>
  <Paragraphs>174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soaib</dc:creator>
  <cp:lastModifiedBy>s</cp:lastModifiedBy>
  <cp:revision>361</cp:revision>
  <dcterms:created xsi:type="dcterms:W3CDTF">2017-04-25T00:35:56Z</dcterms:created>
  <dcterms:modified xsi:type="dcterms:W3CDTF">2020-11-29T02:19:18Z</dcterms:modified>
</cp:coreProperties>
</file>