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91" r:id="rId5"/>
    <p:sldId id="258" r:id="rId6"/>
    <p:sldId id="259" r:id="rId7"/>
    <p:sldId id="298" r:id="rId8"/>
    <p:sldId id="260" r:id="rId9"/>
    <p:sldId id="261" r:id="rId10"/>
    <p:sldId id="263" r:id="rId11"/>
    <p:sldId id="290" r:id="rId12"/>
    <p:sldId id="264" r:id="rId13"/>
    <p:sldId id="265" r:id="rId14"/>
    <p:sldId id="266" r:id="rId15"/>
    <p:sldId id="267" r:id="rId16"/>
    <p:sldId id="268" r:id="rId17"/>
    <p:sldId id="270" r:id="rId18"/>
    <p:sldId id="271" r:id="rId19"/>
    <p:sldId id="272" r:id="rId20"/>
    <p:sldId id="274" r:id="rId21"/>
    <p:sldId id="275" r:id="rId22"/>
    <p:sldId id="276" r:id="rId23"/>
    <p:sldId id="277" r:id="rId24"/>
    <p:sldId id="278" r:id="rId25"/>
    <p:sldId id="289" r:id="rId26"/>
    <p:sldId id="292" r:id="rId27"/>
    <p:sldId id="293" r:id="rId28"/>
    <p:sldId id="294" r:id="rId29"/>
    <p:sldId id="295" r:id="rId30"/>
    <p:sldId id="296" r:id="rId31"/>
    <p:sldId id="29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03-Nov-20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03-Nov-20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extLst>
      <p:ext uri="{BB962C8B-B14F-4D97-AF65-F5344CB8AC3E}">
        <p14:creationId xmlns:p14="http://schemas.microsoft.com/office/powerpoint/2010/main" val="3753808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607442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white"/>
                </a:solidFill>
              </a:rPr>
              <a:pPr/>
              <a:t>03-Nov-20</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05509398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prstClr val="white"/>
                </a:solidFill>
              </a:rPr>
              <a:pPr/>
              <a:t>03-Nov-20</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33148468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8754524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solidFill>
                  <a:prstClr val="white"/>
                </a:solidFill>
              </a:rPr>
              <a:pPr/>
              <a:t>03-Nov-20</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433556262"/>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094748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89468677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solidFill>
                  <a:prstClr val="white"/>
                </a:solidFill>
              </a:rPr>
              <a:pPr/>
              <a:t>03-Nov-20</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06095215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97428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851929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03-Nov-20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extLst>
      <p:ext uri="{BB962C8B-B14F-4D97-AF65-F5344CB8AC3E}">
        <p14:creationId xmlns:p14="http://schemas.microsoft.com/office/powerpoint/2010/main" val="40763170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0306328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white"/>
                </a:solidFill>
              </a:rPr>
              <a:pPr/>
              <a:t>03-Nov-20</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926188376"/>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prstClr val="white"/>
                </a:solidFill>
              </a:rPr>
              <a:pPr/>
              <a:t>03-Nov-20</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871306087"/>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25092199"/>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solidFill>
                  <a:prstClr val="white"/>
                </a:solidFill>
              </a:rPr>
              <a:pPr/>
              <a:t>03-Nov-20</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213265430"/>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6835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36266345"/>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solidFill>
                  <a:prstClr val="white"/>
                </a:solidFill>
              </a:rPr>
              <a:pPr/>
              <a:t>03-Nov-20</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213683055"/>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530432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207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03-Nov-20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03-Nov-20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03-Nov-20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39288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solidFill>
                  <a:prstClr val="black"/>
                </a:solidFill>
              </a:rPr>
              <a:pPr/>
              <a:t>03-Nov-20</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332568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mdorhelal@gmail.com"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image" Target="../media/image10.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5334000" cy="1143000"/>
          </a:xfrm>
        </p:spPr>
        <p:txBody>
          <a:bodyPr/>
          <a:lstStyle/>
          <a:p>
            <a:pPr algn="ctr"/>
            <a:r>
              <a:rPr lang="bn-BD" dirty="0" smtClean="0">
                <a:latin typeface="Nikosh" pitchFamily="2" charset="0"/>
                <a:cs typeface="Nikosh" pitchFamily="2" charset="0"/>
              </a:rPr>
              <a:t>       </a:t>
            </a:r>
            <a:r>
              <a:rPr lang="en-US" dirty="0" smtClean="0">
                <a:latin typeface="Nikosh" pitchFamily="2" charset="0"/>
                <a:cs typeface="Nikosh" pitchFamily="2" charset="0"/>
              </a:rPr>
              <a:t> </a:t>
            </a:r>
            <a:r>
              <a:rPr lang="bn-BD" dirty="0" smtClean="0">
                <a:latin typeface="Nikosh" pitchFamily="2" charset="0"/>
                <a:cs typeface="Nikosh" pitchFamily="2" charset="0"/>
              </a:rPr>
              <a:t>শুভেচ্ছা/ স্বাগতম</a:t>
            </a:r>
            <a:endParaRPr lang="en-US" dirty="0">
              <a:latin typeface="Nikosh" pitchFamily="2" charset="0"/>
              <a:cs typeface="Nikosh" pitchFamily="2" charset="0"/>
            </a:endParaRPr>
          </a:p>
        </p:txBody>
      </p:sp>
      <p:pic>
        <p:nvPicPr>
          <p:cNvPr id="4" name="Content Placeholder 3" descr="Chrysanthemum.jpg"/>
          <p:cNvPicPr>
            <a:picLocks noGrp="1" noChangeAspect="1"/>
          </p:cNvPicPr>
          <p:nvPr>
            <p:ph idx="1"/>
          </p:nvPr>
        </p:nvPicPr>
        <p:blipFill>
          <a:blip r:embed="rId2"/>
          <a:stretch>
            <a:fillRect/>
          </a:stretch>
        </p:blipFill>
        <p:spPr>
          <a:xfrm>
            <a:off x="5867400" y="2209800"/>
            <a:ext cx="1226776" cy="2759190"/>
          </a:xfrm>
        </p:spPr>
      </p:pic>
      <p:pic>
        <p:nvPicPr>
          <p:cNvPr id="5" name="Content Placeholder 3"/>
          <p:cNvPicPr>
            <a:picLocks noChangeAspect="1"/>
          </p:cNvPicPr>
          <p:nvPr/>
        </p:nvPicPr>
        <p:blipFill>
          <a:blip r:embed="rId3"/>
          <a:stretch>
            <a:fillRect/>
          </a:stretch>
        </p:blipFill>
        <p:spPr>
          <a:xfrm>
            <a:off x="1371600" y="2133600"/>
            <a:ext cx="6477000" cy="3908294"/>
          </a:xfrm>
          <a:prstGeom prst="rect">
            <a:avLst/>
          </a:prstGeom>
        </p:spPr>
      </p:pic>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6096000" cy="1143000"/>
          </a:xfrm>
        </p:spPr>
        <p:txBody>
          <a:bodyPr/>
          <a:lstStyle/>
          <a:p>
            <a:pPr algn="ctr"/>
            <a:r>
              <a:rPr lang="bn-BD" dirty="0" smtClean="0">
                <a:latin typeface="Nikosh" pitchFamily="2" charset="0"/>
                <a:cs typeface="Nikosh" pitchFamily="2" charset="0"/>
              </a:rPr>
              <a:t> শিখন ফলের আলোকে প্রশ্ন  </a:t>
            </a:r>
            <a:endParaRPr lang="en-US" dirty="0"/>
          </a:p>
        </p:txBody>
      </p:sp>
      <p:sp>
        <p:nvSpPr>
          <p:cNvPr id="3" name="Content Placeholder 2"/>
          <p:cNvSpPr>
            <a:spLocks noGrp="1"/>
          </p:cNvSpPr>
          <p:nvPr>
            <p:ph idx="1"/>
          </p:nvPr>
        </p:nvSpPr>
        <p:spPr>
          <a:xfrm>
            <a:off x="152400" y="2209800"/>
            <a:ext cx="8915400" cy="4038600"/>
          </a:xfrm>
        </p:spPr>
        <p:txBody>
          <a:bodyPr>
            <a:normAutofit/>
          </a:bodyPr>
          <a:lstStyle/>
          <a:p>
            <a:pPr>
              <a:buNone/>
            </a:pPr>
            <a:r>
              <a:rPr lang="bn-BD" sz="4000" dirty="0" smtClean="0">
                <a:latin typeface="Nikosh" pitchFamily="2" charset="0"/>
                <a:cs typeface="Nikosh" pitchFamily="2" charset="0"/>
              </a:rPr>
              <a:t>১। দুর্নীতির ধারণা, অর্থ, ও সংজ্ঞা সম্পর্কে বল?                 </a:t>
            </a:r>
          </a:p>
          <a:p>
            <a:pPr>
              <a:buNone/>
            </a:pPr>
            <a:r>
              <a:rPr lang="bn-BD" sz="4000" dirty="0" smtClean="0">
                <a:latin typeface="Nikosh" pitchFamily="2" charset="0"/>
                <a:cs typeface="Nikosh" pitchFamily="2" charset="0"/>
              </a:rPr>
              <a:t>২। দুর্নীতির প্রভাব বা ক্ষতিকর দিক ও দুর্নীতির কারণ  সম্পর্কে বল?</a:t>
            </a:r>
          </a:p>
          <a:p>
            <a:pPr>
              <a:buNone/>
            </a:pPr>
            <a:r>
              <a:rPr lang="bn-BD" sz="4000" dirty="0" smtClean="0">
                <a:latin typeface="Nikosh" pitchFamily="2" charset="0"/>
                <a:cs typeface="Nikosh" pitchFamily="2" charset="0"/>
              </a:rPr>
              <a:t>৩। বাংলাদেশের দুর্নীতি প্রতিরোধের উপায় ও দুর্নীতির চিত্র সম্পর্কে বল?</a:t>
            </a:r>
          </a:p>
          <a:p>
            <a:pPr>
              <a:buNone/>
            </a:pPr>
            <a:endParaRPr lang="bn-BD" sz="16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2" nodeType="clickEffect">
                                  <p:stCondLst>
                                    <p:cond delay="0"/>
                                  </p:stCondLst>
                                  <p:childTnLst>
                                    <p:animEffect transition="out" filter="box(in)">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4419600" cy="1143000"/>
          </a:xfrm>
        </p:spPr>
        <p:txBody>
          <a:bodyPr/>
          <a:lstStyle/>
          <a:p>
            <a:pPr algn="ctr"/>
            <a:r>
              <a:rPr lang="bn-BD" dirty="0" smtClean="0">
                <a:latin typeface="Nikosh" pitchFamily="2" charset="0"/>
                <a:cs typeface="Nikosh" pitchFamily="2" charset="0"/>
              </a:rPr>
              <a:t>একক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381000" y="1981200"/>
            <a:ext cx="8077200" cy="2438400"/>
          </a:xfrm>
        </p:spPr>
        <p:txBody>
          <a:bodyPr>
            <a:normAutofit/>
          </a:bodyPr>
          <a:lstStyle/>
          <a:p>
            <a:pPr algn="ctr">
              <a:buNone/>
            </a:pPr>
            <a:r>
              <a:rPr lang="bn-BD" sz="4000" dirty="0" smtClean="0">
                <a:latin typeface="Nikosh" pitchFamily="2" charset="0"/>
                <a:cs typeface="Nikosh" pitchFamily="2" charset="0"/>
              </a:rPr>
              <a:t>দুর্নীতির ধারণা, অর্থ, ও সংজ্ঞা সম্পর্কে বল?</a:t>
            </a:r>
          </a:p>
          <a:p>
            <a:pPr algn="ctr">
              <a:buNone/>
            </a:pPr>
            <a:r>
              <a:rPr lang="bn-BD" sz="4000" dirty="0" smtClean="0">
                <a:latin typeface="Nikosh" pitchFamily="2" charset="0"/>
                <a:cs typeface="Nikosh" pitchFamily="2" charset="0"/>
              </a:rPr>
              <a:t>সময়ঃ ৫ মিনিট  </a:t>
            </a:r>
          </a:p>
          <a:p>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mph" presetSubtype="1" grpId="2" nodeType="clickEffect">
                                  <p:stCondLst>
                                    <p:cond delay="0"/>
                                  </p:stCondLst>
                                  <p:childTnLst>
                                    <p:set>
                                      <p:cBhvr override="childStyle">
                                        <p:cTn id="16" dur="indefinite"/>
                                        <p:tgtEl>
                                          <p:spTgt spid="2"/>
                                        </p:tgtEl>
                                        <p:attrNameLst>
                                          <p:attrName>style.fontStyle</p:attrName>
                                        </p:attrNameLst>
                                      </p:cBhvr>
                                      <p:to>
                                        <p:strVal val="normal"/>
                                      </p:to>
                                    </p:set>
                                    <p:set>
                                      <p:cBhvr override="childStyle">
                                        <p:cTn id="17" dur="indefinite"/>
                                        <p:tgtEl>
                                          <p:spTgt spid="2"/>
                                        </p:tgtEl>
                                        <p:attrNameLst>
                                          <p:attrName>style.fontWeight</p:attrName>
                                        </p:attrNameLst>
                                      </p:cBhvr>
                                      <p:to>
                                        <p:strVal val="bold"/>
                                      </p:to>
                                    </p:set>
                                    <p:set>
                                      <p:cBhvr override="childStyle">
                                        <p:cTn id="18"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5257800" cy="1143000"/>
          </a:xfrm>
        </p:spPr>
        <p:txBody>
          <a:bodyPr/>
          <a:lstStyle/>
          <a:p>
            <a:pPr algn="ctr"/>
            <a:r>
              <a:rPr lang="bn-BD" dirty="0" smtClean="0">
                <a:latin typeface="Nikosh" pitchFamily="2" charset="0"/>
                <a:cs typeface="Nikosh" pitchFamily="2" charset="0"/>
              </a:rPr>
              <a:t>একক কাজের সমাধান</a:t>
            </a:r>
            <a:endParaRPr lang="en-US" dirty="0"/>
          </a:p>
        </p:txBody>
      </p:sp>
      <p:sp>
        <p:nvSpPr>
          <p:cNvPr id="5" name="Content Placeholder 4"/>
          <p:cNvSpPr>
            <a:spLocks noGrp="1"/>
          </p:cNvSpPr>
          <p:nvPr>
            <p:ph idx="1"/>
          </p:nvPr>
        </p:nvSpPr>
        <p:spPr>
          <a:xfrm>
            <a:off x="152400" y="1524000"/>
            <a:ext cx="8915400" cy="5181600"/>
          </a:xfrm>
        </p:spPr>
        <p:txBody>
          <a:bodyPr>
            <a:normAutofit fontScale="92500"/>
          </a:bodyPr>
          <a:lstStyle/>
          <a:p>
            <a:pPr>
              <a:buNone/>
            </a:pPr>
            <a:r>
              <a:rPr lang="bn-BD" dirty="0" smtClean="0">
                <a:latin typeface="Times New Roman" pitchFamily="18" charset="0"/>
                <a:cs typeface="Nikosh" pitchFamily="2" charset="0"/>
              </a:rPr>
              <a:t>দুর্নীতি একটি মারাত্মক সামাজিক ব্যাধি। সাধারণভাবে দুর্নীতি বলতে ঘুষ লেনদেন, প্রতারণা, স্বজনপ্রীতি, ক্ষমতার অপব্যবহার ইত্যাদিকে বোঝায়। </a:t>
            </a:r>
          </a:p>
          <a:p>
            <a:pPr>
              <a:buNone/>
            </a:pPr>
            <a:r>
              <a:rPr lang="bn-BD" dirty="0" smtClean="0">
                <a:latin typeface="Times New Roman" pitchFamily="18" charset="0"/>
                <a:cs typeface="Nikosh" pitchFamily="2" charset="0"/>
              </a:rPr>
              <a:t>সম্প্রতিককালে দুর্নীতি বিষয়টি সমগ্র বিশ্বে বহুল আলোচিত। দুর্নীতির কারণে পৃথিবীর অনেক রাষ্ট্রে সরকারের বিরুদ্ধে আন্দোলন হয়েছে এবং হচ্ছে। তবে দুর্নীতির বিষয়টি অতীতে আলোচনাই ছিল। </a:t>
            </a:r>
            <a:r>
              <a:rPr lang="bn-BD" b="1" dirty="0" smtClean="0">
                <a:latin typeface="Times New Roman" pitchFamily="18" charset="0"/>
                <a:cs typeface="Nikosh" pitchFamily="2" charset="0"/>
              </a:rPr>
              <a:t>কৌটিল্য</a:t>
            </a:r>
            <a:r>
              <a:rPr lang="bn-BD" dirty="0" smtClean="0">
                <a:latin typeface="Times New Roman" pitchFamily="18" charset="0"/>
                <a:cs typeface="Nikosh" pitchFamily="2" charset="0"/>
              </a:rPr>
              <a:t> প্রায় দুহাজার বছর আগে তাঁর অর্থশাস্ত্রে দুর্নীতি নিয়ে আলোচনা করেছিলেন। </a:t>
            </a:r>
            <a:r>
              <a:rPr lang="en-US" b="1" dirty="0" err="1" smtClean="0">
                <a:latin typeface="Times New Roman" pitchFamily="18" charset="0"/>
                <a:cs typeface="Nikosh" pitchFamily="2" charset="0"/>
              </a:rPr>
              <a:t>সেক্স</a:t>
            </a:r>
            <a:r>
              <a:rPr lang="bn-BD" b="1" dirty="0" smtClean="0">
                <a:latin typeface="Times New Roman" pitchFamily="18" charset="0"/>
                <a:cs typeface="Nikosh" pitchFamily="2" charset="0"/>
              </a:rPr>
              <a:t>পীয়ার </a:t>
            </a:r>
            <a:r>
              <a:rPr lang="bn-BD" dirty="0" smtClean="0">
                <a:latin typeface="Times New Roman" pitchFamily="18" charset="0"/>
                <a:cs typeface="Nikosh" pitchFamily="2" charset="0"/>
              </a:rPr>
              <a:t>তাঁর অনেক নাটকে দুর্নীতির বিষয়টি তুলে ধরেছেন। তবে দুর্নীতি বিষয়টি বর্তমান সময়ে সবাইকে সব থেকে বেশী ভাবিয়ে তুলেছে। ট্রান্সপারেন্সি ইন্টারন্যাশনাল মনে করে সমকালীন বিশ্বের অন্যতম বড় চ্যালেঞ্জ  হচ্ছে দুর্নীতি। এটি সুশাসনকে দুর্বল করে, সরকারি নীতিসমুহকে কলুষিত করে, সম্পদের অসম বন্টন ঘটায় এবং বেসরকারী খাতকে বিশেষ করে দরিদ্র জনগনের দুর্ভৌগ বাড়াই।</a:t>
            </a:r>
          </a:p>
          <a:p>
            <a:pPr>
              <a:buNone/>
            </a:pPr>
            <a:r>
              <a:rPr lang="bn-BD" dirty="0" smtClean="0">
                <a:latin typeface="Times New Roman" pitchFamily="18" charset="0"/>
                <a:cs typeface="Nikosh" pitchFamily="2" charset="0"/>
              </a:rPr>
              <a:t> দুর্নীতি শব্দটির ইংরেজী প্রতিশব্দ হলো </a:t>
            </a:r>
            <a:r>
              <a:rPr lang="en-US" dirty="0" smtClean="0">
                <a:latin typeface="Times New Roman" pitchFamily="18" charset="0"/>
                <a:cs typeface="Nikosh" pitchFamily="2" charset="0"/>
              </a:rPr>
              <a:t>Corruption</a:t>
            </a:r>
            <a:r>
              <a:rPr lang="bn-BD" dirty="0" smtClean="0">
                <a:latin typeface="Times New Roman" pitchFamily="18" charset="0"/>
                <a:cs typeface="Nikosh" pitchFamily="2" charset="0"/>
              </a:rPr>
              <a:t> শব্দটি এসেছে ল্যাটিন শব্দ </a:t>
            </a:r>
            <a:r>
              <a:rPr lang="en-US" dirty="0" err="1" smtClean="0">
                <a:latin typeface="Times New Roman" pitchFamily="18" charset="0"/>
                <a:cs typeface="Nikosh" pitchFamily="2" charset="0"/>
              </a:rPr>
              <a:t>Corruptus</a:t>
            </a:r>
            <a:r>
              <a:rPr lang="en-US" dirty="0" smtClean="0">
                <a:latin typeface="Times New Roman" pitchFamily="18" charset="0"/>
                <a:cs typeface="Nikosh" pitchFamily="2" charset="0"/>
              </a:rPr>
              <a:t> </a:t>
            </a:r>
            <a:r>
              <a:rPr lang="bn-BD" dirty="0" smtClean="0">
                <a:latin typeface="Times New Roman" pitchFamily="18" charset="0"/>
                <a:cs typeface="Nikosh" pitchFamily="2" charset="0"/>
              </a:rPr>
              <a:t> থেকে যার অর্থ ধ্বংস বা ক্ষতিসাধন। দুর্নীতি নেতিবাচক শব্দ। অভিধানিক অর্থে দুর্নীতি হলো নীতি বিরুদ্ধ আচরণ।</a:t>
            </a:r>
            <a:r>
              <a:rPr lang="en-US" dirty="0" smtClean="0">
                <a:latin typeface="Times New Roman" pitchFamily="18" charset="0"/>
                <a:cs typeface="Nikosh" pitchFamily="2" charset="0"/>
              </a:rPr>
              <a:t>                                                                                                                                                                                                                                                                                                                                                                                                                                                                                                                                                                                                                                                                                                                                                                                                                                                                                                                                                                                                                                                                                                </a:t>
            </a:r>
            <a:endParaRPr lang="bn-BD" dirty="0" smtClean="0">
              <a:latin typeface="Times New Roman" pitchFamily="18"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5257800" cy="1143000"/>
          </a:xfrm>
        </p:spPr>
        <p:txBody>
          <a:bodyPr/>
          <a:lstStyle/>
          <a:p>
            <a:pPr algn="ctr"/>
            <a:r>
              <a:rPr lang="bn-BD" dirty="0" smtClean="0">
                <a:latin typeface="Nikosh" pitchFamily="2" charset="0"/>
                <a:cs typeface="Nikosh" pitchFamily="2" charset="0"/>
              </a:rPr>
              <a:t>একক কাজের সমাধান</a:t>
            </a:r>
            <a:endParaRPr lang="en-US" dirty="0"/>
          </a:p>
        </p:txBody>
      </p:sp>
      <p:sp>
        <p:nvSpPr>
          <p:cNvPr id="5" name="Content Placeholder 4"/>
          <p:cNvSpPr>
            <a:spLocks noGrp="1"/>
          </p:cNvSpPr>
          <p:nvPr>
            <p:ph idx="1"/>
          </p:nvPr>
        </p:nvSpPr>
        <p:spPr>
          <a:xfrm>
            <a:off x="152400" y="1600200"/>
            <a:ext cx="8839200" cy="5029200"/>
          </a:xfrm>
        </p:spPr>
        <p:txBody>
          <a:bodyPr>
            <a:normAutofit fontScale="85000" lnSpcReduction="10000"/>
          </a:bodyPr>
          <a:lstStyle/>
          <a:p>
            <a:pPr>
              <a:buNone/>
            </a:pPr>
            <a:r>
              <a:rPr lang="bn-BD" dirty="0" smtClean="0">
                <a:latin typeface="Times New Roman" pitchFamily="18" charset="0"/>
                <a:cs typeface="Nikosh" pitchFamily="2" charset="0"/>
              </a:rPr>
              <a:t>সমাবিজ্ঞান ডিকশনারীতে দুর্নীতির সংজ্ঞা দিতে গিয়ে বলা হয়েছে- যে রাজনৈতিক ও সরকারী প্রশাসনে ঘুষ, বল প্রয়োগ, ভয় প্রদর্শন, প্রভাব বিস্তার, ব্যাক্তিবিশেষকে বিশেষ সুযোগ-সুবিধা প্রদানের মাধ্যমে ক্ষমতার অপব্যবহার এবং এসবের মাধ্যমে ব্যক্তিগত সুবিধা গ্রহনই হল  দুর্নীতি । </a:t>
            </a:r>
          </a:p>
          <a:p>
            <a:pPr>
              <a:buNone/>
            </a:pPr>
            <a:r>
              <a:rPr lang="bn-BD" b="1" dirty="0" smtClean="0">
                <a:latin typeface="Times New Roman" pitchFamily="18" charset="0"/>
                <a:cs typeface="Nikosh" pitchFamily="2" charset="0"/>
              </a:rPr>
              <a:t>জাতিসংঘের ভাষায় </a:t>
            </a:r>
            <a:r>
              <a:rPr lang="bn-BD" dirty="0" smtClean="0">
                <a:latin typeface="Times New Roman" pitchFamily="18" charset="0"/>
                <a:cs typeface="Nikosh" pitchFamily="2" charset="0"/>
              </a:rPr>
              <a:t>বলা হয়েছে যে ব্যাক্তিগত স্বার্থ উদ্ধারের জন্য ক্ষমতার অপব্যবহারই হলো দুর্নীতি। </a:t>
            </a:r>
          </a:p>
          <a:p>
            <a:pPr>
              <a:buNone/>
            </a:pPr>
            <a:r>
              <a:rPr lang="bn-BD" b="1" dirty="0" smtClean="0">
                <a:latin typeface="Times New Roman" pitchFamily="18" charset="0"/>
                <a:cs typeface="Nikosh" pitchFamily="2" charset="0"/>
              </a:rPr>
              <a:t>রোজ আকারম্যান </a:t>
            </a:r>
            <a:r>
              <a:rPr lang="bn-BD" dirty="0" smtClean="0">
                <a:latin typeface="Times New Roman" pitchFamily="18" charset="0"/>
                <a:cs typeface="Nikosh" pitchFamily="2" charset="0"/>
              </a:rPr>
              <a:t>এর মতে দুর্নীতি হল ঘুষের বিনিময়ে যেরুপ সুবিধা পাওয়া যায় যা এটা ছাড়া পাওয়া যেত না।  ভারতীয় সমাজবিজ্ঞানী বলেন অবৈধ্য সুযোগ-সুবিধা গ্রহনের জন্য কোন ব্যক্তির নির্দিষ্ট দায়িত্ব পালনে স্বেচ্ছাকৃত অবহেলাই হচ্ছে দুর্নীতি।  দুদক এর ভাষায় ব্যক্তি স্বার্থ অর্জনের বা ব্যক্তিগত লাভের উদ্দেশ্যে অর্পিত ক্ষমতার অপব্যবহারই দুর্নীতি। </a:t>
            </a:r>
          </a:p>
          <a:p>
            <a:pPr>
              <a:buNone/>
            </a:pPr>
            <a:r>
              <a:rPr lang="bn-BD" b="1" dirty="0" smtClean="0">
                <a:latin typeface="Times New Roman" pitchFamily="18" charset="0"/>
                <a:cs typeface="Nikosh" pitchFamily="2" charset="0"/>
              </a:rPr>
              <a:t>নিম্নলিখিত কাজগুলো হল দুর্নীতিঃ</a:t>
            </a:r>
          </a:p>
          <a:p>
            <a:pPr>
              <a:buNone/>
            </a:pPr>
            <a:r>
              <a:rPr lang="bn-BD" dirty="0" smtClean="0">
                <a:latin typeface="Times New Roman" pitchFamily="18" charset="0"/>
                <a:cs typeface="Nikosh" pitchFamily="2" charset="0"/>
              </a:rPr>
              <a:t>১।  ঘুষ গ্রহন  ২। অর্থ বা সম্পদ আত্মসাৎ  ৩। ক্ষমতা ও অবস্থানের অসৎ ও অসাধু অপব্যবহার  </a:t>
            </a:r>
            <a:endParaRPr lang="en-US" dirty="0" smtClean="0">
              <a:latin typeface="Times New Roman" pitchFamily="18" charset="0"/>
              <a:cs typeface="Nikosh" pitchFamily="2" charset="0"/>
            </a:endParaRPr>
          </a:p>
          <a:p>
            <a:pPr>
              <a:buNone/>
            </a:pPr>
            <a:r>
              <a:rPr lang="bn-BD" dirty="0" smtClean="0">
                <a:latin typeface="Times New Roman" pitchFamily="18" charset="0"/>
                <a:cs typeface="Nikosh" pitchFamily="2" charset="0"/>
              </a:rPr>
              <a:t>৪। ভীতি প্রদর্শন করে অর্থ সম্পদ আদায় বা সুযোগ সুবিধা গ্রহন করা  ৫। প্রতারণা  ৬। স্বাজনপ্রীতি  </a:t>
            </a:r>
            <a:endParaRPr lang="en-US" dirty="0" smtClean="0">
              <a:latin typeface="Times New Roman" pitchFamily="18" charset="0"/>
              <a:cs typeface="Nikosh" pitchFamily="2" charset="0"/>
            </a:endParaRPr>
          </a:p>
          <a:p>
            <a:pPr>
              <a:buNone/>
            </a:pPr>
            <a:r>
              <a:rPr lang="bn-BD" dirty="0" smtClean="0">
                <a:latin typeface="Times New Roman" pitchFamily="18" charset="0"/>
                <a:cs typeface="Nikosh" pitchFamily="2" charset="0"/>
              </a:rPr>
              <a:t>৭। রাষ্ট্রীয় সম্পদের অপব্যবহার  ৮। সরকারী সম্পদ ক্রয়-বিক্রয়ে অসচ্ছতা  ৯। দায়িত্ব পালনে অবহেলা</a:t>
            </a:r>
            <a:endParaRPr lang="en-US" dirty="0" smtClean="0">
              <a:latin typeface="Times New Roman" pitchFamily="18" charset="0"/>
              <a:cs typeface="Nikosh" pitchFamily="2" charset="0"/>
            </a:endParaRPr>
          </a:p>
          <a:p>
            <a:pPr>
              <a:buNone/>
            </a:pPr>
            <a:r>
              <a:rPr lang="bn-BD" dirty="0" smtClean="0">
                <a:latin typeface="Times New Roman" pitchFamily="18" charset="0"/>
                <a:cs typeface="Nikosh" pitchFamily="2" charset="0"/>
              </a:rPr>
              <a:t>১০। অসৎ উদেশ্যে প্রভাব বিস্তার  ১১। ব্যক্তিগত স্বার্থ উদ্ধারের জন্য অন্যের ওপর মানসিক নির্যাতন চালানো। </a:t>
            </a:r>
          </a:p>
          <a:p>
            <a:pPr>
              <a:buNone/>
            </a:pPr>
            <a:endParaRPr lang="bn-BD" dirty="0" smtClean="0">
              <a:latin typeface="Times New Roman" pitchFamily="18"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4572000" cy="1143000"/>
          </a:xfrm>
        </p:spPr>
        <p:txBody>
          <a:bodyPr/>
          <a:lstStyle/>
          <a:p>
            <a:pPr algn="ctr"/>
            <a:r>
              <a:rPr lang="bn-BD" dirty="0" smtClean="0">
                <a:latin typeface="Nikosh" pitchFamily="2" charset="0"/>
                <a:cs typeface="Nikosh" pitchFamily="2" charset="0"/>
              </a:rPr>
              <a:t>জোড়ায় কাজ</a:t>
            </a:r>
            <a:endParaRPr lang="en-US" dirty="0"/>
          </a:p>
        </p:txBody>
      </p:sp>
      <p:sp>
        <p:nvSpPr>
          <p:cNvPr id="8" name="Content Placeholder 7"/>
          <p:cNvSpPr>
            <a:spLocks noGrp="1"/>
          </p:cNvSpPr>
          <p:nvPr>
            <p:ph idx="1"/>
          </p:nvPr>
        </p:nvSpPr>
        <p:spPr/>
        <p:txBody>
          <a:bodyPr/>
          <a:lstStyle/>
          <a:p>
            <a:endParaRPr lang="en-US" dirty="0"/>
          </a:p>
        </p:txBody>
      </p:sp>
      <p:pic>
        <p:nvPicPr>
          <p:cNvPr id="5" name="Content Placeholder 3" descr="abdus-salam.gif"/>
          <p:cNvPicPr>
            <a:picLocks noChangeAspect="1"/>
          </p:cNvPicPr>
          <p:nvPr/>
        </p:nvPicPr>
        <p:blipFill>
          <a:blip r:embed="rId2"/>
          <a:stretch>
            <a:fillRect/>
          </a:stretch>
        </p:blipFill>
        <p:spPr>
          <a:xfrm>
            <a:off x="3962400" y="1600200"/>
            <a:ext cx="4953000" cy="4495800"/>
          </a:xfrm>
          <a:prstGeom prst="rect">
            <a:avLst/>
          </a:prstGeom>
        </p:spPr>
      </p:pic>
      <p:pic>
        <p:nvPicPr>
          <p:cNvPr id="6" name="Picture 5"/>
          <p:cNvPicPr>
            <a:picLocks noChangeAspect="1"/>
          </p:cNvPicPr>
          <p:nvPr/>
        </p:nvPicPr>
        <p:blipFill>
          <a:blip r:embed="rId3"/>
          <a:stretch>
            <a:fillRect/>
          </a:stretch>
        </p:blipFill>
        <p:spPr>
          <a:xfrm>
            <a:off x="381000" y="1524000"/>
            <a:ext cx="3505200" cy="46482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2" nodeType="clickEffect">
                                  <p:stCondLst>
                                    <p:cond delay="0"/>
                                  </p:stCondLst>
                                  <p:childTnLst>
                                    <p:animScale>
                                      <p:cBhvr>
                                        <p:cTn id="1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5257800" cy="1143000"/>
          </a:xfrm>
        </p:spPr>
        <p:txBody>
          <a:bodyPr/>
          <a:lstStyle/>
          <a:p>
            <a:pPr algn="ctr"/>
            <a:r>
              <a:rPr lang="bn-BD" dirty="0" smtClean="0">
                <a:latin typeface="Nikosh" pitchFamily="2" charset="0"/>
                <a:cs typeface="Nikosh" pitchFamily="2" charset="0"/>
              </a:rPr>
              <a:t>জোড়ায় কাজের প্রশ্ন</a:t>
            </a:r>
            <a:endParaRPr lang="en-US" dirty="0">
              <a:latin typeface="Nikosh" pitchFamily="2" charset="0"/>
              <a:cs typeface="Nikosh" pitchFamily="2" charset="0"/>
            </a:endParaRPr>
          </a:p>
        </p:txBody>
      </p:sp>
      <p:sp>
        <p:nvSpPr>
          <p:cNvPr id="3" name="Content Placeholder 2"/>
          <p:cNvSpPr>
            <a:spLocks noGrp="1"/>
          </p:cNvSpPr>
          <p:nvPr>
            <p:ph idx="1"/>
          </p:nvPr>
        </p:nvSpPr>
        <p:spPr>
          <a:xfrm>
            <a:off x="152400" y="1905000"/>
            <a:ext cx="8839200" cy="3048000"/>
          </a:xfrm>
        </p:spPr>
        <p:txBody>
          <a:bodyPr>
            <a:noAutofit/>
          </a:bodyPr>
          <a:lstStyle/>
          <a:p>
            <a:pPr>
              <a:buNone/>
            </a:pPr>
            <a:r>
              <a:rPr lang="bn-BD" sz="4000" dirty="0" smtClean="0">
                <a:latin typeface="Nikosh" pitchFamily="2" charset="0"/>
                <a:cs typeface="Nikosh" pitchFamily="2" charset="0"/>
              </a:rPr>
              <a:t>দুর্নীতির প্রভাব বা ক্ষতিকর দিক ও দুর্নীতির কারণ  সম্পর্কে বল?</a:t>
            </a:r>
          </a:p>
          <a:p>
            <a:pPr algn="ctr">
              <a:buNone/>
            </a:pPr>
            <a:r>
              <a:rPr lang="bn-BD" sz="4000" dirty="0" smtClean="0">
                <a:latin typeface="Nikosh" pitchFamily="2" charset="0"/>
                <a:cs typeface="Nikosh" pitchFamily="2" charset="0"/>
              </a:rPr>
              <a:t>সময়ঃ ৫ মিনিট </a:t>
            </a:r>
            <a:endParaRPr lang="en-US" sz="4000"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019800" cy="1143000"/>
          </a:xfrm>
        </p:spPr>
        <p:txBody>
          <a:bodyPr/>
          <a:lstStyle/>
          <a:p>
            <a:pPr algn="ctr"/>
            <a:r>
              <a:rPr lang="bn-BD" dirty="0" smtClean="0">
                <a:latin typeface="Nikosh" pitchFamily="2" charset="0"/>
                <a:cs typeface="Nikosh" pitchFamily="2" charset="0"/>
              </a:rPr>
              <a:t>জোড়ায় কাজের সমাধান</a:t>
            </a:r>
            <a:endParaRPr lang="en-US" dirty="0">
              <a:latin typeface="Nikosh" pitchFamily="2" charset="0"/>
              <a:cs typeface="Nikosh" pitchFamily="2" charset="0"/>
            </a:endParaRPr>
          </a:p>
        </p:txBody>
      </p:sp>
      <p:sp>
        <p:nvSpPr>
          <p:cNvPr id="10" name="Content Placeholder 9"/>
          <p:cNvSpPr>
            <a:spLocks noGrp="1"/>
          </p:cNvSpPr>
          <p:nvPr>
            <p:ph idx="1"/>
          </p:nvPr>
        </p:nvSpPr>
        <p:spPr>
          <a:xfrm>
            <a:off x="228600" y="1752600"/>
            <a:ext cx="8763000" cy="4876800"/>
          </a:xfrm>
        </p:spPr>
        <p:txBody>
          <a:bodyPr>
            <a:normAutofit/>
          </a:bodyPr>
          <a:lstStyle/>
          <a:p>
            <a:pPr>
              <a:buNone/>
            </a:pPr>
            <a:r>
              <a:rPr lang="bn-BD" sz="2800" b="1" dirty="0" smtClean="0">
                <a:latin typeface="Nikosh" pitchFamily="2" charset="0"/>
                <a:cs typeface="Nikosh" pitchFamily="2" charset="0"/>
              </a:rPr>
              <a:t>দুর্নীতির প্রভাব বা ক্ষতিকর দিকঃ </a:t>
            </a:r>
            <a:r>
              <a:rPr lang="bn-BD" sz="2800" dirty="0" smtClean="0">
                <a:latin typeface="Nikosh" pitchFamily="2" charset="0"/>
                <a:cs typeface="Nikosh" pitchFamily="2" charset="0"/>
              </a:rPr>
              <a:t>দুর্নীতির ক্ষতিকর দিক একাধিক। এগুলো হলঃ</a:t>
            </a:r>
          </a:p>
          <a:p>
            <a:pPr>
              <a:buNone/>
            </a:pPr>
            <a:r>
              <a:rPr lang="bn-BD" sz="2800" dirty="0" smtClean="0">
                <a:latin typeface="Nikosh" pitchFamily="2" charset="0"/>
                <a:cs typeface="Nikosh" pitchFamily="2" charset="0"/>
              </a:rPr>
              <a:t>১। দুর্নীতি জনগনের দুর্ভোগ বাড়ায়  ২। দুর্নীতি জাতীয় উন্নয়নের অন্তরায়</a:t>
            </a:r>
          </a:p>
          <a:p>
            <a:pPr>
              <a:buNone/>
            </a:pPr>
            <a:r>
              <a:rPr lang="bn-BD" sz="2800" dirty="0" smtClean="0">
                <a:latin typeface="Nikosh" pitchFamily="2" charset="0"/>
                <a:cs typeface="Nikosh" pitchFamily="2" charset="0"/>
              </a:rPr>
              <a:t>৩। দুর্নীতি দারিদ্রের মুল কারণ   ৪। দুর্নীতি সামজিক বিশৃঙ্খলা সৃষ্টি করে   </a:t>
            </a:r>
          </a:p>
          <a:p>
            <a:pPr>
              <a:buNone/>
            </a:pPr>
            <a:r>
              <a:rPr lang="bn-BD" sz="2800" dirty="0" smtClean="0">
                <a:latin typeface="Nikosh" pitchFamily="2" charset="0"/>
                <a:cs typeface="Nikosh" pitchFamily="2" charset="0"/>
              </a:rPr>
              <a:t>৫। দুর্নীতি জাতীয় সংহতি বিপন্ন করে  ৬। দুর্নীতির ফলে জীবনযাপন ব্যয় বাড়ে</a:t>
            </a:r>
          </a:p>
          <a:p>
            <a:pPr>
              <a:buNone/>
            </a:pPr>
            <a:r>
              <a:rPr lang="bn-BD" sz="2800" dirty="0" smtClean="0">
                <a:latin typeface="Nikosh" pitchFamily="2" charset="0"/>
                <a:cs typeface="Nikosh" pitchFamily="2" charset="0"/>
              </a:rPr>
              <a:t>৭। দুর্নীতির ফলে রাষ্ট্রযন্ত্র ব্যক্তি বা দলীয় স্বার্থ উদ্ধারের হাতিয়ারে পরিণত হয়</a:t>
            </a:r>
          </a:p>
          <a:p>
            <a:pPr>
              <a:buNone/>
            </a:pPr>
            <a:r>
              <a:rPr lang="bn-BD" sz="2800" dirty="0" smtClean="0">
                <a:latin typeface="Nikosh" pitchFamily="2" charset="0"/>
                <a:cs typeface="Nikosh" pitchFamily="2" charset="0"/>
              </a:rPr>
              <a:t>৮। দুর্নীতির ফলে রাষ্ট্রীয় সম্পদের অপচয় হয়  ৯। সরকারী নীতিসমুহকে কলুষিত করে</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১০। দুর্নীতি সুস্থ গণতান্ত্রিক সংস্কৃতি বিকাশে অন্তরায় সৃষ্টি করে  </a:t>
            </a:r>
            <a:endParaRPr lang="en-US" sz="2800" dirty="0" smtClean="0">
              <a:latin typeface="Nikosh" pitchFamily="2" charset="0"/>
              <a:cs typeface="Nikosh" pitchFamily="2" charset="0"/>
            </a:endParaRPr>
          </a:p>
          <a:p>
            <a:pPr>
              <a:buNone/>
            </a:pPr>
            <a:r>
              <a:rPr lang="bn-BD" sz="2800" dirty="0" smtClean="0">
                <a:latin typeface="Nikosh" pitchFamily="2" charset="0"/>
                <a:cs typeface="Nikosh" pitchFamily="2" charset="0"/>
              </a:rPr>
              <a:t>১১। জাতীয় সম্পদের অসম বন্টন ঘটায়  ১২। দুর্নীতির ফলে একশ্রেনীর মানুষ রাতারাতি সম্পদের পাহাড় গড়ে তোলে যেখানে সামাজিক বৈষম্য সৃষ্টি হয়। </a:t>
            </a:r>
          </a:p>
          <a:p>
            <a:pPr>
              <a:buNone/>
            </a:pPr>
            <a:endParaRPr lang="bn-BD" sz="2400" dirty="0" smtClean="0">
              <a:latin typeface="Nikosh" pitchFamily="2" charset="0"/>
              <a:cs typeface="Nikosh" pitchFamily="2" charset="0"/>
            </a:endParaRP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62"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63"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64"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019800" cy="1143000"/>
          </a:xfrm>
        </p:spPr>
        <p:txBody>
          <a:bodyPr/>
          <a:lstStyle/>
          <a:p>
            <a:pPr algn="ctr"/>
            <a:r>
              <a:rPr lang="bn-BD" dirty="0" smtClean="0">
                <a:latin typeface="Nikosh" pitchFamily="2" charset="0"/>
                <a:cs typeface="Nikosh" pitchFamily="2" charset="0"/>
              </a:rPr>
              <a:t>জোড়ায় কাজের সমাধান</a:t>
            </a:r>
            <a:endParaRPr lang="en-US" dirty="0">
              <a:latin typeface="Nikosh" pitchFamily="2" charset="0"/>
              <a:cs typeface="Nikosh" pitchFamily="2" charset="0"/>
            </a:endParaRPr>
          </a:p>
        </p:txBody>
      </p:sp>
      <p:sp>
        <p:nvSpPr>
          <p:cNvPr id="10" name="Content Placeholder 9"/>
          <p:cNvSpPr>
            <a:spLocks noGrp="1"/>
          </p:cNvSpPr>
          <p:nvPr>
            <p:ph idx="1"/>
          </p:nvPr>
        </p:nvSpPr>
        <p:spPr>
          <a:xfrm>
            <a:off x="152400" y="1524000"/>
            <a:ext cx="8839200" cy="5181600"/>
          </a:xfrm>
        </p:spPr>
        <p:txBody>
          <a:bodyPr>
            <a:normAutofit lnSpcReduction="10000"/>
          </a:bodyPr>
          <a:lstStyle/>
          <a:p>
            <a:pPr>
              <a:buNone/>
            </a:pPr>
            <a:r>
              <a:rPr lang="bn-BD" sz="2800" b="1" dirty="0" smtClean="0">
                <a:latin typeface="Nikosh" pitchFamily="2" charset="0"/>
                <a:cs typeface="Nikosh" pitchFamily="2" charset="0"/>
              </a:rPr>
              <a:t>দুর্নীতির কারণঃ </a:t>
            </a:r>
            <a:r>
              <a:rPr lang="bn-BD" sz="2800" dirty="0" smtClean="0">
                <a:latin typeface="Nikosh" pitchFamily="2" charset="0"/>
                <a:cs typeface="Nikosh" pitchFamily="2" charset="0"/>
              </a:rPr>
              <a:t>একাধিক কারনে দুর্নীতি সংঘটিত হয়। এগুলো হলঃ </a:t>
            </a:r>
          </a:p>
          <a:p>
            <a:pPr>
              <a:buNone/>
            </a:pPr>
            <a:r>
              <a:rPr lang="bn-BD" sz="2800" dirty="0" smtClean="0">
                <a:latin typeface="Nikosh" pitchFamily="2" charset="0"/>
                <a:cs typeface="Nikosh" pitchFamily="2" charset="0"/>
              </a:rPr>
              <a:t>১। রাষ্ট্রীয় প্রতিষ্ঠানে স্বচ্ছতার অভাব  ২। জনপ্রশাসনে অবাঞ্চিত রাজনৈতিক হস্তক্ষেপ ৩। রাষ্ট্রীয় প্রতিষ্ঠানে পরিচালনাকারিদের জবাবদিহীতার অভাব  </a:t>
            </a:r>
            <a:endParaRPr lang="en-US" sz="2800" dirty="0" smtClean="0">
              <a:latin typeface="Nikosh" pitchFamily="2" charset="0"/>
              <a:cs typeface="Nikosh" pitchFamily="2" charset="0"/>
            </a:endParaRPr>
          </a:p>
          <a:p>
            <a:pPr>
              <a:buNone/>
            </a:pPr>
            <a:r>
              <a:rPr lang="bn-BD" sz="2800" dirty="0" smtClean="0">
                <a:latin typeface="Nikosh" pitchFamily="2" charset="0"/>
                <a:cs typeface="Nikosh" pitchFamily="2" charset="0"/>
              </a:rPr>
              <a:t>৪। আমলাদের প্রভুসুলভ মানসিকতা ও ক্ষমতার বাড়াবাড়ি  ৫। আমলাদের দায়িত্বে অবহেলা ও দক্ষতার অভাব  ৬। আমলাদের মেধা ও গনগত মানের নিম্নগতি  </a:t>
            </a:r>
            <a:endParaRPr lang="en-US" sz="2800" dirty="0" smtClean="0">
              <a:latin typeface="Nikosh" pitchFamily="2" charset="0"/>
              <a:cs typeface="Nikosh" pitchFamily="2" charset="0"/>
            </a:endParaRPr>
          </a:p>
          <a:p>
            <a:pPr>
              <a:buNone/>
            </a:pPr>
            <a:r>
              <a:rPr lang="bn-BD" sz="2800" dirty="0" smtClean="0">
                <a:latin typeface="Nikosh" pitchFamily="2" charset="0"/>
                <a:cs typeface="Nikosh" pitchFamily="2" charset="0"/>
              </a:rPr>
              <a:t>৭। উচ্চাভিলাষী ও ভোগ প্রবণতা বৃদ্ধি  ৮। আয়-ব্যায়ের অসামঞ্জস্যতা  ৯। বেকার যুবকদের ঘুষ প্রদান করে চাকরি লাভে মরিয়া হয়ে ওঠে  ১০। সৎ উপার্জন দ্বারা জীবিকা নির্বাহ করতে না পারা বা হিমশিম খাওয়া  ১১। অর্থ সম্পদ সামাজিক মান মর্যাদা পরিমাপের মাপকাঠি হওয়া  ১২। রাতারতি অধিক অর্থ সম্পদের মালিক হবার প্রবণতা  ১৩। প্রাতিষ্ঠানিক নিয়ন্ত্রনের অনুপস্থিতি  ১৪। আইনের যথাযথ প্রয়োগ না হওয়া  ১৫। নৈতিক শিক্ষার অভাব  ১৬। রাজনৈতিক অস্থিতিশীলতা ১৭। অর্থিক অস্বচ্ছলতা ও জীবনযাত্রার নিম্নমান</a:t>
            </a: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86"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87"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88"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3886200" cy="1143000"/>
          </a:xfrm>
        </p:spPr>
        <p:txBody>
          <a:bodyPr/>
          <a:lstStyle/>
          <a:p>
            <a:pPr algn="ctr"/>
            <a:r>
              <a:rPr lang="bn-BD" dirty="0" smtClean="0">
                <a:latin typeface="Nikosh" pitchFamily="2" charset="0"/>
                <a:cs typeface="Nikosh" pitchFamily="2" charset="0"/>
              </a:rPr>
              <a:t>দলীয় কাজ</a:t>
            </a:r>
            <a:endParaRPr lang="en-US" dirty="0">
              <a:latin typeface="Nikosh" pitchFamily="2" charset="0"/>
              <a:cs typeface="Nikosh" pitchFamily="2" charset="0"/>
            </a:endParaRPr>
          </a:p>
        </p:txBody>
      </p:sp>
      <p:pic>
        <p:nvPicPr>
          <p:cNvPr id="4" name="Content Placeholder 3" descr="images211.jpg"/>
          <p:cNvPicPr>
            <a:picLocks noGrp="1" noChangeAspect="1"/>
          </p:cNvPicPr>
          <p:nvPr>
            <p:ph idx="1"/>
          </p:nvPr>
        </p:nvPicPr>
        <p:blipFill>
          <a:blip r:embed="rId2"/>
          <a:stretch>
            <a:fillRect/>
          </a:stretch>
        </p:blipFill>
        <p:spPr>
          <a:xfrm>
            <a:off x="457200" y="1752600"/>
            <a:ext cx="7848600" cy="4038600"/>
          </a:xfr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mph" presetSubtype="0" grpId="2" nodeType="clickEffect">
                                  <p:stCondLst>
                                    <p:cond delay="0"/>
                                  </p:stCondLst>
                                  <p:childTnLst>
                                    <p:set>
                                      <p:cBhvr override="childStyle">
                                        <p:cTn id="16" dur="indefinite"/>
                                        <p:tgtEl>
                                          <p:spTgt spid="2"/>
                                        </p:tgtEl>
                                        <p:attrNameLst>
                                          <p:attrName>style.fontFamily</p:attrName>
                                        </p:attrNameLst>
                                      </p:cBhvr>
                                      <p:to>
                                        <p:strVal val="Times New Roma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5181600" cy="1143000"/>
          </a:xfrm>
        </p:spPr>
        <p:txBody>
          <a:bodyPr/>
          <a:lstStyle/>
          <a:p>
            <a:pPr algn="ctr"/>
            <a:r>
              <a:rPr lang="bn-BD" dirty="0" smtClean="0">
                <a:latin typeface="Nikosh" pitchFamily="2" charset="0"/>
                <a:cs typeface="Nikosh" pitchFamily="2" charset="0"/>
              </a:rPr>
              <a:t>দলীয় কাজের প্রশ্ন </a:t>
            </a:r>
            <a:endParaRPr lang="en-US" dirty="0">
              <a:latin typeface="Nikosh" pitchFamily="2" charset="0"/>
              <a:cs typeface="Nikosh" pitchFamily="2" charset="0"/>
            </a:endParaRPr>
          </a:p>
        </p:txBody>
      </p:sp>
      <p:sp>
        <p:nvSpPr>
          <p:cNvPr id="3" name="Content Placeholder 2"/>
          <p:cNvSpPr>
            <a:spLocks noGrp="1"/>
          </p:cNvSpPr>
          <p:nvPr>
            <p:ph idx="1"/>
          </p:nvPr>
        </p:nvSpPr>
        <p:spPr>
          <a:xfrm>
            <a:off x="76200" y="2133600"/>
            <a:ext cx="8915400" cy="2514600"/>
          </a:xfrm>
        </p:spPr>
        <p:txBody>
          <a:bodyPr>
            <a:normAutofit/>
          </a:bodyPr>
          <a:lstStyle/>
          <a:p>
            <a:pPr>
              <a:buNone/>
            </a:pPr>
            <a:r>
              <a:rPr lang="bn-BD" sz="4000" dirty="0" smtClean="0">
                <a:latin typeface="Nikosh" pitchFamily="2" charset="0"/>
                <a:cs typeface="Nikosh" pitchFamily="2" charset="0"/>
              </a:rPr>
              <a:t>বাংলাদেশের দুর্নীতি প্রতিরোধের উপায় ও দুর্নীতির চিত্র সম্পর্কে বল?</a:t>
            </a:r>
          </a:p>
          <a:p>
            <a:pPr algn="ctr">
              <a:buNone/>
            </a:pPr>
            <a:r>
              <a:rPr lang="bn-BD" sz="4000" dirty="0" smtClean="0">
                <a:latin typeface="Nikosh" pitchFamily="2" charset="0"/>
                <a:cs typeface="Nikosh" pitchFamily="2" charset="0"/>
              </a:rPr>
              <a:t>সময়ঃ ১০ মিনিট </a:t>
            </a:r>
            <a:endParaRPr lang="en-US" sz="4000" dirty="0" smtClean="0">
              <a:latin typeface="Nikosh" pitchFamily="2" charset="0"/>
              <a:cs typeface="Nikosh" pitchFamily="2" charset="0"/>
            </a:endParaRPr>
          </a:p>
          <a:p>
            <a:endParaRPr lang="en-US"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err="1">
                <a:latin typeface="Nikosh" pitchFamily="2" charset="0"/>
                <a:cs typeface="Nikosh" pitchFamily="2" charset="0"/>
              </a:rPr>
              <a:t>শিক্ষক</a:t>
            </a:r>
            <a:r>
              <a:rPr lang="en-US" dirty="0">
                <a:latin typeface="Nikosh" pitchFamily="2" charset="0"/>
                <a:cs typeface="Nikosh" pitchFamily="2" charset="0"/>
              </a:rPr>
              <a:t> </a:t>
            </a:r>
            <a:r>
              <a:rPr lang="en-US" dirty="0" err="1">
                <a:latin typeface="Nikosh" pitchFamily="2" charset="0"/>
                <a:cs typeface="Nikosh" pitchFamily="2" charset="0"/>
              </a:rPr>
              <a:t>পরিচিতি</a:t>
            </a:r>
            <a:endParaRPr lang="en-SG" dirty="0"/>
          </a:p>
        </p:txBody>
      </p:sp>
      <p:sp>
        <p:nvSpPr>
          <p:cNvPr id="3" name="Text Placeholder 2"/>
          <p:cNvSpPr>
            <a:spLocks noGrp="1"/>
          </p:cNvSpPr>
          <p:nvPr>
            <p:ph type="body" idx="1"/>
          </p:nvPr>
        </p:nvSpPr>
        <p:spPr>
          <a:xfrm>
            <a:off x="457200" y="1524000"/>
            <a:ext cx="4040188" cy="914400"/>
          </a:xfrm>
        </p:spPr>
        <p:txBody>
          <a:bodyPr>
            <a:normAutofit fontScale="77500" lnSpcReduction="20000"/>
          </a:bodyPr>
          <a:lstStyle/>
          <a:p>
            <a:endParaRPr lang="en-US" dirty="0" smtClean="0">
              <a:latin typeface="Nikosh" pitchFamily="2" charset="0"/>
              <a:cs typeface="Nikosh" pitchFamily="2" charset="0"/>
            </a:endParaRPr>
          </a:p>
          <a:p>
            <a:pPr algn="ctr"/>
            <a:r>
              <a:rPr lang="en-US" sz="5700" dirty="0" err="1" smtClean="0">
                <a:latin typeface="Nikosh" pitchFamily="2" charset="0"/>
                <a:cs typeface="Nikosh" pitchFamily="2" charset="0"/>
              </a:rPr>
              <a:t>পরিচয়</a:t>
            </a:r>
            <a:endParaRPr lang="en-SG" sz="5700" dirty="0">
              <a:latin typeface="Nikosh" pitchFamily="2" charset="0"/>
              <a:cs typeface="Nikosh" pitchFamily="2" charset="0"/>
            </a:endParaRPr>
          </a:p>
          <a:p>
            <a:pPr algn="ctr"/>
            <a:endParaRPr lang="en-SG" dirty="0"/>
          </a:p>
        </p:txBody>
      </p:sp>
      <p:sp>
        <p:nvSpPr>
          <p:cNvPr id="5" name="Text Placeholder 4"/>
          <p:cNvSpPr>
            <a:spLocks noGrp="1"/>
          </p:cNvSpPr>
          <p:nvPr>
            <p:ph type="body" sz="quarter" idx="3"/>
          </p:nvPr>
        </p:nvSpPr>
        <p:spPr>
          <a:xfrm>
            <a:off x="4648200" y="1371601"/>
            <a:ext cx="4041775" cy="914400"/>
          </a:xfrm>
        </p:spPr>
        <p:txBody>
          <a:bodyPr>
            <a:normAutofit fontScale="92500" lnSpcReduction="20000"/>
          </a:bodyPr>
          <a:lstStyle/>
          <a:p>
            <a:pPr algn="ctr"/>
            <a:endParaRPr lang="en-US" dirty="0" smtClean="0">
              <a:latin typeface="Nikosh" pitchFamily="2" charset="0"/>
              <a:cs typeface="Nikosh" pitchFamily="2" charset="0"/>
            </a:endParaRPr>
          </a:p>
          <a:p>
            <a:pPr algn="ctr"/>
            <a:r>
              <a:rPr lang="en-US" sz="4300" dirty="0" err="1" smtClean="0">
                <a:latin typeface="Nikosh" pitchFamily="2" charset="0"/>
                <a:cs typeface="Nikosh" pitchFamily="2" charset="0"/>
              </a:rPr>
              <a:t>ছবি</a:t>
            </a:r>
            <a:endParaRPr lang="en-SG" sz="4300" dirty="0">
              <a:latin typeface="Nikosh" pitchFamily="2" charset="0"/>
              <a:cs typeface="Nikosh" pitchFamily="2" charset="0"/>
            </a:endParaRPr>
          </a:p>
          <a:p>
            <a:pPr algn="ctr"/>
            <a:endParaRPr lang="en-SG" dirty="0"/>
          </a:p>
        </p:txBody>
      </p:sp>
      <p:sp>
        <p:nvSpPr>
          <p:cNvPr id="8" name="Content Placeholder 7"/>
          <p:cNvSpPr>
            <a:spLocks noGrp="1"/>
          </p:cNvSpPr>
          <p:nvPr>
            <p:ph sz="half" idx="2"/>
          </p:nvPr>
        </p:nvSpPr>
        <p:spPr/>
        <p:txBody>
          <a:bodyPr/>
          <a:lstStyle/>
          <a:p>
            <a:endParaRPr lang="en-SG" dirty="0"/>
          </a:p>
        </p:txBody>
      </p:sp>
      <p:sp>
        <p:nvSpPr>
          <p:cNvPr id="13" name="Bevel 12"/>
          <p:cNvSpPr/>
          <p:nvPr/>
        </p:nvSpPr>
        <p:spPr>
          <a:xfrm>
            <a:off x="457200" y="2286000"/>
            <a:ext cx="4495800" cy="435131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prstClr val="white"/>
              </a:solidFill>
            </a:endParaRPr>
          </a:p>
        </p:txBody>
      </p:sp>
      <p:sp>
        <p:nvSpPr>
          <p:cNvPr id="14" name="TextBox 13"/>
          <p:cNvSpPr txBox="1"/>
          <p:nvPr/>
        </p:nvSpPr>
        <p:spPr>
          <a:xfrm>
            <a:off x="990600" y="2667000"/>
            <a:ext cx="3352800" cy="4093428"/>
          </a:xfrm>
          <a:prstGeom prst="rect">
            <a:avLst/>
          </a:prstGeom>
          <a:noFill/>
        </p:spPr>
        <p:txBody>
          <a:bodyPr wrap="square" rtlCol="0">
            <a:spAutoFit/>
          </a:bodyPr>
          <a:lstStyle/>
          <a:p>
            <a:pPr algn="ctr"/>
            <a:r>
              <a:rPr lang="bn-BD" sz="2400" dirty="0">
                <a:solidFill>
                  <a:prstClr val="black"/>
                </a:solidFill>
                <a:latin typeface="Nikosh" pitchFamily="2" charset="0"/>
                <a:cs typeface="Nikosh" pitchFamily="2" charset="0"/>
              </a:rPr>
              <a:t>মোঃ ওবায়দুর </a:t>
            </a:r>
            <a:r>
              <a:rPr lang="bn-BD" sz="2400">
                <a:solidFill>
                  <a:prstClr val="black"/>
                </a:solidFill>
                <a:latin typeface="Nikosh" pitchFamily="2" charset="0"/>
                <a:cs typeface="Nikosh" pitchFamily="2" charset="0"/>
              </a:rPr>
              <a:t>রহমান </a:t>
            </a:r>
            <a:endParaRPr lang="en-US" sz="2400" dirty="0">
              <a:solidFill>
                <a:prstClr val="black"/>
              </a:solidFill>
              <a:latin typeface="Nikosh" pitchFamily="2" charset="0"/>
              <a:cs typeface="Nikosh" pitchFamily="2" charset="0"/>
            </a:endParaRPr>
          </a:p>
          <a:p>
            <a:pPr algn="ctr"/>
            <a:r>
              <a:rPr lang="bn-BD" sz="2400" dirty="0">
                <a:solidFill>
                  <a:prstClr val="black"/>
                </a:solidFill>
                <a:latin typeface="Nikosh" pitchFamily="2" charset="0"/>
                <a:cs typeface="Nikosh" pitchFamily="2" charset="0"/>
              </a:rPr>
              <a:t>এম এস এস রাষ্ট্রবিজ্ঞান</a:t>
            </a:r>
          </a:p>
          <a:p>
            <a:pPr algn="ctr"/>
            <a:r>
              <a:rPr lang="en-US" sz="2000" dirty="0" err="1" smtClean="0">
                <a:solidFill>
                  <a:prstClr val="black"/>
                </a:solidFill>
                <a:latin typeface="Nikosh" pitchFamily="2" charset="0"/>
                <a:cs typeface="Nikosh" pitchFamily="2" charset="0"/>
              </a:rPr>
              <a:t>প্রভাষক</a:t>
            </a:r>
            <a:endParaRPr lang="en-US" sz="2000" dirty="0" smtClean="0">
              <a:solidFill>
                <a:prstClr val="black"/>
              </a:solidFill>
              <a:latin typeface="Nikosh" pitchFamily="2" charset="0"/>
              <a:cs typeface="Nikosh" pitchFamily="2" charset="0"/>
            </a:endParaRPr>
          </a:p>
          <a:p>
            <a:pPr algn="ctr"/>
            <a:r>
              <a:rPr lang="en-US" sz="2000" dirty="0" err="1" smtClean="0">
                <a:solidFill>
                  <a:prstClr val="black"/>
                </a:solidFill>
                <a:latin typeface="Nikosh" pitchFamily="2" charset="0"/>
                <a:cs typeface="Nikosh" pitchFamily="2" charset="0"/>
              </a:rPr>
              <a:t>তথ্য</a:t>
            </a:r>
            <a:r>
              <a:rPr lang="en-US" sz="2000" dirty="0" smtClean="0">
                <a:solidFill>
                  <a:prstClr val="black"/>
                </a:solidFill>
                <a:latin typeface="Nikosh" pitchFamily="2" charset="0"/>
                <a:cs typeface="Nikosh" pitchFamily="2" charset="0"/>
              </a:rPr>
              <a:t> ও </a:t>
            </a:r>
            <a:r>
              <a:rPr lang="en-US" sz="2000" dirty="0" err="1" smtClean="0">
                <a:solidFill>
                  <a:prstClr val="black"/>
                </a:solidFill>
                <a:latin typeface="Nikosh" pitchFamily="2" charset="0"/>
                <a:cs typeface="Nikosh" pitchFamily="2" charset="0"/>
              </a:rPr>
              <a:t>যোগাযোগ</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প্রযুক্তি</a:t>
            </a:r>
            <a:r>
              <a:rPr lang="en-US" sz="2000" dirty="0" smtClean="0">
                <a:solidFill>
                  <a:prstClr val="black"/>
                </a:solidFill>
                <a:latin typeface="Nikosh" pitchFamily="2" charset="0"/>
                <a:cs typeface="Nikosh" pitchFamily="2" charset="0"/>
              </a:rPr>
              <a:t> </a:t>
            </a:r>
          </a:p>
          <a:p>
            <a:pPr algn="ctr"/>
            <a:r>
              <a:rPr lang="bn-BD" sz="2000" dirty="0" smtClean="0">
                <a:solidFill>
                  <a:prstClr val="black"/>
                </a:solidFill>
                <a:latin typeface="Nikosh" pitchFamily="2" charset="0"/>
                <a:cs typeface="Nikosh" pitchFamily="2" charset="0"/>
              </a:rPr>
              <a:t>বসন্তকেদার ডিগ্রী কলেজ</a:t>
            </a:r>
            <a:r>
              <a:rPr lang="en-US" sz="2000" dirty="0" smtClean="0">
                <a:solidFill>
                  <a:prstClr val="black"/>
                </a:solidFill>
                <a:latin typeface="Nikosh" pitchFamily="2" charset="0"/>
                <a:cs typeface="Nikosh" pitchFamily="2" charset="0"/>
              </a:rPr>
              <a:t> </a:t>
            </a:r>
          </a:p>
          <a:p>
            <a:pPr algn="ctr"/>
            <a:r>
              <a:rPr lang="en-US" sz="2000" dirty="0" err="1" smtClean="0">
                <a:solidFill>
                  <a:prstClr val="black"/>
                </a:solidFill>
                <a:latin typeface="Nikosh" pitchFamily="2" charset="0"/>
                <a:cs typeface="Nikosh" pitchFamily="2" charset="0"/>
              </a:rPr>
              <a:t>মোহনপুর</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রাজশাহী</a:t>
            </a:r>
            <a:r>
              <a:rPr lang="en-US" sz="2000" dirty="0" smtClean="0">
                <a:solidFill>
                  <a:prstClr val="black"/>
                </a:solidFill>
                <a:latin typeface="Nikosh" pitchFamily="2" charset="0"/>
                <a:cs typeface="Nikosh" pitchFamily="2" charset="0"/>
              </a:rPr>
              <a:t>। </a:t>
            </a:r>
          </a:p>
          <a:p>
            <a:pPr algn="ctr"/>
            <a:r>
              <a:rPr lang="en-US" sz="2000" dirty="0" err="1" smtClean="0">
                <a:solidFill>
                  <a:prstClr val="black"/>
                </a:solidFill>
                <a:latin typeface="Nikosh" pitchFamily="2" charset="0"/>
                <a:cs typeface="Nikosh" pitchFamily="2" charset="0"/>
              </a:rPr>
              <a:t>আজীবন</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সদস্য</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বাংলাদেশ</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কম্পিউটার</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সোসাইটি</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ঢাকা</a:t>
            </a:r>
            <a:endParaRPr lang="en-US" sz="2000" dirty="0" smtClean="0">
              <a:solidFill>
                <a:prstClr val="black"/>
              </a:solidFill>
              <a:latin typeface="Nikosh" pitchFamily="2" charset="0"/>
              <a:cs typeface="Nikosh" pitchFamily="2" charset="0"/>
            </a:endParaRPr>
          </a:p>
          <a:p>
            <a:pPr algn="ctr"/>
            <a:r>
              <a:rPr lang="en-US" sz="2000" dirty="0" err="1" smtClean="0">
                <a:solidFill>
                  <a:prstClr val="black"/>
                </a:solidFill>
                <a:latin typeface="Nikosh" pitchFamily="2" charset="0"/>
                <a:cs typeface="Nikosh" pitchFamily="2" charset="0"/>
              </a:rPr>
              <a:t>জেলা</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এ্যম্বাসেডর</a:t>
            </a:r>
            <a:r>
              <a:rPr lang="en-US" sz="2000" dirty="0" smtClean="0">
                <a:solidFill>
                  <a:prstClr val="black"/>
                </a:solidFill>
                <a:latin typeface="Nikosh" pitchFamily="2" charset="0"/>
                <a:cs typeface="Nikosh" pitchFamily="2" charset="0"/>
              </a:rPr>
              <a:t> A2i </a:t>
            </a:r>
            <a:r>
              <a:rPr lang="en-US" sz="2000" dirty="0" err="1" smtClean="0">
                <a:solidFill>
                  <a:prstClr val="black"/>
                </a:solidFill>
                <a:latin typeface="Nikosh" pitchFamily="2" charset="0"/>
                <a:cs typeface="Nikosh" pitchFamily="2" charset="0"/>
              </a:rPr>
              <a:t>শিক্ষা</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মন্ত্রাণালয়</a:t>
            </a:r>
            <a:endParaRPr lang="en-US" sz="2000" dirty="0" smtClean="0">
              <a:solidFill>
                <a:prstClr val="black"/>
              </a:solidFill>
              <a:latin typeface="Nikosh" pitchFamily="2" charset="0"/>
              <a:cs typeface="Nikosh" pitchFamily="2" charset="0"/>
            </a:endParaRPr>
          </a:p>
          <a:p>
            <a:pPr algn="ctr"/>
            <a:r>
              <a:rPr lang="bn-BD" dirty="0" smtClean="0">
                <a:solidFill>
                  <a:prstClr val="black"/>
                </a:solidFill>
                <a:latin typeface="Times New Roman" pitchFamily="18" charset="0"/>
                <a:cs typeface="Times New Roman" pitchFamily="18" charset="0"/>
                <a:hlinkClick r:id="rId2"/>
              </a:rPr>
              <a:t>mdorhe</a:t>
            </a:r>
            <a:r>
              <a:rPr lang="en-US" dirty="0" smtClean="0">
                <a:solidFill>
                  <a:prstClr val="black"/>
                </a:solidFill>
                <a:latin typeface="Times New Roman" pitchFamily="18" charset="0"/>
                <a:cs typeface="Times New Roman" pitchFamily="18" charset="0"/>
                <a:hlinkClick r:id="rId2"/>
              </a:rPr>
              <a:t>lal@gmail.com</a:t>
            </a:r>
            <a:endParaRPr lang="en-US" dirty="0" smtClean="0">
              <a:solidFill>
                <a:prstClr val="black"/>
              </a:solidFill>
              <a:latin typeface="Times New Roman" pitchFamily="18" charset="0"/>
              <a:cs typeface="Times New Roman" pitchFamily="18" charset="0"/>
            </a:endParaRPr>
          </a:p>
          <a:p>
            <a:r>
              <a:rPr lang="bn-BD" dirty="0" smtClean="0">
                <a:solidFill>
                  <a:prstClr val="black"/>
                </a:solidFill>
                <a:latin typeface="Times New Roman" pitchFamily="18" charset="0"/>
                <a:cs typeface="Times New Roman" pitchFamily="18" charset="0"/>
              </a:rPr>
              <a:t>01770144076 , </a:t>
            </a:r>
            <a:r>
              <a:rPr lang="en-US" dirty="0" smtClean="0">
                <a:solidFill>
                  <a:prstClr val="black"/>
                </a:solidFill>
                <a:latin typeface="Times New Roman" pitchFamily="18" charset="0"/>
                <a:cs typeface="Times New Roman" pitchFamily="18" charset="0"/>
              </a:rPr>
              <a:t>01961326237</a:t>
            </a:r>
            <a:endParaRPr lang="en-US" dirty="0" smtClean="0">
              <a:solidFill>
                <a:prstClr val="black"/>
              </a:solidFill>
              <a:latin typeface="Nikosh" pitchFamily="2" charset="0"/>
              <a:cs typeface="Nikosh" pitchFamily="2" charset="0"/>
            </a:endParaRPr>
          </a:p>
          <a:p>
            <a:endParaRPr lang="en-US" dirty="0" smtClean="0">
              <a:solidFill>
                <a:prstClr val="black"/>
              </a:solidFill>
              <a:latin typeface="Nikosh" pitchFamily="2" charset="0"/>
              <a:cs typeface="Nikosh" pitchFamily="2" charset="0"/>
            </a:endParaRPr>
          </a:p>
          <a:p>
            <a:r>
              <a:rPr lang="en-US" dirty="0" smtClean="0">
                <a:solidFill>
                  <a:prstClr val="black"/>
                </a:solidFill>
                <a:latin typeface="Nikosh" pitchFamily="2" charset="0"/>
                <a:cs typeface="Nikosh" pitchFamily="2" charset="0"/>
              </a:rPr>
              <a:t> </a:t>
            </a:r>
            <a:endParaRPr lang="en-SG" dirty="0">
              <a:solidFill>
                <a:prstClr val="black"/>
              </a:solidFill>
            </a:endParaRPr>
          </a:p>
        </p:txBody>
      </p:sp>
      <p:pic>
        <p:nvPicPr>
          <p:cNvPr id="7" name="Content Placeholder 6"/>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257800" y="2292927"/>
            <a:ext cx="3276600" cy="4344391"/>
          </a:xfrm>
        </p:spPr>
      </p:pic>
    </p:spTree>
    <p:extLst>
      <p:ext uri="{BB962C8B-B14F-4D97-AF65-F5344CB8AC3E}">
        <p14:creationId xmlns:p14="http://schemas.microsoft.com/office/powerpoint/2010/main" val="238658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0" nodeType="clickEffect">
                                  <p:stCondLst>
                                    <p:cond delay="0"/>
                                  </p:stCondLst>
                                  <p:childTnLst>
                                    <p:animEffect transition="out" filter="fade">
                                      <p:cBhvr>
                                        <p:cTn id="10" dur="500" tmFilter="0, 0; .2, .5; .8, .5; 1, 0"/>
                                        <p:tgtEl>
                                          <p:spTgt spid="3">
                                            <p:txEl>
                                              <p:pRg st="1" end="1"/>
                                            </p:txEl>
                                          </p:spTgt>
                                        </p:tgtEl>
                                      </p:cBhvr>
                                    </p:animEffect>
                                    <p:animScale>
                                      <p:cBhvr>
                                        <p:cTn id="11" dur="250" autoRev="1" fill="hold"/>
                                        <p:tgtEl>
                                          <p:spTgt spid="3">
                                            <p:txEl>
                                              <p:pRg st="1" end="1"/>
                                            </p:txEl>
                                          </p:spTgt>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26" presetClass="emph" presetSubtype="0" fill="hold" grpId="0" nodeType="clickEffect">
                                  <p:stCondLst>
                                    <p:cond delay="0"/>
                                  </p:stCondLst>
                                  <p:childTnLst>
                                    <p:animEffect transition="out" filter="fade">
                                      <p:cBhvr>
                                        <p:cTn id="15" dur="500" tmFilter="0, 0; .2, .5; .8, .5; 1, 0"/>
                                        <p:tgtEl>
                                          <p:spTgt spid="5">
                                            <p:txEl>
                                              <p:pRg st="1" end="1"/>
                                            </p:txEl>
                                          </p:spTgt>
                                        </p:tgtEl>
                                      </p:cBhvr>
                                    </p:animEffect>
                                    <p:animScale>
                                      <p:cBhvr>
                                        <p:cTn id="16" dur="250" autoRev="1" fill="hold"/>
                                        <p:tgtEl>
                                          <p:spTgt spid="5">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5029200" cy="1143000"/>
          </a:xfrm>
        </p:spPr>
        <p:txBody>
          <a:bodyPr/>
          <a:lstStyle/>
          <a:p>
            <a:pPr algn="ctr"/>
            <a:r>
              <a:rPr lang="bn-BD" dirty="0" smtClean="0">
                <a:latin typeface="Nikosh" pitchFamily="2" charset="0"/>
                <a:cs typeface="Nikosh" pitchFamily="2" charset="0"/>
              </a:rPr>
              <a:t>দলীয় কাজের সমাধান </a:t>
            </a:r>
            <a:endParaRPr lang="en-US" dirty="0">
              <a:latin typeface="Nikosh" pitchFamily="2" charset="0"/>
              <a:cs typeface="Nikosh" pitchFamily="2" charset="0"/>
            </a:endParaRPr>
          </a:p>
        </p:txBody>
      </p:sp>
      <p:sp>
        <p:nvSpPr>
          <p:cNvPr id="10" name="Content Placeholder 9"/>
          <p:cNvSpPr>
            <a:spLocks noGrp="1"/>
          </p:cNvSpPr>
          <p:nvPr>
            <p:ph idx="1"/>
          </p:nvPr>
        </p:nvSpPr>
        <p:spPr>
          <a:xfrm>
            <a:off x="152400" y="1600200"/>
            <a:ext cx="8839200" cy="5105400"/>
          </a:xfrm>
        </p:spPr>
        <p:txBody>
          <a:bodyPr>
            <a:normAutofit/>
          </a:bodyPr>
          <a:lstStyle/>
          <a:p>
            <a:pPr>
              <a:buNone/>
            </a:pPr>
            <a:r>
              <a:rPr lang="bn-BD" sz="2400" b="1" dirty="0" smtClean="0">
                <a:latin typeface="Nikosh" pitchFamily="2" charset="0"/>
                <a:cs typeface="Nikosh" pitchFamily="2" charset="0"/>
              </a:rPr>
              <a:t>দুর্নীতি প্রতিরোধের উপায়ঃ </a:t>
            </a:r>
            <a:r>
              <a:rPr lang="bn-BD" sz="2400" dirty="0" smtClean="0">
                <a:latin typeface="Nikosh" pitchFamily="2" charset="0"/>
                <a:cs typeface="Nikosh" pitchFamily="2" charset="0"/>
              </a:rPr>
              <a:t>নিম্নলিখিত উপায়ে দুর্নীতি প্রতিরোধ করা যেতে পারেঃ</a:t>
            </a:r>
          </a:p>
          <a:p>
            <a:pPr>
              <a:buNone/>
            </a:pPr>
            <a:r>
              <a:rPr lang="bn-BD" sz="2400" dirty="0" smtClean="0">
                <a:latin typeface="Nikosh" pitchFamily="2" charset="0"/>
                <a:cs typeface="Nikosh" pitchFamily="2" charset="0"/>
              </a:rPr>
              <a:t>১। স্বাধীন যথার্থ ক্ষমতাসম্পন্ন ও সক্রীয় দুর্নীতি দমন কমিশন গঠন করা</a:t>
            </a:r>
          </a:p>
          <a:p>
            <a:pPr>
              <a:buNone/>
            </a:pPr>
            <a:r>
              <a:rPr lang="bn-BD" sz="2400" dirty="0" smtClean="0">
                <a:latin typeface="Nikosh" pitchFamily="2" charset="0"/>
                <a:cs typeface="Nikosh" pitchFamily="2" charset="0"/>
              </a:rPr>
              <a:t>২। আইনের শাসন প্রতিষ্ঠা করা    ৩। বিচার বিভাগের স্বাধীনতা ও নিরপ্রক্ষতা নিশ্চিত করা  </a:t>
            </a:r>
          </a:p>
          <a:p>
            <a:pPr>
              <a:buNone/>
            </a:pPr>
            <a:r>
              <a:rPr lang="bn-BD" sz="2400" dirty="0" smtClean="0">
                <a:latin typeface="Nikosh" pitchFamily="2" charset="0"/>
                <a:cs typeface="Nikosh" pitchFamily="2" charset="0"/>
              </a:rPr>
              <a:t>৪। ন্যায়পালের পদ সৃষ্টি এবং দায়িত্ব অর্পন করা  ৫। প্রশাসনিক জবাবদিহিতার নীতি কার্যকর করা  ৬। দক্ষ, নিরপেক্ষ প্রশাসন গড়ে তোলা  ৭। সরকারের দায়িত্বশীল ও জবাবদিহীমুলক মানসিকতা সৃষ্টি করা  ৮। ধর্মীয় অনুশাসন ও নৈতিক মুল্যবোধ সৃষ্টি করা  ৯। সামাজিক চেতনা সৃষ্টির জন্য কার্যকর কর্মসুচি প্রণয়ন ও তা বাস্তবায়ন করা ১০। দুর্নীতির বিরুদ্ধে গণচেতনতা সৃষ্টি এবং রুখে দাঁড়ানো  ১১। দুর্নীতিবাজদের সামাজিকভাবে বয়কট করা  </a:t>
            </a:r>
          </a:p>
          <a:p>
            <a:pPr>
              <a:buNone/>
            </a:pPr>
            <a:r>
              <a:rPr lang="bn-BD" sz="2400" dirty="0" smtClean="0">
                <a:latin typeface="Nikosh" pitchFamily="2" charset="0"/>
                <a:cs typeface="Nikosh" pitchFamily="2" charset="0"/>
              </a:rPr>
              <a:t>১২। দুর্নীতি প্রতিরোধে দৃঢ় রাজনৈতিক অঙ্গীকার ঘোষণা ও তা বাস্তবায়ন করা   ১৩। সরকারের সুদৃঢ় ও সময়োযোগী কর্মকৌশল গ্রহন করা  ১৪। রাজনৈতিক দল কর্তৃক সৎ যোগ্য ও দেশপ্রেমিক ব্যক্তিদের নির্বাচনে মনোনয়ন প্রদান করা   ১৫। রাজৈতিক দল পরিচালনায় অসৎ উৎস থেকে তহবিল সংগ্রহ না করা</a:t>
            </a: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134"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135"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4136"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019800" cy="868362"/>
          </a:xfrm>
        </p:spPr>
        <p:txBody>
          <a:bodyPr/>
          <a:lstStyle/>
          <a:p>
            <a:pPr algn="ctr"/>
            <a:r>
              <a:rPr lang="bn-BD" dirty="0" smtClean="0">
                <a:latin typeface="Nikosh" pitchFamily="2" charset="0"/>
                <a:cs typeface="Nikosh" pitchFamily="2" charset="0"/>
              </a:rPr>
              <a:t>দলীয় কাজের সমাধান</a:t>
            </a:r>
            <a:endParaRPr lang="en-US" dirty="0">
              <a:latin typeface="Nikosh" pitchFamily="2" charset="0"/>
              <a:cs typeface="Nikosh" pitchFamily="2" charset="0"/>
            </a:endParaRPr>
          </a:p>
        </p:txBody>
      </p:sp>
      <p:sp>
        <p:nvSpPr>
          <p:cNvPr id="10" name="Content Placeholder 9"/>
          <p:cNvSpPr>
            <a:spLocks noGrp="1"/>
          </p:cNvSpPr>
          <p:nvPr>
            <p:ph idx="1"/>
          </p:nvPr>
        </p:nvSpPr>
        <p:spPr>
          <a:xfrm>
            <a:off x="152400" y="1295400"/>
            <a:ext cx="8839200" cy="5410200"/>
          </a:xfrm>
        </p:spPr>
        <p:txBody>
          <a:bodyPr>
            <a:normAutofit/>
          </a:bodyPr>
          <a:lstStyle/>
          <a:p>
            <a:pPr>
              <a:buNone/>
            </a:pPr>
            <a:r>
              <a:rPr lang="bn-BD" dirty="0" smtClean="0">
                <a:latin typeface="Nikosh" pitchFamily="2" charset="0"/>
                <a:cs typeface="Nikosh" pitchFamily="2" charset="0"/>
              </a:rPr>
              <a:t>১৬। জাতীয় সংসদ বা আইনসভাকে কার্যকর ও গতিশীল করে তোলা  ১৭। জাতীয় সংসদের কমিটিগুলো বিশেষ করে সরকারী হিসাব সম্পর্কিত স্থায়ী কমিটির দুর্নীতি প্রতিরোধ ও সুশাসন প্রতিষ্ঠার জন্য ক্ষমতাসম্পন্ন করে তোলা  ১৮। সরকারী বেসরকারী কর্মকর্তা কর্মচারীদের জন্য বাজার মুল্যের সাথে সামঞ্জস্য বিধান করে বেতন কাঠামো নির্ধারণ ও অন্যান্য সুযোগ সুবিধা প্রদান করা। </a:t>
            </a:r>
          </a:p>
          <a:p>
            <a:pPr>
              <a:buNone/>
            </a:pPr>
            <a:r>
              <a:rPr lang="bn-BD" dirty="0" smtClean="0">
                <a:latin typeface="Nikosh" pitchFamily="2" charset="0"/>
                <a:cs typeface="Nikosh" pitchFamily="2" charset="0"/>
              </a:rPr>
              <a:t>১৯। দুর্নীতিবাজদের ঘৃণা করা এবং তাদের সম্পর্কের দুর্নীতি দমন কমিশনকে অবহিত করা  ২০। নাগরিক অধিকার সম্পর্কে জনসচেতনতা বৃদ্ধি করা  ২১। সকল নাগরিকের এ মর্মে প্রতিজ্ঞা করা যে দুর্নীতি করবো না, দুর্নীতি মানবো না এবং দুর্নীতি সইবো না  ২২। দুর্নীতি থেকে প্রতিকার পাবার জন্য প্রয়োজন কঠোর রাজনৈতিক অঙ্গীকার </a:t>
            </a:r>
            <a:endParaRPr lang="en-US" dirty="0" smtClean="0">
              <a:latin typeface="Nikosh" pitchFamily="2" charset="0"/>
              <a:cs typeface="Nikosh" pitchFamily="2" charset="0"/>
            </a:endParaRPr>
          </a:p>
          <a:p>
            <a:pPr>
              <a:buNone/>
            </a:pPr>
            <a:r>
              <a:rPr lang="bn-BD" dirty="0" smtClean="0">
                <a:latin typeface="Nikosh" pitchFamily="2" charset="0"/>
                <a:cs typeface="Nikosh" pitchFamily="2" charset="0"/>
              </a:rPr>
              <a:t> ২৩। দুর্নীতি প্রতিরোধ করার জন্য গণমাধ্যমের সজাগ ও সচেতন ভুমিকা পালন  </a:t>
            </a:r>
            <a:endParaRPr lang="en-US" dirty="0" smtClean="0">
              <a:latin typeface="Nikosh" pitchFamily="2" charset="0"/>
              <a:cs typeface="Nikosh" pitchFamily="2" charset="0"/>
            </a:endParaRPr>
          </a:p>
          <a:p>
            <a:pPr>
              <a:buNone/>
            </a:pPr>
            <a:r>
              <a:rPr lang="bn-BD" dirty="0" smtClean="0">
                <a:latin typeface="Nikosh" pitchFamily="2" charset="0"/>
                <a:cs typeface="Nikosh" pitchFamily="2" charset="0"/>
              </a:rPr>
              <a:t>২৪। রাজনৈতিক অঙ্গীকার  ২৫। প্রয়োজনীয় আইন প্রণয়ন ও তা প্রয়োগ করা   </a:t>
            </a:r>
            <a:endParaRPr lang="en-US" dirty="0" smtClean="0">
              <a:latin typeface="Nikosh" pitchFamily="2" charset="0"/>
              <a:cs typeface="Nikosh" pitchFamily="2" charset="0"/>
            </a:endParaRPr>
          </a:p>
          <a:p>
            <a:pPr>
              <a:buNone/>
            </a:pPr>
            <a:r>
              <a:rPr lang="bn-BD" dirty="0" smtClean="0">
                <a:latin typeface="Nikosh" pitchFamily="2" charset="0"/>
                <a:cs typeface="Nikosh" pitchFamily="2" charset="0"/>
              </a:rPr>
              <a:t>২৬। সরকারী নিরীক্ষক কমিটি গঠন করা। </a:t>
            </a:r>
            <a:endParaRPr lang="en-US" dirty="0">
              <a:latin typeface="Nikosh" pitchFamily="2" charset="0"/>
              <a:cs typeface="Nikosh" pitchFamily="2" charset="0"/>
            </a:endParaRP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158"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159"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5160"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019800" cy="1143000"/>
          </a:xfrm>
        </p:spPr>
        <p:txBody>
          <a:bodyPr/>
          <a:lstStyle/>
          <a:p>
            <a:pPr algn="ctr"/>
            <a:r>
              <a:rPr lang="bn-BD" dirty="0" smtClean="0">
                <a:latin typeface="Nikosh" pitchFamily="2" charset="0"/>
                <a:cs typeface="Nikosh" pitchFamily="2" charset="0"/>
              </a:rPr>
              <a:t>দলীয় কাজের সমাধান</a:t>
            </a:r>
            <a:endParaRPr lang="en-US" dirty="0">
              <a:latin typeface="Nikosh" pitchFamily="2" charset="0"/>
              <a:cs typeface="Nikosh" pitchFamily="2" charset="0"/>
            </a:endParaRPr>
          </a:p>
        </p:txBody>
      </p:sp>
      <p:sp>
        <p:nvSpPr>
          <p:cNvPr id="10" name="Content Placeholder 9"/>
          <p:cNvSpPr>
            <a:spLocks noGrp="1"/>
          </p:cNvSpPr>
          <p:nvPr>
            <p:ph idx="1"/>
          </p:nvPr>
        </p:nvSpPr>
        <p:spPr>
          <a:xfrm>
            <a:off x="228600" y="1600200"/>
            <a:ext cx="8763000" cy="5105400"/>
          </a:xfrm>
        </p:spPr>
        <p:txBody>
          <a:bodyPr>
            <a:normAutofit/>
          </a:bodyPr>
          <a:lstStyle/>
          <a:p>
            <a:pPr>
              <a:buNone/>
            </a:pPr>
            <a:r>
              <a:rPr lang="bn-BD" dirty="0" smtClean="0">
                <a:latin typeface="Nikosh" pitchFamily="2" charset="0"/>
                <a:cs typeface="Nikosh" pitchFamily="2" charset="0"/>
              </a:rPr>
              <a:t>বাংলাদেশের দুর্নীতির বিস্তার ঘটেছে ব্যাপকভাবে। দেশে বিদেশে এজন্য আমাদের দেশের ভাবমুর্তি বিনষ্ট হচ্ছে। দুর্নীতি বিরোধী আন্তর্জাতিক সংগঠন ট্রান্সপারেন্সি ইন্টারন্যাশনাল এর দুর্নীতি বিষয়ক গবেষণা জরিপে পর পর কয়েক বছর বাংলাদেশকে পৃথিবীর সবচেয়ে দুর্নীতিগ্রস্ত দেশ  হিসেবে আখ্যায়ত করেছে। </a:t>
            </a:r>
          </a:p>
          <a:p>
            <a:pPr>
              <a:buNone/>
            </a:pPr>
            <a:r>
              <a:rPr lang="bn-BD" dirty="0" smtClean="0">
                <a:latin typeface="Nikosh" pitchFamily="2" charset="0"/>
                <a:cs typeface="Nikosh" pitchFamily="2" charset="0"/>
              </a:rPr>
              <a:t>বিশ্বব্যাংক, ইউ</a:t>
            </a:r>
            <a:r>
              <a:rPr lang="en-US" dirty="0" smtClean="0">
                <a:latin typeface="Nikosh" pitchFamily="2" charset="0"/>
                <a:cs typeface="Nikosh" pitchFamily="2" charset="0"/>
              </a:rPr>
              <a:t>এ</a:t>
            </a:r>
            <a:r>
              <a:rPr lang="bn-BD" dirty="0" smtClean="0">
                <a:latin typeface="Nikosh" pitchFamily="2" charset="0"/>
                <a:cs typeface="Nikosh" pitchFamily="2" charset="0"/>
              </a:rPr>
              <a:t>নডিপি, জাতিসংঘ বাণিজ্য ও উন্নয়ন সংস্থাসহ আন্তর্জাতিক অনেক সংগঠন তাদের সাম</a:t>
            </a:r>
            <a:r>
              <a:rPr lang="en-US" dirty="0" err="1" smtClean="0">
                <a:latin typeface="Nikosh" pitchFamily="2" charset="0"/>
                <a:cs typeface="Nikosh" pitchFamily="2" charset="0"/>
              </a:rPr>
              <a:t>প্র</a:t>
            </a:r>
            <a:r>
              <a:rPr lang="bn-BD" dirty="0" smtClean="0">
                <a:latin typeface="Nikosh" pitchFamily="2" charset="0"/>
                <a:cs typeface="Nikosh" pitchFamily="2" charset="0"/>
              </a:rPr>
              <a:t>তিক রিপোর্টগুলোতে বাংলাদেশের দুর্নীতি বিষয়ে আশঙ্কা প্রকাশ করেছে। বিশ্ব ব্যাংক এর মতে ঘুষ ছাড়া সরকারী অফিসে ফাইল নড়ে না।</a:t>
            </a:r>
          </a:p>
          <a:p>
            <a:pPr>
              <a:buNone/>
            </a:pPr>
            <a:r>
              <a:rPr lang="bn-BD" dirty="0" smtClean="0">
                <a:latin typeface="Nikosh" pitchFamily="2" charset="0"/>
                <a:cs typeface="Nikosh" pitchFamily="2" charset="0"/>
              </a:rPr>
              <a:t>ডেমোক্রেসি ওয়াচ নামক এক গবেষণা প্রতিষ্ঠান তাদের ২০০০ সালের প্রকাশিত রিপোর্টে বলেছে যে দেশের ৯৫ % মানুষ মনে করে যে পুলিশ সব চেয়ে দুর্নীতি পরায়ন। </a:t>
            </a:r>
          </a:p>
          <a:p>
            <a:pPr>
              <a:buNone/>
            </a:pPr>
            <a:r>
              <a:rPr lang="bn-BD" dirty="0" smtClean="0">
                <a:latin typeface="Nikosh" pitchFamily="2" charset="0"/>
                <a:cs typeface="Nikosh" pitchFamily="2" charset="0"/>
              </a:rPr>
              <a:t>এমনেষ্টি ইন্টারন্যাশনাল ও একই মত প্রকাশ করছে। তবে তারা শিক্ষাখাত, স্থানীয় সরকার খাত, স্বাস্থ্যাখাত, বন ও পরিবেশ খাত প্রভৃতিতে দুর্নীতি হতাশা ব্যাঞ্জক। </a:t>
            </a:r>
          </a:p>
          <a:p>
            <a:pPr>
              <a:buNone/>
            </a:pPr>
            <a:endParaRPr lang="en-US" dirty="0">
              <a:latin typeface="Nikosh" pitchFamily="2" charset="0"/>
              <a:cs typeface="Nikosh" pitchFamily="2" charset="0"/>
            </a:endParaRP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182"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183"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6184"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019800" cy="1143000"/>
          </a:xfrm>
        </p:spPr>
        <p:txBody>
          <a:bodyPr/>
          <a:lstStyle/>
          <a:p>
            <a:pPr algn="ctr"/>
            <a:r>
              <a:rPr lang="bn-BD" dirty="0" smtClean="0">
                <a:latin typeface="Nikosh" pitchFamily="2" charset="0"/>
                <a:cs typeface="Nikosh" pitchFamily="2" charset="0"/>
              </a:rPr>
              <a:t>দলীয় কাজের সমাধান</a:t>
            </a:r>
            <a:endParaRPr lang="en-US" dirty="0">
              <a:latin typeface="Nikosh" pitchFamily="2" charset="0"/>
              <a:cs typeface="Nikosh" pitchFamily="2" charset="0"/>
            </a:endParaRPr>
          </a:p>
        </p:txBody>
      </p:sp>
      <p:sp>
        <p:nvSpPr>
          <p:cNvPr id="10" name="Content Placeholder 9"/>
          <p:cNvSpPr>
            <a:spLocks noGrp="1"/>
          </p:cNvSpPr>
          <p:nvPr>
            <p:ph idx="1"/>
          </p:nvPr>
        </p:nvSpPr>
        <p:spPr>
          <a:xfrm>
            <a:off x="228600" y="1935480"/>
            <a:ext cx="8763000" cy="4770120"/>
          </a:xfrm>
        </p:spPr>
        <p:txBody>
          <a:bodyPr>
            <a:normAutofit/>
          </a:bodyPr>
          <a:lstStyle/>
          <a:p>
            <a:pPr>
              <a:buNone/>
            </a:pPr>
            <a:r>
              <a:rPr lang="bn-BD" sz="4000" dirty="0" smtClean="0">
                <a:latin typeface="Nikosh" pitchFamily="2" charset="0"/>
                <a:cs typeface="Nikosh" pitchFamily="2" charset="0"/>
              </a:rPr>
              <a:t>আশার কথা হল যে ২০০৪ সালের ৯ মে থেকে দুর্নীতি দমন কমিশন আইন কার্যকর হয়েছে। দুর্নীতি দমন কমিশন ২০০৭ সালের ২৯ মার্চ উক্ত আইনের ৩৪ এ ধারাই প্রদত্ত ক্ষমতাবলে প্রজ্ঞাপন জারি করেছে। একজন চেয়ারম্যান ও দুইজন কমিশনার নিয়ে গঠিত হবে দুর্নীতি দমন কমিশন। বর্তমানে দুর্নীতি দমন কমিশন কাজ করছে। </a:t>
            </a:r>
            <a:endParaRPr lang="en-US" sz="4000" dirty="0">
              <a:latin typeface="Nikosh" pitchFamily="2" charset="0"/>
              <a:cs typeface="Nikosh" pitchFamily="2" charset="0"/>
            </a:endParaRP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4854"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4855"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4856"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763000" cy="5148072"/>
          </a:xfrm>
        </p:spPr>
        <p:txBody>
          <a:bodyPr>
            <a:normAutofit fontScale="70000" lnSpcReduction="20000"/>
          </a:bodyPr>
          <a:lstStyle/>
          <a:p>
            <a:pPr algn="ctr">
              <a:buNone/>
            </a:pPr>
            <a:r>
              <a:rPr lang="bn-BD" sz="3800" dirty="0" smtClean="0">
                <a:latin typeface="Nikosh" pitchFamily="2" charset="0"/>
                <a:cs typeface="Nikosh" pitchFamily="2" charset="0"/>
              </a:rPr>
              <a:t>জ্ঞান মুলক,অনুধাবন মুলক, প্রয়োগ মুলক প্রশ্ন</a:t>
            </a:r>
          </a:p>
          <a:p>
            <a:pPr>
              <a:buNone/>
            </a:pPr>
            <a:r>
              <a:rPr lang="bn-BD" sz="4200" dirty="0" smtClean="0">
                <a:latin typeface="Nikosh" pitchFamily="2" charset="0"/>
                <a:cs typeface="Nikosh" pitchFamily="2" charset="0"/>
              </a:rPr>
              <a:t>১। প্রতিবছর কোন তারিখে বিশ্ব প্রতিবন্ধী দিবস হিসেবে পালিত হয়?</a:t>
            </a:r>
          </a:p>
          <a:p>
            <a:pPr>
              <a:buNone/>
            </a:pPr>
            <a:r>
              <a:rPr lang="bn-BD" sz="4200" dirty="0" smtClean="0">
                <a:latin typeface="Nikosh" pitchFamily="2" charset="0"/>
                <a:cs typeface="Nikosh" pitchFamily="2" charset="0"/>
              </a:rPr>
              <a:t>ক।  ৫ ডিসেম্বর  খ।</a:t>
            </a:r>
            <a:r>
              <a:rPr lang="en-US" sz="4200" b="1" dirty="0" smtClean="0">
                <a:latin typeface="Nikosh" pitchFamily="2" charset="0"/>
                <a:cs typeface="Nikosh" pitchFamily="2" charset="0"/>
              </a:rPr>
              <a:t> </a:t>
            </a:r>
            <a:r>
              <a:rPr lang="bn-BD" sz="4200" b="1" dirty="0" smtClean="0">
                <a:latin typeface="Nikosh" pitchFamily="2" charset="0"/>
                <a:cs typeface="Nikosh" pitchFamily="2" charset="0"/>
              </a:rPr>
              <a:t> ৩ ডিসেম্বর   </a:t>
            </a:r>
            <a:r>
              <a:rPr lang="en-US" sz="4200" b="1" dirty="0" smtClean="0">
                <a:latin typeface="Times New Roman" pitchFamily="18" charset="0"/>
                <a:cs typeface="Times New Roman" pitchFamily="18" charset="0"/>
              </a:rPr>
              <a:t> </a:t>
            </a:r>
            <a:r>
              <a:rPr lang="bn-BD" sz="4200" dirty="0" smtClean="0">
                <a:latin typeface="Nikosh" pitchFamily="2" charset="0"/>
                <a:cs typeface="Nikosh" pitchFamily="2" charset="0"/>
              </a:rPr>
              <a:t>গ।</a:t>
            </a:r>
            <a:r>
              <a:rPr lang="bn-BD" sz="4200" b="1" dirty="0" smtClean="0">
                <a:latin typeface="Nikosh" pitchFamily="2" charset="0"/>
                <a:cs typeface="Nikosh" pitchFamily="2" charset="0"/>
              </a:rPr>
              <a:t> </a:t>
            </a:r>
            <a:r>
              <a:rPr lang="bn-BD" sz="4200" dirty="0" smtClean="0">
                <a:latin typeface="Nikosh" pitchFamily="2" charset="0"/>
                <a:cs typeface="Nikosh" pitchFamily="2" charset="0"/>
              </a:rPr>
              <a:t>৭ ডিসেম্বর    ঘ। ১০ ডিসেম্বর </a:t>
            </a:r>
            <a:endParaRPr lang="bn-BD" sz="4200" dirty="0" smtClean="0">
              <a:latin typeface="Times New Roman" pitchFamily="18" charset="0"/>
              <a:cs typeface="Nikosh" pitchFamily="2" charset="0"/>
            </a:endParaRPr>
          </a:p>
          <a:p>
            <a:pPr>
              <a:buNone/>
            </a:pPr>
            <a:r>
              <a:rPr lang="bn-BD" sz="4200" dirty="0" smtClean="0">
                <a:latin typeface="Nikosh" pitchFamily="2" charset="0"/>
                <a:cs typeface="Nikosh" pitchFamily="2" charset="0"/>
              </a:rPr>
              <a:t>২। বাংলাদেশ সরকার প্রতিবন্ধীদের  কত টাকে করে ভাতা দেয়?</a:t>
            </a:r>
          </a:p>
          <a:p>
            <a:pPr>
              <a:buNone/>
            </a:pPr>
            <a:r>
              <a:rPr lang="bn-BD" sz="4200" dirty="0" smtClean="0">
                <a:latin typeface="Nikosh" pitchFamily="2" charset="0"/>
                <a:cs typeface="Nikosh" pitchFamily="2" charset="0"/>
              </a:rPr>
              <a:t>ক। ১০০    </a:t>
            </a:r>
            <a:r>
              <a:rPr lang="bn-BD" sz="4200" b="1" dirty="0" smtClean="0">
                <a:latin typeface="Nikosh" pitchFamily="2" charset="0"/>
                <a:cs typeface="Nikosh" pitchFamily="2" charset="0"/>
              </a:rPr>
              <a:t>খ।</a:t>
            </a:r>
            <a:r>
              <a:rPr lang="en-US" sz="4200" b="1" dirty="0" smtClean="0">
                <a:latin typeface="Nikosh" pitchFamily="2" charset="0"/>
                <a:cs typeface="Nikosh" pitchFamily="2" charset="0"/>
              </a:rPr>
              <a:t> </a:t>
            </a:r>
            <a:r>
              <a:rPr lang="bn-BD" sz="4200" b="1" dirty="0" smtClean="0">
                <a:latin typeface="Nikosh" pitchFamily="2" charset="0"/>
                <a:cs typeface="Nikosh" pitchFamily="2" charset="0"/>
              </a:rPr>
              <a:t> ৩০০    </a:t>
            </a:r>
            <a:r>
              <a:rPr lang="en-US" sz="4200" b="1" dirty="0" smtClean="0">
                <a:latin typeface="Times New Roman" pitchFamily="18" charset="0"/>
                <a:cs typeface="Times New Roman" pitchFamily="18" charset="0"/>
              </a:rPr>
              <a:t> </a:t>
            </a:r>
            <a:r>
              <a:rPr lang="bn-BD" sz="4200" dirty="0" smtClean="0">
                <a:latin typeface="Nikosh" pitchFamily="2" charset="0"/>
                <a:cs typeface="Nikosh" pitchFamily="2" charset="0"/>
              </a:rPr>
              <a:t>গ।</a:t>
            </a:r>
            <a:r>
              <a:rPr lang="bn-BD" sz="4200" b="1" dirty="0" smtClean="0">
                <a:latin typeface="Nikosh" pitchFamily="2" charset="0"/>
                <a:cs typeface="Nikosh" pitchFamily="2" charset="0"/>
              </a:rPr>
              <a:t> </a:t>
            </a:r>
            <a:r>
              <a:rPr lang="bn-BD" sz="4200" dirty="0" smtClean="0">
                <a:latin typeface="Nikosh" pitchFamily="2" charset="0"/>
                <a:cs typeface="Nikosh" pitchFamily="2" charset="0"/>
              </a:rPr>
              <a:t>২০০   ঘ। ৪০০</a:t>
            </a:r>
            <a:endParaRPr lang="bn-BD" sz="4200" dirty="0" smtClean="0">
              <a:latin typeface="Times New Roman" pitchFamily="18" charset="0"/>
              <a:cs typeface="Nikosh" pitchFamily="2" charset="0"/>
            </a:endParaRPr>
          </a:p>
          <a:p>
            <a:pPr>
              <a:buNone/>
            </a:pPr>
            <a:r>
              <a:rPr lang="bn-BD" sz="4200" dirty="0" smtClean="0">
                <a:latin typeface="Nikosh" pitchFamily="2" charset="0"/>
                <a:cs typeface="Nikosh" pitchFamily="2" charset="0"/>
              </a:rPr>
              <a:t>৩।  দুর্নীতি শব্দটি ইংরেজী প্রতিশব্দ হলো-?</a:t>
            </a:r>
          </a:p>
          <a:p>
            <a:pPr>
              <a:buNone/>
            </a:pPr>
            <a:r>
              <a:rPr lang="bn-BD" sz="4200" dirty="0" smtClean="0">
                <a:latin typeface="Nikosh" pitchFamily="2" charset="0"/>
                <a:cs typeface="Nikosh" pitchFamily="2" charset="0"/>
              </a:rPr>
              <a:t>ক। </a:t>
            </a:r>
            <a:r>
              <a:rPr lang="en-US" sz="4200" dirty="0" err="1" smtClean="0">
                <a:latin typeface="Times New Roman" pitchFamily="18" charset="0"/>
                <a:cs typeface="Times New Roman" pitchFamily="18" charset="0"/>
              </a:rPr>
              <a:t>Corruptus</a:t>
            </a:r>
            <a:r>
              <a:rPr lang="bn-BD" sz="4200" dirty="0" smtClean="0">
                <a:latin typeface="Nikosh" pitchFamily="2" charset="0"/>
                <a:cs typeface="Nikosh" pitchFamily="2" charset="0"/>
              </a:rPr>
              <a:t>  </a:t>
            </a:r>
            <a:r>
              <a:rPr lang="bn-BD" sz="4200" b="1" dirty="0" smtClean="0">
                <a:latin typeface="Nikosh" pitchFamily="2" charset="0"/>
                <a:cs typeface="Nikosh" pitchFamily="2" charset="0"/>
              </a:rPr>
              <a:t>খ।</a:t>
            </a:r>
            <a:r>
              <a:rPr lang="en-US" sz="4200" b="1" dirty="0" smtClean="0">
                <a:latin typeface="Nikosh" pitchFamily="2" charset="0"/>
                <a:cs typeface="Nikosh" pitchFamily="2" charset="0"/>
              </a:rPr>
              <a:t> </a:t>
            </a:r>
            <a:r>
              <a:rPr lang="en-US" sz="4200" b="1" dirty="0" smtClean="0">
                <a:latin typeface="Times New Roman" pitchFamily="18" charset="0"/>
                <a:cs typeface="Times New Roman" pitchFamily="18" charset="0"/>
              </a:rPr>
              <a:t>Corruption</a:t>
            </a:r>
            <a:r>
              <a:rPr lang="bn-BD" sz="4200" b="1" dirty="0" smtClean="0">
                <a:latin typeface="Nikosh" pitchFamily="2" charset="0"/>
                <a:cs typeface="Nikosh" pitchFamily="2" charset="0"/>
              </a:rPr>
              <a:t>  </a:t>
            </a:r>
            <a:endParaRPr lang="en-US" sz="4200" b="1" dirty="0" smtClean="0">
              <a:latin typeface="Nikosh" pitchFamily="2" charset="0"/>
              <a:cs typeface="Nikosh" pitchFamily="2" charset="0"/>
            </a:endParaRPr>
          </a:p>
          <a:p>
            <a:pPr>
              <a:buNone/>
            </a:pPr>
            <a:r>
              <a:rPr lang="bn-BD" sz="4200" dirty="0" smtClean="0">
                <a:latin typeface="Nikosh" pitchFamily="2" charset="0"/>
                <a:cs typeface="Nikosh" pitchFamily="2" charset="0"/>
              </a:rPr>
              <a:t>গ। </a:t>
            </a:r>
            <a:r>
              <a:rPr lang="en-US" sz="4200" dirty="0" err="1" smtClean="0">
                <a:latin typeface="Times New Roman" pitchFamily="18" charset="0"/>
                <a:cs typeface="Times New Roman" pitchFamily="18" charset="0"/>
              </a:rPr>
              <a:t>Coreption</a:t>
            </a:r>
            <a:r>
              <a:rPr lang="bn-BD" sz="4200" dirty="0" smtClean="0">
                <a:latin typeface="Nikosh" pitchFamily="2" charset="0"/>
                <a:cs typeface="Nikosh" pitchFamily="2" charset="0"/>
              </a:rPr>
              <a:t>  ঘ। </a:t>
            </a:r>
            <a:r>
              <a:rPr lang="en-US" sz="4200" dirty="0" smtClean="0">
                <a:latin typeface="Nikosh" pitchFamily="2" charset="0"/>
                <a:cs typeface="Nikosh" pitchFamily="2" charset="0"/>
              </a:rPr>
              <a:t> </a:t>
            </a:r>
            <a:r>
              <a:rPr lang="en-US" sz="4200" dirty="0" smtClean="0">
                <a:latin typeface="Times New Roman" pitchFamily="18" charset="0"/>
                <a:cs typeface="Times New Roman" pitchFamily="18" charset="0"/>
              </a:rPr>
              <a:t>Correction</a:t>
            </a:r>
            <a:endParaRPr lang="bn-BD" sz="4200" dirty="0" smtClean="0">
              <a:latin typeface="Times New Roman" pitchFamily="18" charset="0"/>
              <a:cs typeface="Nikosh" pitchFamily="2" charset="0"/>
            </a:endParaRPr>
          </a:p>
          <a:p>
            <a:pPr>
              <a:buNone/>
            </a:pPr>
            <a:r>
              <a:rPr lang="bn-BD" sz="4200" dirty="0" smtClean="0">
                <a:latin typeface="Nikosh" pitchFamily="2" charset="0"/>
                <a:cs typeface="Nikosh" pitchFamily="2" charset="0"/>
              </a:rPr>
              <a:t>৪। ব্যক্তিস্বার্থ অর্জনের বা ব্যক্তিগত লাভের উদ্দেশ্যে অর্পিত ক্ষমতার অপব্যবহারই দুর্নীতি এ সংজ্ঞা প্রদান করেছে ?         </a:t>
            </a:r>
          </a:p>
          <a:p>
            <a:pPr>
              <a:buNone/>
            </a:pPr>
            <a:r>
              <a:rPr lang="bn-BD" sz="4200" dirty="0" smtClean="0">
                <a:latin typeface="Nikosh" pitchFamily="2" charset="0"/>
                <a:cs typeface="Nikosh" pitchFamily="2" charset="0"/>
              </a:rPr>
              <a:t>ক।  মানবাধিকার কমিশন খ। জাতসংঘ  </a:t>
            </a:r>
          </a:p>
          <a:p>
            <a:pPr>
              <a:buNone/>
            </a:pPr>
            <a:r>
              <a:rPr lang="bn-BD" sz="4200" b="1" dirty="0" smtClean="0">
                <a:latin typeface="Nikosh" pitchFamily="2" charset="0"/>
                <a:cs typeface="Nikosh" pitchFamily="2" charset="0"/>
              </a:rPr>
              <a:t>গ। দুর্নীতি দমন কমিশন  </a:t>
            </a:r>
            <a:r>
              <a:rPr lang="bn-BD" sz="4200" dirty="0" smtClean="0">
                <a:latin typeface="Nikosh" pitchFamily="2" charset="0"/>
                <a:cs typeface="Nikosh" pitchFamily="2" charset="0"/>
              </a:rPr>
              <a:t>ঘ।  আন্তর্জাতিক আদালত </a:t>
            </a:r>
          </a:p>
          <a:p>
            <a:pPr>
              <a:buNone/>
            </a:pPr>
            <a:endParaRPr lang="bn-BD" sz="4200" dirty="0" smtClean="0">
              <a:latin typeface="Nikosh" pitchFamily="2" charset="0"/>
              <a:cs typeface="Nikosh" pitchFamily="2" charset="0"/>
            </a:endParaRPr>
          </a:p>
        </p:txBody>
      </p:sp>
      <p:sp>
        <p:nvSpPr>
          <p:cNvPr id="2" name="Title 1"/>
          <p:cNvSpPr>
            <a:spLocks noGrp="1"/>
          </p:cNvSpPr>
          <p:nvPr>
            <p:ph type="title"/>
          </p:nvPr>
        </p:nvSpPr>
        <p:spPr>
          <a:xfrm>
            <a:off x="2286000" y="228600"/>
            <a:ext cx="3124200" cy="1143000"/>
          </a:xfrm>
        </p:spPr>
        <p:txBody>
          <a:bodyPr>
            <a:normAutofit/>
          </a:bodyPr>
          <a:lstStyle/>
          <a:p>
            <a:pPr algn="ctr"/>
            <a:r>
              <a:rPr lang="bn-BD" sz="4000" dirty="0" smtClean="0">
                <a:latin typeface="Nikosh" pitchFamily="2" charset="0"/>
                <a:cs typeface="Nikosh" pitchFamily="2" charset="0"/>
              </a:rPr>
              <a:t>মুল্যায়ন</a:t>
            </a:r>
            <a:endParaRPr lang="en-US" sz="4000" dirty="0"/>
          </a:p>
        </p:txBody>
      </p:sp>
    </p:spTree>
    <p:extLst>
      <p:ext uri="{BB962C8B-B14F-4D97-AF65-F5344CB8AC3E}">
        <p14:creationId xmlns:p14="http://schemas.microsoft.com/office/powerpoint/2010/main" val="35387507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2" nodeType="clickEffect">
                                  <p:stCondLst>
                                    <p:cond delay="0"/>
                                  </p:stCondLst>
                                  <p:childTnLst>
                                    <p:animRot by="21600000">
                                      <p:cBhvr>
                                        <p:cTn id="1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76400"/>
            <a:ext cx="8763000" cy="4953000"/>
          </a:xfrm>
        </p:spPr>
        <p:txBody>
          <a:bodyPr>
            <a:normAutofit/>
          </a:bodyPr>
          <a:lstStyle/>
          <a:p>
            <a:pPr>
              <a:buNone/>
            </a:pPr>
            <a:r>
              <a:rPr lang="bn-BD" sz="2400" dirty="0" smtClean="0">
                <a:latin typeface="Nikosh" pitchFamily="2" charset="0"/>
                <a:cs typeface="Nikosh" pitchFamily="2" charset="0"/>
              </a:rPr>
              <a:t>৫। শুটকি মাছে পোকা দমনের জন্য অসাধু ব্যবসায়ীরা কি ব্যবহার করে?  </a:t>
            </a:r>
            <a:r>
              <a:rPr lang="bn-BD" sz="2400" dirty="0" smtClean="0">
                <a:latin typeface="Times New Roman" pitchFamily="18" charset="0"/>
                <a:cs typeface="Nikosh" pitchFamily="2" charset="0"/>
              </a:rPr>
              <a:t>   </a:t>
            </a:r>
            <a:r>
              <a:rPr lang="bn-BD" sz="2400" dirty="0" smtClean="0">
                <a:latin typeface="Times New Roman" pitchFamily="18" charset="0"/>
                <a:cs typeface="Times New Roman" pitchFamily="18" charset="0"/>
              </a:rPr>
              <a:t>  </a:t>
            </a:r>
            <a:r>
              <a:rPr lang="bn-BD" sz="2400" dirty="0" smtClean="0">
                <a:latin typeface="Nikosh" pitchFamily="2" charset="0"/>
                <a:cs typeface="Nikosh" pitchFamily="2" charset="0"/>
              </a:rPr>
              <a:t>    </a:t>
            </a:r>
          </a:p>
          <a:p>
            <a:pPr>
              <a:buNone/>
            </a:pPr>
            <a:r>
              <a:rPr lang="bn-BD" sz="2400" dirty="0" smtClean="0">
                <a:latin typeface="Nikosh" pitchFamily="2" charset="0"/>
                <a:cs typeface="Nikosh" pitchFamily="2" charset="0"/>
              </a:rPr>
              <a:t>ক। ফরমালিন   খ। মাইটক্সিন   </a:t>
            </a:r>
            <a:r>
              <a:rPr lang="bn-BD" sz="2400" b="1" dirty="0" smtClean="0">
                <a:latin typeface="Nikosh" pitchFamily="2" charset="0"/>
                <a:cs typeface="Nikosh" pitchFamily="2" charset="0"/>
              </a:rPr>
              <a:t>গ। কিটনাশক ও ডিডিটি   </a:t>
            </a:r>
            <a:r>
              <a:rPr lang="bn-BD" sz="2400" dirty="0" smtClean="0">
                <a:latin typeface="Nikosh" pitchFamily="2" charset="0"/>
                <a:cs typeface="Nikosh" pitchFamily="2" charset="0"/>
              </a:rPr>
              <a:t>ঘ।  ক্যালসিয়াম কার্বাইড  </a:t>
            </a:r>
          </a:p>
          <a:p>
            <a:pPr>
              <a:buNone/>
            </a:pPr>
            <a:r>
              <a:rPr lang="bn-BD" sz="2400" dirty="0" smtClean="0">
                <a:latin typeface="Nikosh" pitchFamily="2" charset="0"/>
                <a:cs typeface="Nikosh" pitchFamily="2" charset="0"/>
              </a:rPr>
              <a:t>৬। নিয়মিত ফরমালিনযুক্ত খাবার খেলে কোন রোগ হওয়ার সম্ভবনা বৃদ্ধি পায়- </a:t>
            </a:r>
          </a:p>
          <a:p>
            <a:pPr>
              <a:buNone/>
            </a:pPr>
            <a:r>
              <a:rPr lang="bn-BD" sz="2400" b="1" dirty="0" smtClean="0">
                <a:latin typeface="Nikosh" pitchFamily="2" charset="0"/>
                <a:cs typeface="Nikosh" pitchFamily="2" charset="0"/>
              </a:rPr>
              <a:t>ক।  কান্স্যার   </a:t>
            </a:r>
            <a:r>
              <a:rPr lang="bn-BD" sz="2400" dirty="0" smtClean="0">
                <a:latin typeface="Nikosh" pitchFamily="2" charset="0"/>
                <a:cs typeface="Nikosh" pitchFamily="2" charset="0"/>
              </a:rPr>
              <a:t>খ।  পঙ্গুত্ব  গ।  জলবসন্ত    ঘ। টাইফয়েড</a:t>
            </a:r>
          </a:p>
          <a:p>
            <a:pPr>
              <a:buNone/>
            </a:pPr>
            <a:r>
              <a:rPr lang="bn-BD" sz="2400" dirty="0" smtClean="0">
                <a:latin typeface="Nikosh" pitchFamily="2" charset="0"/>
                <a:cs typeface="Nikosh" pitchFamily="2" charset="0"/>
              </a:rPr>
              <a:t>৭।  অসাধু ব্যবসায়ী ও বিক্রেতারা কেন খাদ্যে ভেজাল দিয়ে থাকে-?  </a:t>
            </a:r>
          </a:p>
          <a:p>
            <a:pPr>
              <a:buNone/>
            </a:pPr>
            <a:r>
              <a:rPr lang="bn-BD" sz="2400" b="1" dirty="0" smtClean="0">
                <a:latin typeface="Nikosh" pitchFamily="2" charset="0"/>
                <a:cs typeface="Nikosh" pitchFamily="2" charset="0"/>
              </a:rPr>
              <a:t>ক।   অধিক মুনাফা লাভের আসায়  </a:t>
            </a:r>
            <a:r>
              <a:rPr lang="bn-BD" sz="2400" dirty="0" smtClean="0">
                <a:latin typeface="Nikosh" pitchFamily="2" charset="0"/>
                <a:cs typeface="Nikosh" pitchFamily="2" charset="0"/>
              </a:rPr>
              <a:t>খ। মানসিক রোগের জন্য   </a:t>
            </a:r>
          </a:p>
          <a:p>
            <a:pPr>
              <a:buNone/>
            </a:pPr>
            <a:r>
              <a:rPr lang="bn-BD" sz="2400" dirty="0" smtClean="0">
                <a:latin typeface="Nikosh" pitchFamily="2" charset="0"/>
                <a:cs typeface="Nikosh" pitchFamily="2" charset="0"/>
              </a:rPr>
              <a:t>গ।</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জাতিকে পঙ্গুত্ব করার জন্য   ঘ।  কেউ বাধা দেয়না বলে</a:t>
            </a:r>
            <a:endParaRPr lang="en-US" sz="2400" dirty="0" smtClean="0">
              <a:latin typeface="Nikosh" pitchFamily="2" charset="0"/>
              <a:cs typeface="Nikosh" pitchFamily="2" charset="0"/>
            </a:endParaRPr>
          </a:p>
          <a:p>
            <a:pPr>
              <a:buNone/>
            </a:pPr>
            <a:r>
              <a:rPr lang="bn-BD" sz="2400" dirty="0" smtClean="0">
                <a:latin typeface="Nikosh" pitchFamily="2" charset="0"/>
                <a:cs typeface="Nikosh" pitchFamily="2" charset="0"/>
              </a:rPr>
              <a:t>৮।   সবজি টাটকা ও সতেজ রাখা এবং ফলমুল পাকানোর জন্য অসাধু বযবসায়ীরা ব্যবহার করে- ? </a:t>
            </a:r>
          </a:p>
          <a:p>
            <a:pPr>
              <a:buNone/>
            </a:pPr>
            <a:r>
              <a:rPr lang="bn-BD" sz="2400" dirty="0" smtClean="0">
                <a:latin typeface="Nikosh" pitchFamily="2" charset="0"/>
                <a:cs typeface="Nikosh" pitchFamily="2" charset="0"/>
              </a:rPr>
              <a:t> ক।  ফরমালিন খ।  মাইটক্সিন গ।  ডিডিটি  </a:t>
            </a:r>
            <a:r>
              <a:rPr lang="bn-BD" sz="2400" b="1" dirty="0" smtClean="0">
                <a:latin typeface="Nikosh" pitchFamily="2" charset="0"/>
                <a:cs typeface="Nikosh" pitchFamily="2" charset="0"/>
              </a:rPr>
              <a:t>ঘ।  ক্যালসিয়াম কার্বাইড</a:t>
            </a:r>
          </a:p>
          <a:p>
            <a:pPr>
              <a:buNone/>
            </a:pPr>
            <a:endParaRPr lang="bn-BD" sz="2000" b="1"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p:txBody>
      </p:sp>
      <p:sp>
        <p:nvSpPr>
          <p:cNvPr id="2" name="Title 1"/>
          <p:cNvSpPr>
            <a:spLocks noGrp="1"/>
          </p:cNvSpPr>
          <p:nvPr>
            <p:ph type="title"/>
          </p:nvPr>
        </p:nvSpPr>
        <p:spPr>
          <a:xfrm>
            <a:off x="533400" y="381000"/>
            <a:ext cx="8229600" cy="838200"/>
          </a:xfrm>
        </p:spPr>
        <p:txBody>
          <a:bodyPr>
            <a:noAutofit/>
          </a:bodyPr>
          <a:lstStyle/>
          <a:p>
            <a:pPr algn="ctr"/>
            <a:r>
              <a:rPr lang="bn-BD" sz="3200" dirty="0" smtClean="0">
                <a:latin typeface="Nikosh" pitchFamily="2" charset="0"/>
                <a:cs typeface="Nikosh" pitchFamily="2" charset="0"/>
              </a:rPr>
              <a:t>জ্ঞান মুলক,অনুধাবন মুলক, প্রয়োগ মুলক প্রশ্ন     </a:t>
            </a:r>
            <a:r>
              <a:rPr lang="bn-BD" sz="2000" dirty="0" smtClean="0">
                <a:latin typeface="Nikosh" pitchFamily="2" charset="0"/>
                <a:cs typeface="Nikosh" pitchFamily="2" charset="0"/>
              </a:rPr>
              <a:t/>
            </a:r>
            <a:br>
              <a:rPr lang="bn-BD" sz="2000" dirty="0" smtClean="0">
                <a:latin typeface="Nikosh" pitchFamily="2" charset="0"/>
                <a:cs typeface="Nikosh" pitchFamily="2" charset="0"/>
              </a:rPr>
            </a:br>
            <a:endParaRPr lang="en-US" sz="2000" dirty="0">
              <a:latin typeface="Nikosh" pitchFamily="2" charset="0"/>
              <a:cs typeface="Nikosh" pitchFamily="2" charset="0"/>
            </a:endParaRPr>
          </a:p>
        </p:txBody>
      </p:sp>
    </p:spTree>
    <p:extLst>
      <p:ext uri="{BB962C8B-B14F-4D97-AF65-F5344CB8AC3E}">
        <p14:creationId xmlns:p14="http://schemas.microsoft.com/office/powerpoint/2010/main" val="15143377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2" nodeType="clickEffect">
                                  <p:stCondLst>
                                    <p:cond delay="0"/>
                                  </p:stCondLst>
                                  <p:childTnLst>
                                    <p:animRot by="21600000">
                                      <p:cBhvr>
                                        <p:cTn id="18"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686800" cy="5148072"/>
          </a:xfrm>
        </p:spPr>
        <p:txBody>
          <a:bodyPr>
            <a:normAutofit fontScale="85000" lnSpcReduction="10000"/>
          </a:bodyPr>
          <a:lstStyle/>
          <a:p>
            <a:pPr>
              <a:buNone/>
            </a:pPr>
            <a:r>
              <a:rPr lang="bn-BD" sz="2800" dirty="0" smtClean="0">
                <a:latin typeface="Nikosh" pitchFamily="2" charset="0"/>
                <a:cs typeface="Nikosh" pitchFamily="2" charset="0"/>
              </a:rPr>
              <a:t>৯।   কোন সমস্যা বৃদ্ধি পাওয়ায় মেয়েরা এখন স্কুল কলেজে যেতে ভয় পায় ?     </a:t>
            </a:r>
          </a:p>
          <a:p>
            <a:pPr>
              <a:buNone/>
            </a:pPr>
            <a:r>
              <a:rPr lang="bn-BD" sz="2800" dirty="0" smtClean="0">
                <a:latin typeface="Nikosh" pitchFamily="2" charset="0"/>
                <a:cs typeface="Nikosh" pitchFamily="2" charset="0"/>
              </a:rPr>
              <a:t> </a:t>
            </a:r>
            <a:r>
              <a:rPr lang="bn-BD" sz="2800" b="1" dirty="0" smtClean="0">
                <a:latin typeface="Nikosh" pitchFamily="2" charset="0"/>
                <a:cs typeface="Nikosh" pitchFamily="2" charset="0"/>
              </a:rPr>
              <a:t>ক।  ইভটিজিং  </a:t>
            </a:r>
            <a:r>
              <a:rPr lang="bn-BD" sz="2800" dirty="0" smtClean="0">
                <a:latin typeface="Nikosh" pitchFamily="2" charset="0"/>
                <a:cs typeface="Nikosh" pitchFamily="2" charset="0"/>
              </a:rPr>
              <a:t>খ।  সুসজ্জিত স্কুলের অভাব  </a:t>
            </a:r>
            <a:endParaRPr lang="en-US" sz="2800" dirty="0" smtClean="0">
              <a:latin typeface="Nikosh" pitchFamily="2" charset="0"/>
              <a:cs typeface="Nikosh" pitchFamily="2" charset="0"/>
            </a:endParaRPr>
          </a:p>
          <a:p>
            <a:pPr>
              <a:buNone/>
            </a:pPr>
            <a:r>
              <a:rPr lang="bn-BD" sz="2800" dirty="0" smtClean="0">
                <a:latin typeface="Nikosh" pitchFamily="2" charset="0"/>
                <a:cs typeface="Nikosh" pitchFamily="2" charset="0"/>
              </a:rPr>
              <a:t>গ।  শিক্ষাব্যায় বেশী   ঘ।  শিক্ষকদের কড়াকড়ি</a:t>
            </a:r>
          </a:p>
          <a:p>
            <a:pPr>
              <a:buNone/>
            </a:pPr>
            <a:r>
              <a:rPr lang="bn-BD" sz="2800" dirty="0" smtClean="0">
                <a:latin typeface="Nikosh" pitchFamily="2" charset="0"/>
                <a:cs typeface="Nikosh" pitchFamily="2" charset="0"/>
              </a:rPr>
              <a:t>১০। পরীক্ষা ছাড়া অন্যের শরীর থেকে নেয়া রক্ত গ্রহন করা উচিৎ নয় কেন-?      </a:t>
            </a:r>
          </a:p>
          <a:p>
            <a:pPr>
              <a:buNone/>
            </a:pPr>
            <a:r>
              <a:rPr lang="bn-BD" sz="2800" dirty="0" smtClean="0">
                <a:latin typeface="Nikosh" pitchFamily="2" charset="0"/>
                <a:cs typeface="Nikosh" pitchFamily="2" charset="0"/>
              </a:rPr>
              <a:t>ক। কলেরা রোগ হতে পারে </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খ। মানসিক অসুস্থতা বৃদ্ধি পেতে পারে   </a:t>
            </a:r>
          </a:p>
          <a:p>
            <a:pPr>
              <a:buNone/>
            </a:pPr>
            <a:r>
              <a:rPr lang="bn-BD" sz="2800" b="1" dirty="0" smtClean="0">
                <a:latin typeface="Nikosh" pitchFamily="2" charset="0"/>
                <a:cs typeface="Nikosh" pitchFamily="2" charset="0"/>
              </a:rPr>
              <a:t>গ।  এইডস ছড়াতে পারে  </a:t>
            </a:r>
            <a:r>
              <a:rPr lang="en-US" sz="2800" b="1" dirty="0" smtClean="0">
                <a:latin typeface="Nikosh" pitchFamily="2" charset="0"/>
                <a:cs typeface="Nikosh" pitchFamily="2" charset="0"/>
              </a:rPr>
              <a:t> </a:t>
            </a:r>
            <a:r>
              <a:rPr lang="bn-BD" sz="2800" dirty="0" smtClean="0">
                <a:latin typeface="Nikosh" pitchFamily="2" charset="0"/>
                <a:cs typeface="Nikosh" pitchFamily="2" charset="0"/>
              </a:rPr>
              <a:t>ঘ।  আমাশ্য হতে পারে </a:t>
            </a:r>
          </a:p>
          <a:p>
            <a:pPr>
              <a:buNone/>
            </a:pPr>
            <a:r>
              <a:rPr lang="bn-BD" sz="2800" dirty="0" smtClean="0">
                <a:latin typeface="Nikosh" pitchFamily="2" charset="0"/>
                <a:cs typeface="Nikosh" pitchFamily="2" charset="0"/>
              </a:rPr>
              <a:t>১১। যে ভাইরাস মানুষের শরীরে রোগ প্রতিরোধ ক্ষমতা নষ্ট করে দেয় এবং যার ফলে এইডস রোগ হতে পারে তার নাম?      </a:t>
            </a:r>
          </a:p>
          <a:p>
            <a:pPr>
              <a:buNone/>
            </a:pPr>
            <a:r>
              <a:rPr lang="bn-BD" sz="2800" dirty="0" smtClean="0">
                <a:latin typeface="Nikosh" pitchFamily="2" charset="0"/>
                <a:cs typeface="Nikosh" pitchFamily="2" charset="0"/>
              </a:rPr>
              <a:t>ক।  এইচ আই জেড   খ।  এইচ আই এম গ। এইচ আই পি    </a:t>
            </a:r>
            <a:r>
              <a:rPr lang="bn-BD" sz="2800" b="1" dirty="0" smtClean="0">
                <a:latin typeface="Nikosh" pitchFamily="2" charset="0"/>
                <a:cs typeface="Nikosh" pitchFamily="2" charset="0"/>
              </a:rPr>
              <a:t>ঘ।  এইচ আই ভি</a:t>
            </a:r>
          </a:p>
          <a:p>
            <a:pPr>
              <a:buNone/>
            </a:pPr>
            <a:r>
              <a:rPr lang="bn-BD" sz="2800" dirty="0" smtClean="0">
                <a:latin typeface="Nikosh" pitchFamily="2" charset="0"/>
                <a:cs typeface="Nikosh" pitchFamily="2" charset="0"/>
              </a:rPr>
              <a:t>১২। আন্তর্জাতিক নারী দিবস কোনটি-?      </a:t>
            </a:r>
          </a:p>
          <a:p>
            <a:pPr>
              <a:buNone/>
            </a:pPr>
            <a:r>
              <a:rPr lang="bn-BD" sz="2800" b="1" dirty="0" smtClean="0">
                <a:latin typeface="Nikosh" pitchFamily="2" charset="0"/>
                <a:cs typeface="Nikosh" pitchFamily="2" charset="0"/>
              </a:rPr>
              <a:t>ক। ৮ মার্চ   </a:t>
            </a:r>
            <a:r>
              <a:rPr lang="bn-BD" sz="2800" dirty="0" smtClean="0">
                <a:latin typeface="Nikosh" pitchFamily="2" charset="0"/>
                <a:cs typeface="Nikosh" pitchFamily="2" charset="0"/>
              </a:rPr>
              <a:t>খ।  ১৮ মার্চ     গ। ২৬ মার্চ   ঘ। ২৮ মার্চ </a:t>
            </a:r>
          </a:p>
          <a:p>
            <a:pPr>
              <a:buNone/>
            </a:pPr>
            <a:r>
              <a:rPr lang="bn-BD" sz="2800" dirty="0" smtClean="0">
                <a:latin typeface="Nikosh" pitchFamily="2" charset="0"/>
                <a:cs typeface="Nikosh" pitchFamily="2" charset="0"/>
              </a:rPr>
              <a:t>  ১৩।  কোন শিক্ষা মানুষকে অসৎ ও অন্যায় কার্মকান্ড থেকে দূরে রাখতে সাহায্য করে-?      </a:t>
            </a:r>
          </a:p>
          <a:p>
            <a:pPr>
              <a:buNone/>
            </a:pPr>
            <a:r>
              <a:rPr lang="bn-BD" sz="2800" dirty="0" smtClean="0">
                <a:latin typeface="Nikosh" pitchFamily="2" charset="0"/>
                <a:cs typeface="Nikosh" pitchFamily="2" charset="0"/>
              </a:rPr>
              <a:t>ক। সামাজিক শিক্ষা   </a:t>
            </a:r>
            <a:r>
              <a:rPr lang="bn-BD" sz="2800" b="1" dirty="0" smtClean="0">
                <a:latin typeface="Nikosh" pitchFamily="2" charset="0"/>
                <a:cs typeface="Nikosh" pitchFamily="2" charset="0"/>
              </a:rPr>
              <a:t>খ।  নৈতিক শিক্ষা     </a:t>
            </a:r>
            <a:r>
              <a:rPr lang="bn-BD" sz="2800" dirty="0" smtClean="0">
                <a:latin typeface="Nikosh" pitchFamily="2" charset="0"/>
                <a:cs typeface="Nikosh" pitchFamily="2" charset="0"/>
              </a:rPr>
              <a:t>গ। রাজনৈতিক শিক্ষা    ঘ। সাংস্কৃতিক শিক্ষা</a:t>
            </a:r>
          </a:p>
          <a:p>
            <a:pPr>
              <a:buNone/>
            </a:pPr>
            <a:endParaRPr lang="bn-BD" sz="2800" dirty="0" smtClean="0">
              <a:latin typeface="Nikosh" pitchFamily="2" charset="0"/>
              <a:cs typeface="Nikosh" pitchFamily="2" charset="0"/>
            </a:endParaRPr>
          </a:p>
          <a:p>
            <a:pPr>
              <a:buNone/>
            </a:pPr>
            <a:endParaRPr lang="bn-BD" sz="2800" b="1" dirty="0" smtClean="0">
              <a:latin typeface="Nikosh" pitchFamily="2" charset="0"/>
              <a:cs typeface="Nikosh" pitchFamily="2" charset="0"/>
            </a:endParaRPr>
          </a:p>
          <a:p>
            <a:pPr>
              <a:buNone/>
            </a:pPr>
            <a:endParaRPr lang="bn-BD" sz="2800" dirty="0" smtClean="0">
              <a:latin typeface="Nikosh" pitchFamily="2" charset="0"/>
              <a:cs typeface="Nikosh" pitchFamily="2" charset="0"/>
            </a:endParaRPr>
          </a:p>
          <a:p>
            <a:pPr>
              <a:buNone/>
            </a:pPr>
            <a:endParaRPr lang="bn-BD" sz="2600" dirty="0" smtClean="0">
              <a:latin typeface="Nikosh" pitchFamily="2" charset="0"/>
              <a:cs typeface="Nikosh" pitchFamily="2" charset="0"/>
            </a:endParaRPr>
          </a:p>
          <a:p>
            <a:pPr>
              <a:buNone/>
            </a:pPr>
            <a:endParaRPr lang="bn-BD" sz="2600" dirty="0" smtClean="0">
              <a:latin typeface="Nikosh" pitchFamily="2" charset="0"/>
              <a:cs typeface="Nikosh" pitchFamily="2" charset="0"/>
            </a:endParaRPr>
          </a:p>
          <a:p>
            <a:pPr>
              <a:buNone/>
            </a:pPr>
            <a:endParaRPr lang="bn-BD" sz="2600" b="1" dirty="0" smtClean="0">
              <a:latin typeface="Nikosh" pitchFamily="2" charset="0"/>
              <a:cs typeface="Nikosh" pitchFamily="2" charset="0"/>
            </a:endParaRPr>
          </a:p>
        </p:txBody>
      </p:sp>
      <p:sp>
        <p:nvSpPr>
          <p:cNvPr id="2" name="Title 1"/>
          <p:cNvSpPr>
            <a:spLocks noGrp="1"/>
          </p:cNvSpPr>
          <p:nvPr>
            <p:ph type="title"/>
          </p:nvPr>
        </p:nvSpPr>
        <p:spPr>
          <a:xfrm>
            <a:off x="685800" y="228600"/>
            <a:ext cx="7010400" cy="1143000"/>
          </a:xfrm>
        </p:spPr>
        <p:txBody>
          <a:bodyPr>
            <a:normAutofit/>
          </a:bodyPr>
          <a:lstStyle/>
          <a:p>
            <a:pPr algn="ctr"/>
            <a:r>
              <a:rPr lang="bn-BD" sz="3200" dirty="0" smtClean="0">
                <a:latin typeface="Nikosh" pitchFamily="2" charset="0"/>
                <a:cs typeface="Nikosh" pitchFamily="2" charset="0"/>
              </a:rPr>
              <a:t>জ্ঞান মুলক,অনুধাবন মুলক, প্রয়োগ মুলক প্রশ্ন  </a:t>
            </a:r>
            <a:r>
              <a:rPr lang="bn-BD" sz="1800" dirty="0" smtClean="0">
                <a:latin typeface="Nikosh" pitchFamily="2" charset="0"/>
                <a:cs typeface="Nikosh" pitchFamily="2" charset="0"/>
              </a:rPr>
              <a:t/>
            </a:r>
            <a:br>
              <a:rPr lang="bn-BD" sz="1800" dirty="0" smtClean="0">
                <a:latin typeface="Nikosh" pitchFamily="2" charset="0"/>
                <a:cs typeface="Nikosh" pitchFamily="2" charset="0"/>
              </a:rPr>
            </a:br>
            <a:endParaRPr lang="en-US" sz="2400" dirty="0"/>
          </a:p>
        </p:txBody>
      </p:sp>
    </p:spTree>
    <p:extLst>
      <p:ext uri="{BB962C8B-B14F-4D97-AF65-F5344CB8AC3E}">
        <p14:creationId xmlns:p14="http://schemas.microsoft.com/office/powerpoint/2010/main" val="102615041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2" nodeType="clickEffect">
                                  <p:stCondLst>
                                    <p:cond delay="0"/>
                                  </p:stCondLst>
                                  <p:childTnLst>
                                    <p:animScale>
                                      <p:cBhvr>
                                        <p:cTn id="1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686800" cy="5148072"/>
          </a:xfrm>
        </p:spPr>
        <p:txBody>
          <a:bodyPr>
            <a:normAutofit fontScale="92500" lnSpcReduction="10000"/>
          </a:bodyPr>
          <a:lstStyle/>
          <a:p>
            <a:pPr>
              <a:buNone/>
            </a:pPr>
            <a:r>
              <a:rPr lang="en-US" sz="2400" dirty="0" err="1" smtClean="0">
                <a:latin typeface="Nikosh" pitchFamily="2" charset="0"/>
                <a:cs typeface="Nikosh" pitchFamily="2" charset="0"/>
              </a:rPr>
              <a:t>ছবি</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হাসি</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ও আমান উভয়ে সুপ্রীম কোর্টের  আইনজীবি।  তারা  আইনজীবি হিসেবে প্রজাতন্ত্রের  গুরুত্বপুর্ণ নাগরিক  হওয়ার যোগ্যতা অর্জন করেছেন। তারা নিজের প্রয়োজনে বাজারের সকল জিনিসপত্র কেনার সময় নিজেরা পরীক্ষা করে ও সকলকে তা পরীক্ষা করে নেওয়ার জন্য অনুরোধ জানায়। তাতে দেশ ও জাতি উভয়ই উপকৃত হবে।  শুধু সুন্দর হলেই সকল জিনিস  ভাল এমন চিন্তা থেকে বেরিয়ে আসতে হবে এবং মন্দ জিনিস কেনা থেকে বিরত থাকতে হবে।  </a:t>
            </a:r>
          </a:p>
          <a:p>
            <a:pPr>
              <a:buNone/>
            </a:pPr>
            <a:r>
              <a:rPr lang="bn-BD" sz="2400" dirty="0" smtClean="0">
                <a:latin typeface="Nikosh" pitchFamily="2" charset="0"/>
                <a:cs typeface="Nikosh" pitchFamily="2" charset="0"/>
              </a:rPr>
              <a:t>১৪</a:t>
            </a:r>
            <a:r>
              <a:rPr lang="bn-IN" sz="2400" dirty="0" smtClean="0">
                <a:latin typeface="Nikosh" pitchFamily="2" charset="0"/>
                <a:cs typeface="Nikosh" pitchFamily="2" charset="0"/>
              </a:rPr>
              <a:t>।</a:t>
            </a:r>
            <a:r>
              <a:rPr lang="bn-BD" sz="2400" dirty="0" smtClean="0">
                <a:latin typeface="Nikosh" pitchFamily="2" charset="0"/>
                <a:cs typeface="Nikosh" pitchFamily="2" charset="0"/>
              </a:rPr>
              <a:t>  বাংলাদেশের জনগনের মধ্যে নীতি নৈতিকতা না থাকায় বর্তমানে যে সমস্যা সৃষ্টি হচ্ছে তা হল-?</a:t>
            </a:r>
            <a:endParaRPr lang="bn-IN" sz="2400" dirty="0" smtClean="0">
              <a:latin typeface="Nikosh" pitchFamily="2" charset="0"/>
              <a:cs typeface="Nikosh" pitchFamily="2" charset="0"/>
            </a:endParaRPr>
          </a:p>
          <a:p>
            <a:pPr>
              <a:buNone/>
            </a:pP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a:t>
            </a:r>
            <a:r>
              <a:rPr lang="bn-BD" sz="2400" dirty="0" smtClean="0">
                <a:latin typeface="Nikosh" pitchFamily="2" charset="0"/>
                <a:cs typeface="Nikosh" pitchFamily="2" charset="0"/>
              </a:rPr>
              <a:t> অসাধুতা</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a:t>
            </a:r>
            <a:r>
              <a:rPr lang="bn-BD" sz="2400" dirty="0" smtClean="0">
                <a:latin typeface="Nikosh" pitchFamily="2" charset="0"/>
                <a:cs typeface="Nikosh" pitchFamily="2" charset="0"/>
              </a:rPr>
              <a:t> আত্মঘাতিকাজ </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iii- </a:t>
            </a:r>
            <a:r>
              <a:rPr lang="bn-BD" sz="2400" dirty="0" smtClean="0">
                <a:latin typeface="Nikosh" pitchFamily="2" charset="0"/>
                <a:cs typeface="Nikosh" pitchFamily="2" charset="0"/>
              </a:rPr>
              <a:t>অজান্তে ধ্বংসের চেষ্টা</a:t>
            </a:r>
            <a:r>
              <a:rPr lang="bn-IN" sz="2400" dirty="0" smtClean="0">
                <a:latin typeface="Nikosh" pitchFamily="2" charset="0"/>
                <a:cs typeface="Nikosh" pitchFamily="2" charset="0"/>
              </a:rPr>
              <a:t>--নিচের কোনটি সঠিক? </a:t>
            </a:r>
          </a:p>
          <a:p>
            <a:pPr>
              <a:buNone/>
            </a:pPr>
            <a:r>
              <a:rPr lang="bn-IN" sz="2400" dirty="0" smtClean="0">
                <a:latin typeface="Nikosh" pitchFamily="2" charset="0"/>
                <a:cs typeface="Nikosh" pitchFamily="2" charset="0"/>
              </a:rPr>
              <a:t> ক- </a:t>
            </a: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খ-</a:t>
            </a:r>
            <a:r>
              <a:rPr lang="en-US" sz="2400" dirty="0" smtClean="0">
                <a:latin typeface="Nikosh" pitchFamily="2" charset="0"/>
                <a:cs typeface="Nikosh" pitchFamily="2" charset="0"/>
              </a:rPr>
              <a:t>  ii </a:t>
            </a:r>
            <a:r>
              <a:rPr lang="bn-BD" sz="2400" dirty="0" smtClean="0">
                <a:latin typeface="Nikosh" pitchFamily="2" charset="0"/>
                <a:cs typeface="Nikosh" pitchFamily="2" charset="0"/>
              </a:rPr>
              <a:t>    </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গ- </a:t>
            </a:r>
            <a:r>
              <a:rPr lang="en-US" sz="2400" dirty="0" smtClean="0">
                <a:latin typeface="Nikosh" pitchFamily="2" charset="0"/>
                <a:cs typeface="Nikosh" pitchFamily="2" charset="0"/>
              </a:rPr>
              <a:t>iii</a:t>
            </a:r>
            <a:r>
              <a:rPr lang="bn-IN" sz="2400" dirty="0" smtClean="0">
                <a:latin typeface="Nikosh" pitchFamily="2" charset="0"/>
                <a:cs typeface="Nikosh" pitchFamily="2" charset="0"/>
              </a:rPr>
              <a:t>     </a:t>
            </a:r>
            <a:r>
              <a:rPr lang="bn-IN" sz="2400" b="1" dirty="0" smtClean="0">
                <a:latin typeface="Nikosh" pitchFamily="2" charset="0"/>
                <a:cs typeface="Nikosh" pitchFamily="2" charset="0"/>
              </a:rPr>
              <a:t>ঘ-</a:t>
            </a:r>
            <a:r>
              <a:rPr lang="en-US" sz="2400" b="1" dirty="0" smtClean="0">
                <a:latin typeface="Nikosh" pitchFamily="2" charset="0"/>
                <a:cs typeface="Nikosh" pitchFamily="2" charset="0"/>
              </a:rPr>
              <a:t> </a:t>
            </a:r>
            <a:r>
              <a:rPr lang="en-US" sz="2400" b="1" dirty="0" err="1" smtClean="0">
                <a:latin typeface="Nikosh" pitchFamily="2" charset="0"/>
                <a:cs typeface="Nikosh" pitchFamily="2" charset="0"/>
              </a:rPr>
              <a:t>i</a:t>
            </a:r>
            <a:r>
              <a:rPr lang="en-US" sz="2400" b="1" dirty="0" smtClean="0">
                <a:latin typeface="Nikosh" pitchFamily="2" charset="0"/>
                <a:cs typeface="Nikosh" pitchFamily="2" charset="0"/>
              </a:rPr>
              <a:t>, ii </a:t>
            </a:r>
            <a:r>
              <a:rPr lang="bn-IN" sz="2400" b="1" dirty="0" smtClean="0">
                <a:latin typeface="Nikosh" pitchFamily="2" charset="0"/>
                <a:cs typeface="Nikosh" pitchFamily="2" charset="0"/>
              </a:rPr>
              <a:t>ও </a:t>
            </a:r>
            <a:r>
              <a:rPr lang="en-US" sz="2400" b="1" dirty="0" smtClean="0">
                <a:latin typeface="Nikosh" pitchFamily="2" charset="0"/>
                <a:cs typeface="Nikosh" pitchFamily="2" charset="0"/>
              </a:rPr>
              <a:t> iii</a:t>
            </a:r>
            <a:endParaRPr lang="bn-BD" sz="2400" b="1" dirty="0" smtClean="0">
              <a:latin typeface="Nikosh" pitchFamily="2" charset="0"/>
              <a:cs typeface="Nikosh" pitchFamily="2" charset="0"/>
            </a:endParaRPr>
          </a:p>
          <a:p>
            <a:pPr>
              <a:buNone/>
            </a:pPr>
            <a:r>
              <a:rPr lang="bn-BD" sz="2400" dirty="0" smtClean="0">
                <a:latin typeface="Nikosh" pitchFamily="2" charset="0"/>
                <a:cs typeface="Nikosh" pitchFamily="2" charset="0"/>
              </a:rPr>
              <a:t>১৫</a:t>
            </a:r>
            <a:r>
              <a:rPr lang="bn-IN" sz="2400" dirty="0" smtClean="0">
                <a:latin typeface="Nikosh" pitchFamily="2" charset="0"/>
                <a:cs typeface="Nikosh" pitchFamily="2" charset="0"/>
              </a:rPr>
              <a:t>।</a:t>
            </a:r>
            <a:r>
              <a:rPr lang="bn-BD" sz="2400" dirty="0" smtClean="0">
                <a:latin typeface="Nikosh" pitchFamily="2" charset="0"/>
                <a:cs typeface="Nikosh" pitchFamily="2" charset="0"/>
              </a:rPr>
              <a:t>  বাংলাদেশের জনগনের মধ্যে বহুচারিনীভাব দেখা দেওয়ায় যে রোগের সৃষ্টি হচ্ছে তা হল-?</a:t>
            </a:r>
            <a:endParaRPr lang="bn-IN" sz="2400" dirty="0" smtClean="0">
              <a:latin typeface="Nikosh" pitchFamily="2" charset="0"/>
              <a:cs typeface="Nikosh" pitchFamily="2" charset="0"/>
            </a:endParaRPr>
          </a:p>
          <a:p>
            <a:pPr>
              <a:buNone/>
            </a:pP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a:t>
            </a:r>
            <a:r>
              <a:rPr lang="bn-BD" sz="2400" dirty="0" smtClean="0">
                <a:latin typeface="Nikosh" pitchFamily="2" charset="0"/>
                <a:cs typeface="Nikosh" pitchFamily="2" charset="0"/>
              </a:rPr>
              <a:t>এইচ আই জেড</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a:t>
            </a:r>
            <a:r>
              <a:rPr lang="bn-BD" sz="2400" dirty="0" smtClean="0">
                <a:latin typeface="Nikosh" pitchFamily="2" charset="0"/>
                <a:cs typeface="Nikosh" pitchFamily="2" charset="0"/>
              </a:rPr>
              <a:t>এইচ আই পি</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iii-</a:t>
            </a:r>
            <a:r>
              <a:rPr lang="bn-BD" sz="2400" dirty="0" smtClean="0">
                <a:latin typeface="Nikosh" pitchFamily="2" charset="0"/>
                <a:cs typeface="Nikosh" pitchFamily="2" charset="0"/>
              </a:rPr>
              <a:t> এইচ আই ভি </a:t>
            </a:r>
            <a:r>
              <a:rPr lang="bn-IN" sz="2400" dirty="0" smtClean="0">
                <a:latin typeface="Nikosh" pitchFamily="2" charset="0"/>
                <a:cs typeface="Nikosh" pitchFamily="2" charset="0"/>
              </a:rPr>
              <a:t>---নিচের কোনটি সঠিক? </a:t>
            </a:r>
          </a:p>
          <a:p>
            <a:pPr>
              <a:buNone/>
            </a:pPr>
            <a:r>
              <a:rPr lang="bn-IN" sz="2400" b="1" dirty="0" smtClean="0">
                <a:latin typeface="Nikosh" pitchFamily="2" charset="0"/>
                <a:cs typeface="Nikosh" pitchFamily="2" charset="0"/>
              </a:rPr>
              <a:t> </a:t>
            </a:r>
            <a:r>
              <a:rPr lang="bn-IN" sz="2400" dirty="0" smtClean="0">
                <a:latin typeface="Nikosh" pitchFamily="2" charset="0"/>
                <a:cs typeface="Nikosh" pitchFamily="2" charset="0"/>
              </a:rPr>
              <a:t>ক- </a:t>
            </a:r>
            <a:r>
              <a:rPr lang="en-US" sz="2400" dirty="0" err="1" smtClean="0">
                <a:latin typeface="Nikosh" pitchFamily="2" charset="0"/>
                <a:cs typeface="Nikosh" pitchFamily="2" charset="0"/>
              </a:rPr>
              <a:t>i</a:t>
            </a:r>
            <a:r>
              <a:rPr lang="en-US" sz="2400" b="1" dirty="0" smtClean="0">
                <a:latin typeface="Nikosh" pitchFamily="2" charset="0"/>
                <a:cs typeface="Nikosh" pitchFamily="2" charset="0"/>
              </a:rPr>
              <a:t>    </a:t>
            </a:r>
            <a:r>
              <a:rPr lang="bn-IN" sz="2400" dirty="0" smtClean="0">
                <a:latin typeface="Nikosh" pitchFamily="2" charset="0"/>
                <a:cs typeface="Nikosh" pitchFamily="2" charset="0"/>
              </a:rPr>
              <a:t>খ-</a:t>
            </a:r>
            <a:r>
              <a:rPr lang="en-US" sz="2400" dirty="0" smtClean="0">
                <a:latin typeface="Nikosh" pitchFamily="2" charset="0"/>
                <a:cs typeface="Nikosh" pitchFamily="2" charset="0"/>
              </a:rPr>
              <a:t>  ii </a:t>
            </a:r>
            <a:r>
              <a:rPr lang="bn-BD" sz="2400" dirty="0" smtClean="0">
                <a:latin typeface="Nikosh" pitchFamily="2" charset="0"/>
                <a:cs typeface="Nikosh" pitchFamily="2" charset="0"/>
              </a:rPr>
              <a:t>ও </a:t>
            </a:r>
            <a:r>
              <a:rPr lang="en-US" sz="2400" dirty="0" err="1" smtClean="0">
                <a:latin typeface="Nikosh" pitchFamily="2" charset="0"/>
                <a:cs typeface="Nikosh" pitchFamily="2" charset="0"/>
              </a:rPr>
              <a:t>i</a:t>
            </a:r>
            <a:r>
              <a:rPr lang="bn-BD" sz="2400" dirty="0" smtClean="0">
                <a:latin typeface="Nikosh" pitchFamily="2" charset="0"/>
                <a:cs typeface="Nikosh" pitchFamily="2" charset="0"/>
              </a:rPr>
              <a:t>    </a:t>
            </a:r>
            <a:r>
              <a:rPr lang="en-US" sz="2400" dirty="0" smtClean="0">
                <a:latin typeface="Nikosh" pitchFamily="2" charset="0"/>
                <a:cs typeface="Nikosh" pitchFamily="2" charset="0"/>
              </a:rPr>
              <a:t>  </a:t>
            </a:r>
            <a:r>
              <a:rPr lang="bn-IN" sz="2400" b="1" dirty="0" smtClean="0">
                <a:latin typeface="Nikosh" pitchFamily="2" charset="0"/>
                <a:cs typeface="Nikosh" pitchFamily="2" charset="0"/>
              </a:rPr>
              <a:t>গ- </a:t>
            </a:r>
            <a:r>
              <a:rPr lang="en-US" sz="2400" b="1" dirty="0" smtClean="0">
                <a:latin typeface="Nikosh" pitchFamily="2" charset="0"/>
                <a:cs typeface="Nikosh" pitchFamily="2" charset="0"/>
              </a:rPr>
              <a:t>iii</a:t>
            </a:r>
            <a:r>
              <a:rPr lang="bn-IN" sz="2400" b="1" dirty="0" smtClean="0">
                <a:latin typeface="Nikosh" pitchFamily="2" charset="0"/>
                <a:cs typeface="Nikosh" pitchFamily="2" charset="0"/>
              </a:rPr>
              <a:t>     </a:t>
            </a:r>
            <a:r>
              <a:rPr lang="bn-IN" sz="2400" dirty="0" smtClean="0">
                <a:latin typeface="Nikosh" pitchFamily="2" charset="0"/>
                <a:cs typeface="Nikosh" pitchFamily="2" charset="0"/>
              </a:rPr>
              <a:t>ঘ-</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 ii </a:t>
            </a:r>
            <a:r>
              <a:rPr lang="bn-IN" sz="2400" dirty="0" smtClean="0">
                <a:latin typeface="Nikosh" pitchFamily="2" charset="0"/>
                <a:cs typeface="Nikosh" pitchFamily="2" charset="0"/>
              </a:rPr>
              <a:t>ও </a:t>
            </a:r>
            <a:r>
              <a:rPr lang="en-US" sz="2400" dirty="0" smtClean="0">
                <a:latin typeface="Nikosh" pitchFamily="2" charset="0"/>
                <a:cs typeface="Nikosh" pitchFamily="2" charset="0"/>
              </a:rPr>
              <a:t> iii</a:t>
            </a:r>
            <a:endParaRPr lang="bn-BD" sz="2400" dirty="0" smtClean="0">
              <a:latin typeface="Nikosh" pitchFamily="2" charset="0"/>
              <a:cs typeface="Nikosh" pitchFamily="2" charset="0"/>
            </a:endParaRPr>
          </a:p>
          <a:p>
            <a:pPr>
              <a:buNone/>
            </a:pPr>
            <a:r>
              <a:rPr lang="bn-BD" sz="2400" dirty="0" smtClean="0">
                <a:latin typeface="Nikosh" pitchFamily="2" charset="0"/>
                <a:cs typeface="Nikosh" pitchFamily="2" charset="0"/>
              </a:rPr>
              <a:t>১৬</a:t>
            </a:r>
            <a:r>
              <a:rPr lang="bn-IN" sz="2400" dirty="0" smtClean="0">
                <a:latin typeface="Nikosh" pitchFamily="2" charset="0"/>
                <a:cs typeface="Nikosh" pitchFamily="2" charset="0"/>
              </a:rPr>
              <a:t>।</a:t>
            </a:r>
            <a:r>
              <a:rPr lang="bn-BD" sz="2400" dirty="0" smtClean="0">
                <a:latin typeface="Nikosh" pitchFamily="2" charset="0"/>
                <a:cs typeface="Nikosh" pitchFamily="2" charset="0"/>
              </a:rPr>
              <a:t> নীতি নৈতিকতার অভাবে মানুষের সহ-অবস্থানের পার্থক্য বিদ্যমান কিসের কথা বলা হয়েছে -?</a:t>
            </a:r>
            <a:endParaRPr lang="bn-IN" sz="2400" dirty="0" smtClean="0">
              <a:latin typeface="Nikosh" pitchFamily="2" charset="0"/>
              <a:cs typeface="Nikosh" pitchFamily="2" charset="0"/>
            </a:endParaRPr>
          </a:p>
          <a:p>
            <a:pPr>
              <a:buNone/>
            </a:pP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a:t>
            </a:r>
            <a:r>
              <a:rPr lang="bn-IN" sz="2400" dirty="0" smtClean="0">
                <a:latin typeface="Nikosh" pitchFamily="2" charset="0"/>
                <a:cs typeface="Nikosh" pitchFamily="2" charset="0"/>
              </a:rPr>
              <a:t> </a:t>
            </a:r>
            <a:r>
              <a:rPr lang="bn-BD" sz="2400" dirty="0" smtClean="0">
                <a:latin typeface="Nikosh" pitchFamily="2" charset="0"/>
                <a:cs typeface="Nikosh" pitchFamily="2" charset="0"/>
              </a:rPr>
              <a:t>দুর্নীতি   </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a:t>
            </a:r>
            <a:r>
              <a:rPr lang="bn-BD" sz="2400" dirty="0" smtClean="0">
                <a:latin typeface="Nikosh" pitchFamily="2" charset="0"/>
                <a:cs typeface="Nikosh" pitchFamily="2" charset="0"/>
              </a:rPr>
              <a:t> অসহিষ্ণুতা</a:t>
            </a:r>
            <a:r>
              <a:rPr lang="bn-IN" sz="2400" dirty="0" smtClean="0">
                <a:latin typeface="Nikosh" pitchFamily="2" charset="0"/>
                <a:cs typeface="Nikosh" pitchFamily="2" charset="0"/>
              </a:rPr>
              <a:t>  </a:t>
            </a:r>
            <a:r>
              <a:rPr lang="en-US" sz="2400" dirty="0" smtClean="0">
                <a:latin typeface="Nikosh" pitchFamily="2" charset="0"/>
                <a:cs typeface="Nikosh" pitchFamily="2" charset="0"/>
              </a:rPr>
              <a:t>iii-</a:t>
            </a:r>
            <a:r>
              <a:rPr lang="bn-BD" sz="2400" dirty="0" smtClean="0">
                <a:latin typeface="Nikosh" pitchFamily="2" charset="0"/>
                <a:cs typeface="Nikosh" pitchFamily="2" charset="0"/>
              </a:rPr>
              <a:t> দেশপ্রেমের অভাব  </a:t>
            </a:r>
            <a:r>
              <a:rPr lang="bn-IN" sz="2400" dirty="0" smtClean="0">
                <a:latin typeface="Nikosh" pitchFamily="2" charset="0"/>
                <a:cs typeface="Nikosh" pitchFamily="2" charset="0"/>
              </a:rPr>
              <a:t>---নিচের কোনটি সঠিক? </a:t>
            </a:r>
          </a:p>
          <a:p>
            <a:pPr>
              <a:buNone/>
            </a:pPr>
            <a:r>
              <a:rPr lang="bn-IN" sz="2400" b="1" dirty="0" smtClean="0">
                <a:latin typeface="Nikosh" pitchFamily="2" charset="0"/>
                <a:cs typeface="Nikosh" pitchFamily="2" charset="0"/>
              </a:rPr>
              <a:t> ক- </a:t>
            </a:r>
            <a:r>
              <a:rPr lang="en-US" sz="2400" b="1" dirty="0" err="1" smtClean="0">
                <a:latin typeface="Nikosh" pitchFamily="2" charset="0"/>
                <a:cs typeface="Nikosh" pitchFamily="2" charset="0"/>
              </a:rPr>
              <a:t>i</a:t>
            </a:r>
            <a:r>
              <a:rPr lang="en-US" sz="2400" b="1" dirty="0" smtClean="0">
                <a:latin typeface="Nikosh" pitchFamily="2" charset="0"/>
                <a:cs typeface="Nikosh" pitchFamily="2" charset="0"/>
              </a:rPr>
              <a:t>    </a:t>
            </a:r>
            <a:r>
              <a:rPr lang="bn-IN" sz="2400" dirty="0" smtClean="0">
                <a:latin typeface="Nikosh" pitchFamily="2" charset="0"/>
                <a:cs typeface="Nikosh" pitchFamily="2" charset="0"/>
              </a:rPr>
              <a:t>খ-</a:t>
            </a:r>
            <a:r>
              <a:rPr lang="en-US" sz="2400" dirty="0" smtClean="0">
                <a:latin typeface="Nikosh" pitchFamily="2" charset="0"/>
                <a:cs typeface="Nikosh" pitchFamily="2" charset="0"/>
              </a:rPr>
              <a:t>  ii </a:t>
            </a:r>
            <a:r>
              <a:rPr lang="bn-BD" sz="2400" dirty="0" smtClean="0">
                <a:latin typeface="Nikosh" pitchFamily="2" charset="0"/>
                <a:cs typeface="Nikosh" pitchFamily="2" charset="0"/>
              </a:rPr>
              <a:t>ও </a:t>
            </a:r>
            <a:r>
              <a:rPr lang="en-US" sz="2400" dirty="0" err="1" smtClean="0">
                <a:latin typeface="Nikosh" pitchFamily="2" charset="0"/>
                <a:cs typeface="Nikosh" pitchFamily="2" charset="0"/>
              </a:rPr>
              <a:t>i</a:t>
            </a:r>
            <a:r>
              <a:rPr lang="bn-BD" sz="2400" dirty="0" smtClean="0">
                <a:latin typeface="Nikosh" pitchFamily="2" charset="0"/>
                <a:cs typeface="Nikosh" pitchFamily="2" charset="0"/>
              </a:rPr>
              <a:t>   </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গ- </a:t>
            </a:r>
            <a:r>
              <a:rPr lang="en-US" sz="2400" dirty="0" smtClean="0">
                <a:latin typeface="Nikosh" pitchFamily="2" charset="0"/>
                <a:cs typeface="Nikosh" pitchFamily="2" charset="0"/>
              </a:rPr>
              <a:t>iii</a:t>
            </a:r>
            <a:r>
              <a:rPr lang="bn-IN" sz="2400" dirty="0" smtClean="0">
                <a:latin typeface="Nikosh" pitchFamily="2" charset="0"/>
                <a:cs typeface="Nikosh" pitchFamily="2" charset="0"/>
              </a:rPr>
              <a:t>     ঘ-</a:t>
            </a:r>
            <a:r>
              <a:rPr lang="en-US" sz="2400" dirty="0" smtClean="0">
                <a:latin typeface="Nikosh" pitchFamily="2" charset="0"/>
                <a:cs typeface="Nikosh" pitchFamily="2" charset="0"/>
              </a:rPr>
              <a:t> </a:t>
            </a:r>
            <a:r>
              <a:rPr lang="en-US" sz="2400" dirty="0" err="1" smtClean="0">
                <a:latin typeface="Nikosh" pitchFamily="2" charset="0"/>
                <a:cs typeface="Nikosh" pitchFamily="2" charset="0"/>
              </a:rPr>
              <a:t>i</a:t>
            </a:r>
            <a:r>
              <a:rPr lang="en-US" sz="2400" dirty="0" smtClean="0">
                <a:latin typeface="Nikosh" pitchFamily="2" charset="0"/>
                <a:cs typeface="Nikosh" pitchFamily="2" charset="0"/>
              </a:rPr>
              <a:t>, ii </a:t>
            </a:r>
            <a:r>
              <a:rPr lang="bn-IN" sz="2400" dirty="0" smtClean="0">
                <a:latin typeface="Nikosh" pitchFamily="2" charset="0"/>
                <a:cs typeface="Nikosh" pitchFamily="2" charset="0"/>
              </a:rPr>
              <a:t>ও </a:t>
            </a:r>
            <a:r>
              <a:rPr lang="en-US" sz="2400" dirty="0" smtClean="0">
                <a:latin typeface="Nikosh" pitchFamily="2" charset="0"/>
                <a:cs typeface="Nikosh" pitchFamily="2" charset="0"/>
              </a:rPr>
              <a:t> iii</a:t>
            </a: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b="1" dirty="0" smtClean="0">
              <a:latin typeface="Nikosh" pitchFamily="2" charset="0"/>
              <a:cs typeface="Nikosh" pitchFamily="2" charset="0"/>
            </a:endParaRPr>
          </a:p>
          <a:p>
            <a:pPr>
              <a:buNone/>
            </a:pPr>
            <a:endParaRPr lang="en-US" sz="2400" b="1"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dirty="0" smtClean="0">
              <a:latin typeface="Nikosh" pitchFamily="2" charset="0"/>
              <a:cs typeface="Nikosh" pitchFamily="2" charset="0"/>
            </a:endParaRPr>
          </a:p>
          <a:p>
            <a:pPr>
              <a:buNone/>
            </a:pPr>
            <a:endParaRPr lang="en-US" dirty="0"/>
          </a:p>
        </p:txBody>
      </p:sp>
      <p:sp>
        <p:nvSpPr>
          <p:cNvPr id="2" name="Title 1"/>
          <p:cNvSpPr>
            <a:spLocks noGrp="1"/>
          </p:cNvSpPr>
          <p:nvPr>
            <p:ph type="title"/>
          </p:nvPr>
        </p:nvSpPr>
        <p:spPr>
          <a:xfrm>
            <a:off x="533400" y="304800"/>
            <a:ext cx="8229600" cy="1143000"/>
          </a:xfrm>
        </p:spPr>
        <p:txBody>
          <a:bodyPr>
            <a:normAutofit/>
          </a:bodyPr>
          <a:lstStyle/>
          <a:p>
            <a:pPr algn="ctr"/>
            <a:r>
              <a:rPr lang="bn-BD" sz="3200" dirty="0" smtClean="0">
                <a:latin typeface="Nikosh" pitchFamily="2" charset="0"/>
                <a:cs typeface="Nikosh" pitchFamily="2" charset="0"/>
              </a:rPr>
              <a:t>উচ্চতর দক্ষতা ও বহুপদি সমাপ্তিসুচক বহুনির্বাচনি প্রশ্ন</a:t>
            </a:r>
            <a:endParaRPr lang="en-US" sz="3200" dirty="0">
              <a:latin typeface="Nikosh" pitchFamily="2" charset="0"/>
              <a:cs typeface="Nikosh" pitchFamily="2" charset="0"/>
            </a:endParaRPr>
          </a:p>
        </p:txBody>
      </p:sp>
    </p:spTree>
    <p:extLst>
      <p:ext uri="{BB962C8B-B14F-4D97-AF65-F5344CB8AC3E}">
        <p14:creationId xmlns:p14="http://schemas.microsoft.com/office/powerpoint/2010/main" val="510094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2" nodeType="clickEffect">
                                  <p:stCondLst>
                                    <p:cond delay="0"/>
                                  </p:stCondLst>
                                  <p:childTnLst>
                                    <p:anim calcmode="lin" valueType="num">
                                      <p:cBhvr additive="base">
                                        <p:cTn id="17" dur="500"/>
                                        <p:tgtEl>
                                          <p:spTgt spid="2"/>
                                        </p:tgtEl>
                                        <p:attrNameLst>
                                          <p:attrName>ppt_x</p:attrName>
                                        </p:attrNameLst>
                                      </p:cBhvr>
                                      <p:tavLst>
                                        <p:tav tm="0">
                                          <p:val>
                                            <p:strVal val="ppt_x"/>
                                          </p:val>
                                        </p:tav>
                                        <p:tav tm="100000">
                                          <p:val>
                                            <p:strVal val="ppt_x"/>
                                          </p:val>
                                        </p:tav>
                                      </p:tavLst>
                                    </p:anim>
                                    <p:anim calcmode="lin" valueType="num">
                                      <p:cBhvr additive="base">
                                        <p:cTn id="18" dur="500"/>
                                        <p:tgtEl>
                                          <p:spTgt spid="2"/>
                                        </p:tgtEl>
                                        <p:attrNameLst>
                                          <p:attrName>ppt_y</p:attrName>
                                        </p:attrNameLst>
                                      </p:cBhvr>
                                      <p:tavLst>
                                        <p:tav tm="0">
                                          <p:val>
                                            <p:strVal val="ppt_y"/>
                                          </p:val>
                                        </p:tav>
                                        <p:tav tm="100000">
                                          <p:val>
                                            <p:strVal val="1+ppt_h/2"/>
                                          </p:val>
                                        </p:tav>
                                      </p:tavLst>
                                    </p:anim>
                                    <p:set>
                                      <p:cBhvr>
                                        <p:cTn id="19" dur="1" fill="hold">
                                          <p:stCondLst>
                                            <p:cond delay="499"/>
                                          </p:stCondLst>
                                        </p:cTn>
                                        <p:tgtEl>
                                          <p:spTgt spid="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5" presetClass="emph" presetSubtype="1" grpId="3" nodeType="clickEffect">
                                  <p:stCondLst>
                                    <p:cond delay="0"/>
                                  </p:stCondLst>
                                  <p:childTnLst>
                                    <p:set>
                                      <p:cBhvr override="childStyle">
                                        <p:cTn id="23" dur="indefinite"/>
                                        <p:tgtEl>
                                          <p:spTgt spid="2"/>
                                        </p:tgtEl>
                                        <p:attrNameLst>
                                          <p:attrName>style.fontStyle</p:attrName>
                                        </p:attrNameLst>
                                      </p:cBhvr>
                                      <p:to>
                                        <p:strVal val="normal"/>
                                      </p:to>
                                    </p:set>
                                    <p:set>
                                      <p:cBhvr override="childStyle">
                                        <p:cTn id="24" dur="indefinite"/>
                                        <p:tgtEl>
                                          <p:spTgt spid="2"/>
                                        </p:tgtEl>
                                        <p:attrNameLst>
                                          <p:attrName>style.fontWeight</p:attrName>
                                        </p:attrNameLst>
                                      </p:cBhvr>
                                      <p:to>
                                        <p:strVal val="bold"/>
                                      </p:to>
                                    </p:set>
                                    <p:set>
                                      <p:cBhvr override="childStyle">
                                        <p:cTn id="25"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839200" cy="3048000"/>
          </a:xfrm>
        </p:spPr>
        <p:txBody>
          <a:bodyPr>
            <a:noAutofit/>
          </a:bodyPr>
          <a:lstStyle/>
          <a:p>
            <a:pPr>
              <a:buNone/>
            </a:pPr>
            <a:r>
              <a:rPr lang="bn-BD" sz="2400" b="1" dirty="0" smtClean="0">
                <a:latin typeface="Nikosh" pitchFamily="2" charset="0"/>
                <a:cs typeface="Nikosh" pitchFamily="2" charset="0"/>
              </a:rPr>
              <a:t>  </a:t>
            </a:r>
            <a:r>
              <a:rPr lang="bn-BD" sz="4000" dirty="0" smtClean="0">
                <a:latin typeface="Nikosh" pitchFamily="2" charset="0"/>
                <a:cs typeface="Nikosh" pitchFamily="2" charset="0"/>
              </a:rPr>
              <a:t>১। খ  ২। খ  ৩। খ  ৪। গ  ৫। গ  ৬। ক  ৭। ক </a:t>
            </a:r>
            <a:endParaRPr lang="en-US" sz="4000" dirty="0" smtClean="0">
              <a:latin typeface="Nikosh" pitchFamily="2" charset="0"/>
              <a:cs typeface="Nikosh" pitchFamily="2" charset="0"/>
            </a:endParaRPr>
          </a:p>
          <a:p>
            <a:pPr>
              <a:buNone/>
            </a:pPr>
            <a:r>
              <a:rPr lang="bn-BD" sz="4000" dirty="0" smtClean="0">
                <a:latin typeface="Nikosh" pitchFamily="2" charset="0"/>
                <a:cs typeface="Nikosh" pitchFamily="2" charset="0"/>
              </a:rPr>
              <a:t> ৮। ঘ  ৯। ক   ১০। গ   ১১। ঘ  ১২। ঘ  ১৩। খ  </a:t>
            </a:r>
            <a:endParaRPr lang="en-US" sz="4000" dirty="0" smtClean="0">
              <a:latin typeface="Nikosh" pitchFamily="2" charset="0"/>
              <a:cs typeface="Nikosh" pitchFamily="2" charset="0"/>
            </a:endParaRPr>
          </a:p>
          <a:p>
            <a:pPr>
              <a:buNone/>
            </a:pPr>
            <a:r>
              <a:rPr lang="bn-BD" sz="4000" dirty="0" smtClean="0">
                <a:latin typeface="Nikosh" pitchFamily="2" charset="0"/>
                <a:cs typeface="Nikosh" pitchFamily="2" charset="0"/>
              </a:rPr>
              <a:t>১৪। ঘ  ১৫। গ  ১৬। ক </a:t>
            </a:r>
            <a:endParaRPr lang="en-US" sz="4000" dirty="0">
              <a:latin typeface="Nikosh" pitchFamily="2" charset="0"/>
              <a:cs typeface="Nikosh" pitchFamily="2" charset="0"/>
            </a:endParaRPr>
          </a:p>
        </p:txBody>
      </p:sp>
      <p:sp>
        <p:nvSpPr>
          <p:cNvPr id="2" name="Title 1"/>
          <p:cNvSpPr>
            <a:spLocks noGrp="1"/>
          </p:cNvSpPr>
          <p:nvPr>
            <p:ph type="title"/>
          </p:nvPr>
        </p:nvSpPr>
        <p:spPr>
          <a:xfrm>
            <a:off x="2895600" y="274638"/>
            <a:ext cx="3048000" cy="1143000"/>
          </a:xfrm>
        </p:spPr>
        <p:txBody>
          <a:bodyPr/>
          <a:lstStyle/>
          <a:p>
            <a:pPr algn="ctr"/>
            <a:r>
              <a:rPr lang="bn-BD" dirty="0" smtClean="0">
                <a:latin typeface="Nikosh" pitchFamily="2" charset="0"/>
                <a:cs typeface="Nikosh" pitchFamily="2" charset="0"/>
              </a:rPr>
              <a:t>     সমাধান</a:t>
            </a:r>
            <a:endParaRPr lang="en-US" dirty="0">
              <a:latin typeface="Nikosh" pitchFamily="2" charset="0"/>
              <a:cs typeface="Nikosh" pitchFamily="2" charset="0"/>
            </a:endParaRPr>
          </a:p>
        </p:txBody>
      </p:sp>
    </p:spTree>
    <p:extLst>
      <p:ext uri="{BB962C8B-B14F-4D97-AF65-F5344CB8AC3E}">
        <p14:creationId xmlns:p14="http://schemas.microsoft.com/office/powerpoint/2010/main" val="31272275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2" nodeType="clickEffect">
                                  <p:stCondLst>
                                    <p:cond delay="0"/>
                                  </p:stCondLst>
                                  <p:childTnLst>
                                    <p:animEffect transition="out" filter="diamond(in)">
                                      <p:cBhvr>
                                        <p:cTn id="17" dur="2000"/>
                                        <p:tgtEl>
                                          <p:spTgt spid="2"/>
                                        </p:tgtEl>
                                      </p:cBhvr>
                                    </p:animEffect>
                                    <p:set>
                                      <p:cBhvr>
                                        <p:cTn id="18"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382000" cy="3657600"/>
          </a:xfrm>
        </p:spPr>
        <p:txBody>
          <a:bodyPr>
            <a:normAutofit/>
          </a:bodyPr>
          <a:lstStyle/>
          <a:p>
            <a:pPr algn="ctr">
              <a:buNone/>
            </a:pPr>
            <a:r>
              <a:rPr lang="bn-BD" sz="4000" dirty="0" smtClean="0">
                <a:latin typeface="Nikosh" pitchFamily="2" charset="0"/>
                <a:cs typeface="Nikosh" pitchFamily="2" charset="0"/>
              </a:rPr>
              <a:t>প্রতিবন্ধীদের অভিশাপ হিসেবে না দেখে সহানুভুতির দৃষ্টিতে দেখা উত্তম  আলোচনা কর?</a:t>
            </a:r>
            <a:endParaRPr lang="en-US" sz="4000" dirty="0" smtClean="0">
              <a:latin typeface="Nikosh" pitchFamily="2" charset="0"/>
              <a:cs typeface="Nikosh" pitchFamily="2" charset="0"/>
            </a:endParaRPr>
          </a:p>
          <a:p>
            <a:pPr algn="ctr">
              <a:buNone/>
            </a:pPr>
            <a:endParaRPr lang="en-US" sz="2400" dirty="0" smtClean="0">
              <a:latin typeface="Nikosh" pitchFamily="2" charset="0"/>
              <a:cs typeface="Nikosh" pitchFamily="2" charset="0"/>
            </a:endParaRPr>
          </a:p>
          <a:p>
            <a:pPr algn="ctr">
              <a:buNone/>
            </a:pPr>
            <a:endParaRPr lang="en-US" sz="2400" dirty="0">
              <a:latin typeface="Nikosh" pitchFamily="2" charset="0"/>
              <a:cs typeface="Nikosh" pitchFamily="2" charset="0"/>
            </a:endParaRPr>
          </a:p>
          <a:p>
            <a:pPr algn="ctr">
              <a:buNone/>
            </a:pPr>
            <a:r>
              <a:rPr lang="bn-BD" sz="2800" dirty="0">
                <a:latin typeface="Nikosh" pitchFamily="2" charset="0"/>
                <a:cs typeface="Nikosh" pitchFamily="2" charset="0"/>
              </a:rPr>
              <a:t>সহায়ক গ্রন্থ/ প্রকাশনীঃ পৌরনীতি ও সুশাসনঃ  হাসান বুক হাউস, লেকচার প্রকাশনী, </a:t>
            </a:r>
            <a:r>
              <a:rPr lang="bn-BD" sz="2800" dirty="0" smtClean="0">
                <a:latin typeface="Nikosh" pitchFamily="2" charset="0"/>
                <a:cs typeface="Nikosh" pitchFamily="2" charset="0"/>
              </a:rPr>
              <a:t>অক্ষরপত্র </a:t>
            </a:r>
            <a:r>
              <a:rPr lang="bn-BD" sz="2800" dirty="0">
                <a:latin typeface="Nikosh" pitchFamily="2" charset="0"/>
                <a:cs typeface="Nikosh" pitchFamily="2" charset="0"/>
              </a:rPr>
              <a:t>প্রকাশনী</a:t>
            </a:r>
            <a:r>
              <a:rPr lang="en-US" sz="2800" dirty="0">
                <a:latin typeface="Nikosh" pitchFamily="2" charset="0"/>
                <a:cs typeface="Nikosh" pitchFamily="2" charset="0"/>
              </a:rPr>
              <a:t>, </a:t>
            </a:r>
            <a:r>
              <a:rPr lang="en-US" sz="2800" dirty="0" err="1" smtClean="0">
                <a:latin typeface="Nikosh" pitchFamily="2" charset="0"/>
                <a:cs typeface="Nikosh" pitchFamily="2" charset="0"/>
              </a:rPr>
              <a:t>ব্যতিক্রম</a:t>
            </a:r>
            <a:r>
              <a:rPr lang="en-US" sz="2800" dirty="0" smtClean="0">
                <a:latin typeface="Nikosh" pitchFamily="2" charset="0"/>
                <a:cs typeface="Nikosh" pitchFamily="2" charset="0"/>
              </a:rPr>
              <a:t> </a:t>
            </a:r>
            <a:r>
              <a:rPr lang="en-US" sz="2800" dirty="0" err="1" smtClean="0">
                <a:latin typeface="Nikosh" pitchFamily="2" charset="0"/>
                <a:cs typeface="Nikosh" pitchFamily="2" charset="0"/>
              </a:rPr>
              <a:t>ধারা</a:t>
            </a:r>
            <a:r>
              <a:rPr lang="en-US" sz="2800" dirty="0" smtClean="0">
                <a:latin typeface="Nikosh" pitchFamily="2" charset="0"/>
                <a:cs typeface="Nikosh" pitchFamily="2" charset="0"/>
              </a:rPr>
              <a:t>, </a:t>
            </a:r>
            <a:r>
              <a:rPr lang="en-US" sz="2800" dirty="0" err="1" smtClean="0">
                <a:latin typeface="Nikosh" pitchFamily="2" charset="0"/>
                <a:cs typeface="Nikosh" pitchFamily="2" charset="0"/>
              </a:rPr>
              <a:t>কাজল</a:t>
            </a:r>
            <a:r>
              <a:rPr lang="en-US" sz="2800" dirty="0" smtClean="0">
                <a:latin typeface="Nikosh" pitchFamily="2" charset="0"/>
                <a:cs typeface="Nikosh" pitchFamily="2" charset="0"/>
              </a:rPr>
              <a:t> </a:t>
            </a:r>
            <a:r>
              <a:rPr lang="en-US" sz="2800" dirty="0" err="1">
                <a:latin typeface="Nikosh" pitchFamily="2" charset="0"/>
                <a:cs typeface="Nikosh" pitchFamily="2" charset="0"/>
              </a:rPr>
              <a:t>ব্রাদার্স</a:t>
            </a:r>
            <a:r>
              <a:rPr lang="en-US" sz="2800" dirty="0">
                <a:latin typeface="Nikosh" pitchFamily="2" charset="0"/>
                <a:cs typeface="Nikosh" pitchFamily="2" charset="0"/>
              </a:rPr>
              <a:t> </a:t>
            </a:r>
            <a:r>
              <a:rPr lang="en-US" sz="2800" dirty="0" err="1">
                <a:latin typeface="Nikosh" pitchFamily="2" charset="0"/>
                <a:cs typeface="Nikosh" pitchFamily="2" charset="0"/>
              </a:rPr>
              <a:t>লিমিটেড</a:t>
            </a:r>
            <a:endParaRPr lang="bn-BD" sz="2800" dirty="0">
              <a:latin typeface="Nikosh" pitchFamily="2" charset="0"/>
              <a:cs typeface="Nikosh" pitchFamily="2" charset="0"/>
            </a:endParaRPr>
          </a:p>
          <a:p>
            <a:pPr algn="ctr">
              <a:buNone/>
            </a:pPr>
            <a:r>
              <a:rPr lang="bn-BD" sz="2400" dirty="0" smtClean="0">
                <a:latin typeface="Nikosh" pitchFamily="2" charset="0"/>
                <a:cs typeface="Nikosh" pitchFamily="2" charset="0"/>
              </a:rPr>
              <a:t> </a:t>
            </a:r>
          </a:p>
        </p:txBody>
      </p:sp>
      <p:sp>
        <p:nvSpPr>
          <p:cNvPr id="2" name="Title 1"/>
          <p:cNvSpPr>
            <a:spLocks noGrp="1"/>
          </p:cNvSpPr>
          <p:nvPr>
            <p:ph type="title"/>
          </p:nvPr>
        </p:nvSpPr>
        <p:spPr>
          <a:xfrm>
            <a:off x="2438400" y="609600"/>
            <a:ext cx="3124200" cy="1143000"/>
          </a:xfrm>
        </p:spPr>
        <p:txBody>
          <a:bodyPr/>
          <a:lstStyle/>
          <a:p>
            <a:pPr algn="ctr"/>
            <a:r>
              <a:rPr lang="bn-BD" dirty="0" smtClean="0">
                <a:latin typeface="Nikosh" pitchFamily="2" charset="0"/>
                <a:cs typeface="Nikosh" pitchFamily="2" charset="0"/>
              </a:rPr>
              <a:t>   বাড়ির কাজ</a:t>
            </a:r>
            <a:endParaRPr lang="en-US" dirty="0">
              <a:latin typeface="Nikosh" pitchFamily="2" charset="0"/>
              <a:cs typeface="Nikosh" pitchFamily="2" charset="0"/>
            </a:endParaRPr>
          </a:p>
        </p:txBody>
      </p:sp>
    </p:spTree>
    <p:extLst>
      <p:ext uri="{BB962C8B-B14F-4D97-AF65-F5344CB8AC3E}">
        <p14:creationId xmlns:p14="http://schemas.microsoft.com/office/powerpoint/2010/main" val="391608001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2"/>
                                        </p:tgtEl>
                                        <p:attrNameLst>
                                          <p:attrName>ppt_x</p:attrName>
                                        </p:attrNameLst>
                                      </p:cBhvr>
                                      <p:tavLst>
                                        <p:tav tm="0">
                                          <p:val>
                                            <p:strVal val="ppt_x"/>
                                          </p:val>
                                        </p:tav>
                                        <p:tav tm="100000">
                                          <p:val>
                                            <p:strVal val="ppt_x"/>
                                          </p:val>
                                        </p:tav>
                                      </p:tavLst>
                                    </p:anim>
                                    <p:anim calcmode="lin" valueType="num">
                                      <p:cBhvr additive="base">
                                        <p:cTn id="17" dur="500"/>
                                        <p:tgtEl>
                                          <p:spTgt spid="2"/>
                                        </p:tgtEl>
                                        <p:attrNameLst>
                                          <p:attrName>ppt_y</p:attrName>
                                        </p:attrNameLst>
                                      </p:cBhvr>
                                      <p:tavLst>
                                        <p:tav tm="0">
                                          <p:val>
                                            <p:strVal val="ppt_y"/>
                                          </p:val>
                                        </p:tav>
                                        <p:tav tm="100000">
                                          <p:val>
                                            <p:strVal val="1+ppt_h/2"/>
                                          </p:val>
                                        </p:tav>
                                      </p:tavLst>
                                    </p:anim>
                                    <p:set>
                                      <p:cBhvr>
                                        <p:cTn id="1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4572000" cy="1143000"/>
          </a:xfrm>
        </p:spPr>
        <p:txBody>
          <a:bodyPr/>
          <a:lstStyle/>
          <a:p>
            <a:pPr algn="ctr"/>
            <a:r>
              <a:rPr lang="bn-BD" dirty="0" smtClean="0">
                <a:latin typeface="Nikosh" pitchFamily="2" charset="0"/>
                <a:cs typeface="Nikosh" pitchFamily="2" charset="0"/>
              </a:rPr>
              <a:t>  পাঠ পরিচিতি</a:t>
            </a:r>
            <a:endParaRPr lang="en-US" dirty="0">
              <a:latin typeface="Nikosh" pitchFamily="2" charset="0"/>
              <a:cs typeface="Nikosh" pitchFamily="2" charset="0"/>
            </a:endParaRPr>
          </a:p>
        </p:txBody>
      </p:sp>
      <p:sp>
        <p:nvSpPr>
          <p:cNvPr id="3" name="Content Placeholder 2"/>
          <p:cNvSpPr>
            <a:spLocks noGrp="1"/>
          </p:cNvSpPr>
          <p:nvPr>
            <p:ph idx="1"/>
          </p:nvPr>
        </p:nvSpPr>
        <p:spPr>
          <a:xfrm>
            <a:off x="1828800" y="1828800"/>
            <a:ext cx="5334000" cy="3352800"/>
          </a:xfrm>
        </p:spPr>
        <p:txBody>
          <a:bodyPr/>
          <a:lstStyle/>
          <a:p>
            <a:pPr algn="ctr">
              <a:buNone/>
            </a:pPr>
            <a:r>
              <a:rPr lang="bn-BD" sz="4000" dirty="0" smtClean="0">
                <a:latin typeface="Nikosh" pitchFamily="2" charset="0"/>
                <a:cs typeface="Nikosh" pitchFamily="2" charset="0"/>
              </a:rPr>
              <a:t>শ্রেনীঃ দ্বাদশ </a:t>
            </a:r>
          </a:p>
          <a:p>
            <a:pPr algn="ctr">
              <a:buNone/>
            </a:pPr>
            <a:r>
              <a:rPr lang="bn-BD" sz="4000" dirty="0" smtClean="0">
                <a:latin typeface="Nikosh" pitchFamily="2" charset="0"/>
                <a:cs typeface="Nikosh" pitchFamily="2" charset="0"/>
              </a:rPr>
              <a:t>পৌরনীতি ও সুশাসন</a:t>
            </a:r>
          </a:p>
          <a:p>
            <a:pPr algn="ctr">
              <a:buNone/>
            </a:pPr>
            <a:r>
              <a:rPr lang="bn-BD" sz="4000" dirty="0" smtClean="0">
                <a:latin typeface="Nikosh" pitchFamily="2" charset="0"/>
                <a:cs typeface="Nikosh" pitchFamily="2" charset="0"/>
              </a:rPr>
              <a:t>সময়ঃ ৪৫ মিনিট                     </a:t>
            </a:r>
          </a:p>
          <a:p>
            <a:pPr algn="ctr">
              <a:buNone/>
            </a:pPr>
            <a:r>
              <a:rPr lang="bn-BD" sz="4000" dirty="0" smtClean="0">
                <a:latin typeface="Nikosh" pitchFamily="2" charset="0"/>
                <a:cs typeface="Nikosh" pitchFamily="2" charset="0"/>
              </a:rPr>
              <a:t>তারিখঃ </a:t>
            </a:r>
            <a:r>
              <a:rPr lang="en-US" sz="4000" dirty="0" smtClean="0">
                <a:latin typeface="Nikosh" pitchFamily="2" charset="0"/>
                <a:cs typeface="Nikosh" pitchFamily="2" charset="0"/>
              </a:rPr>
              <a:t>১৩</a:t>
            </a:r>
            <a:r>
              <a:rPr lang="bn-BD" sz="4000" dirty="0" smtClean="0">
                <a:latin typeface="Nikosh" pitchFamily="2" charset="0"/>
                <a:cs typeface="Nikosh" pitchFamily="2" charset="0"/>
              </a:rPr>
              <a:t>/</a:t>
            </a:r>
            <a:r>
              <a:rPr lang="en-US" sz="4000" dirty="0" smtClean="0">
                <a:latin typeface="Nikosh" pitchFamily="2" charset="0"/>
                <a:cs typeface="Nikosh" pitchFamily="2" charset="0"/>
              </a:rPr>
              <a:t>০৭</a:t>
            </a:r>
            <a:r>
              <a:rPr lang="bn-BD" sz="4000" dirty="0" smtClean="0">
                <a:latin typeface="Nikosh" pitchFamily="2" charset="0"/>
                <a:cs typeface="Nikosh" pitchFamily="2" charset="0"/>
              </a:rPr>
              <a:t>/২০</a:t>
            </a:r>
            <a:r>
              <a:rPr lang="en-US" sz="4000" dirty="0" smtClean="0">
                <a:latin typeface="Nikosh" pitchFamily="2" charset="0"/>
                <a:cs typeface="Nikosh" pitchFamily="2" charset="0"/>
              </a:rPr>
              <a:t>২০</a:t>
            </a:r>
            <a:r>
              <a:rPr lang="bn-BD" sz="4000" dirty="0" smtClean="0">
                <a:latin typeface="Nikosh" pitchFamily="2" charset="0"/>
                <a:cs typeface="Nikosh" pitchFamily="2" charset="0"/>
              </a:rPr>
              <a:t>  </a:t>
            </a:r>
            <a:r>
              <a:rPr lang="bn-BD" dirty="0" smtClean="0">
                <a:latin typeface="Nikosh" pitchFamily="2" charset="0"/>
                <a:cs typeface="Nikosh" pitchFamily="2" charset="0"/>
              </a:rPr>
              <a:t>                </a:t>
            </a: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2"/>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linds(horizont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linds(horizont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linds(horizont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linds(horizont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1" nodeType="clickEffect">
                                  <p:stCondLst>
                                    <p:cond delay="0"/>
                                  </p:stCondLst>
                                  <p:childTnLst>
                                    <p:anim calcmode="lin" valueType="num">
                                      <p:cBhvr additive="base">
                                        <p:cTn id="35"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p:tgtEl>
                                          <p:spTgt spid="3">
                                            <p:txEl>
                                              <p:pRg st="0" end="0"/>
                                            </p:txEl>
                                          </p:spTgt>
                                        </p:tgtEl>
                                        <p:attrNameLst>
                                          <p:attrName>ppt_y</p:attrName>
                                        </p:attrNameLst>
                                      </p:cBhvr>
                                      <p:tavLst>
                                        <p:tav tm="0">
                                          <p:val>
                                            <p:strVal val="ppt_y"/>
                                          </p:val>
                                        </p:tav>
                                        <p:tav tm="100000">
                                          <p:val>
                                            <p:strVal val="1+ppt_h/2"/>
                                          </p:val>
                                        </p:tav>
                                      </p:tavLst>
                                    </p:anim>
                                    <p:set>
                                      <p:cBhvr>
                                        <p:cTn id="3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xit" presetSubtype="4" fill="hold" grpId="1" nodeType="clickEffect">
                                  <p:stCondLst>
                                    <p:cond delay="0"/>
                                  </p:stCondLst>
                                  <p:childTnLst>
                                    <p:anim calcmode="lin" valueType="num">
                                      <p:cBhvr additive="base">
                                        <p:cTn id="41"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2" dur="500"/>
                                        <p:tgtEl>
                                          <p:spTgt spid="3">
                                            <p:txEl>
                                              <p:pRg st="1" end="1"/>
                                            </p:txEl>
                                          </p:spTgt>
                                        </p:tgtEl>
                                        <p:attrNameLst>
                                          <p:attrName>ppt_y</p:attrName>
                                        </p:attrNameLst>
                                      </p:cBhvr>
                                      <p:tavLst>
                                        <p:tav tm="0">
                                          <p:val>
                                            <p:strVal val="ppt_y"/>
                                          </p:val>
                                        </p:tav>
                                        <p:tav tm="100000">
                                          <p:val>
                                            <p:strVal val="1+ppt_h/2"/>
                                          </p:val>
                                        </p:tav>
                                      </p:tavLst>
                                    </p:anim>
                                    <p:set>
                                      <p:cBhvr>
                                        <p:cTn id="43"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grpId="1" nodeType="clickEffect">
                                  <p:stCondLst>
                                    <p:cond delay="0"/>
                                  </p:stCondLst>
                                  <p:childTnLst>
                                    <p:anim calcmode="lin" valueType="num">
                                      <p:cBhvr additive="base">
                                        <p:cTn id="47"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p:tgtEl>
                                          <p:spTgt spid="3">
                                            <p:txEl>
                                              <p:pRg st="2" end="2"/>
                                            </p:txEl>
                                          </p:spTgt>
                                        </p:tgtEl>
                                        <p:attrNameLst>
                                          <p:attrName>ppt_y</p:attrName>
                                        </p:attrNameLst>
                                      </p:cBhvr>
                                      <p:tavLst>
                                        <p:tav tm="0">
                                          <p:val>
                                            <p:strVal val="ppt_y"/>
                                          </p:val>
                                        </p:tav>
                                        <p:tav tm="100000">
                                          <p:val>
                                            <p:strVal val="1+ppt_h/2"/>
                                          </p:val>
                                        </p:tav>
                                      </p:tavLst>
                                    </p:anim>
                                    <p:set>
                                      <p:cBhvr>
                                        <p:cTn id="49"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grpId="1" nodeType="clickEffect">
                                  <p:stCondLst>
                                    <p:cond delay="0"/>
                                  </p:stCondLst>
                                  <p:childTnLst>
                                    <p:anim calcmode="lin" valueType="num">
                                      <p:cBhvr additive="base">
                                        <p:cTn id="53"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4" dur="500"/>
                                        <p:tgtEl>
                                          <p:spTgt spid="3">
                                            <p:txEl>
                                              <p:pRg st="3" end="3"/>
                                            </p:txEl>
                                          </p:spTgt>
                                        </p:tgtEl>
                                        <p:attrNameLst>
                                          <p:attrName>ppt_y</p:attrName>
                                        </p:attrNameLst>
                                      </p:cBhvr>
                                      <p:tavLst>
                                        <p:tav tm="0">
                                          <p:val>
                                            <p:strVal val="ppt_y"/>
                                          </p:val>
                                        </p:tav>
                                        <p:tav tm="100000">
                                          <p:val>
                                            <p:strVal val="1+ppt_h/2"/>
                                          </p:val>
                                        </p:tav>
                                      </p:tavLst>
                                    </p:anim>
                                    <p:set>
                                      <p:cBhvr>
                                        <p:cTn id="55"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57400" y="533400"/>
            <a:ext cx="4114800" cy="1000125"/>
          </a:xfrm>
        </p:spPr>
        <p:txBody>
          <a:bodyPr>
            <a:normAutofit/>
          </a:bodyPr>
          <a:lstStyle/>
          <a:p>
            <a:pPr algn="ctr"/>
            <a:r>
              <a:rPr lang="bn-BD" sz="5400" dirty="0" smtClean="0">
                <a:latin typeface="Nikosh" pitchFamily="2" charset="0"/>
                <a:cs typeface="Nikosh" pitchFamily="2" charset="0"/>
              </a:rPr>
              <a:t>ধন্যবাদ</a:t>
            </a:r>
            <a:endParaRPr lang="en-US" sz="6000" b="1" dirty="0">
              <a:ln w="22225">
                <a:solidFill>
                  <a:schemeClr val="accent2"/>
                </a:solidFill>
                <a:prstDash val="solid"/>
              </a:ln>
              <a:solidFill>
                <a:schemeClr val="accent2">
                  <a:lumMod val="40000"/>
                  <a:lumOff val="60000"/>
                </a:schemeClr>
              </a:solidFill>
              <a:latin typeface="Nikosh" pitchFamily="2" charset="0"/>
              <a:cs typeface="Nikosh" pitchFamily="2" charset="0"/>
            </a:endParaRPr>
          </a:p>
        </p:txBody>
      </p:sp>
      <p:sp>
        <p:nvSpPr>
          <p:cNvPr id="3" name="Content Placeholder 2"/>
          <p:cNvSpPr>
            <a:spLocks noGrp="1"/>
          </p:cNvSpPr>
          <p:nvPr>
            <p:ph idx="4294967295"/>
          </p:nvPr>
        </p:nvSpPr>
        <p:spPr>
          <a:xfrm>
            <a:off x="0" y="1825625"/>
            <a:ext cx="7886700" cy="4351338"/>
          </a:xfrm>
        </p:spPr>
        <p:txBody>
          <a:bodyPr/>
          <a:lstStyle/>
          <a:p>
            <a:pPr marL="0" indent="0" algn="ctr">
              <a:buNone/>
            </a:pPr>
            <a:r>
              <a:rPr lang="bn-IN" dirty="0" smtClean="0"/>
              <a:t> </a:t>
            </a:r>
            <a:endParaRPr lang="en-US" dirty="0"/>
          </a:p>
        </p:txBody>
      </p:sp>
      <p:pic>
        <p:nvPicPr>
          <p:cNvPr id="5" name="Picture 4"/>
          <p:cNvPicPr>
            <a:picLocks noChangeAspect="1"/>
          </p:cNvPicPr>
          <p:nvPr/>
        </p:nvPicPr>
        <p:blipFill>
          <a:blip r:embed="rId2"/>
          <a:stretch>
            <a:fillRect/>
          </a:stretch>
        </p:blipFill>
        <p:spPr>
          <a:xfrm>
            <a:off x="1143000" y="2057400"/>
            <a:ext cx="7086600" cy="4379226"/>
          </a:xfrm>
          <a:prstGeom prst="rect">
            <a:avLst/>
          </a:prstGeom>
        </p:spPr>
      </p:pic>
    </p:spTree>
    <p:extLst>
      <p:ext uri="{BB962C8B-B14F-4D97-AF65-F5344CB8AC3E}">
        <p14:creationId xmlns:p14="http://schemas.microsoft.com/office/powerpoint/2010/main" val="1677605395"/>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xit" presetSubtype="1" fill="hold" grpId="1" nodeType="clickEffect">
                                  <p:stCondLst>
                                    <p:cond delay="0"/>
                                  </p:stCondLst>
                                  <p:childTnLst>
                                    <p:animEffect transition="out" filter="wheel(1)">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2"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heckerboard(across)">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xit" presetSubtype="16" fill="hold" grpId="3" nodeType="clickEffect">
                                  <p:stCondLst>
                                    <p:cond delay="0"/>
                                  </p:stCondLst>
                                  <p:childTnLst>
                                    <p:animEffect transition="out" filter="diamond(in)">
                                      <p:cBhvr>
                                        <p:cTn id="22" dur="2000"/>
                                        <p:tgtEl>
                                          <p:spTgt spid="2"/>
                                        </p:tgtEl>
                                      </p:cBhvr>
                                    </p:animEffect>
                                    <p:set>
                                      <p:cBhvr>
                                        <p:cTn id="23"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pPr algn="ctr"/>
            <a:r>
              <a:rPr lang="bn-BD" sz="4000" dirty="0" smtClean="0">
                <a:latin typeface="Nikosh" pitchFamily="2" charset="0"/>
                <a:cs typeface="Nikosh" pitchFamily="2" charset="0"/>
              </a:rPr>
              <a:t> মুল শিরোনামঃ  নাগরিক সমস্যা ও আমাদের করণীয়     </a:t>
            </a:r>
            <a:endParaRPr lang="en-US" sz="4000" dirty="0">
              <a:latin typeface="Nikosh" pitchFamily="2" charset="0"/>
              <a:cs typeface="Nikosh" pitchFamily="2" charset="0"/>
            </a:endParaRPr>
          </a:p>
        </p:txBody>
      </p:sp>
      <p:sp>
        <p:nvSpPr>
          <p:cNvPr id="3" name="Content Placeholder 2"/>
          <p:cNvSpPr>
            <a:spLocks noGrp="1"/>
          </p:cNvSpPr>
          <p:nvPr>
            <p:ph idx="1"/>
          </p:nvPr>
        </p:nvSpPr>
        <p:spPr>
          <a:xfrm>
            <a:off x="152400" y="2057400"/>
            <a:ext cx="8915400" cy="3581400"/>
          </a:xfrm>
        </p:spPr>
        <p:txBody>
          <a:bodyPr>
            <a:noAutofit/>
          </a:bodyPr>
          <a:lstStyle/>
          <a:p>
            <a:pPr algn="ctr">
              <a:buNone/>
            </a:pPr>
            <a:r>
              <a:rPr lang="en-US" sz="4000" dirty="0">
                <a:latin typeface="Nikosh" pitchFamily="2" charset="0"/>
                <a:cs typeface="Nikosh" pitchFamily="2" charset="0"/>
              </a:rPr>
              <a:t>অ</a:t>
            </a:r>
            <a:r>
              <a:rPr lang="bn-BD" sz="4000" dirty="0" smtClean="0">
                <a:latin typeface="Nikosh" pitchFamily="2" charset="0"/>
                <a:cs typeface="Nikosh" pitchFamily="2" charset="0"/>
              </a:rPr>
              <a:t>ধ্যায়ঃ ১০   </a:t>
            </a:r>
          </a:p>
          <a:p>
            <a:pPr>
              <a:buNone/>
            </a:pPr>
            <a:r>
              <a:rPr lang="bn-BD" sz="4000" dirty="0" smtClean="0">
                <a:latin typeface="Nikosh" pitchFamily="2" charset="0"/>
                <a:cs typeface="Nikosh" pitchFamily="2" charset="0"/>
              </a:rPr>
              <a:t>আজকের পাঠ/ পাঠ ঘোষনাঃ দুর্ণীতি-ধারণা, অর্থ ও সংজ্ঞা, দুর্ণীতির অভাব বা ক্ষতিকর দিক, দুর্ণীতির কারণ,  দুর্ণীতি প্রতিরোধের উপায় বাংলাদেশের দুর্ণীতির চিত্র</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1"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heckerboard(across)">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2" nodeType="clickEffect">
                                  <p:stCondLst>
                                    <p:cond delay="0"/>
                                  </p:stCondLst>
                                  <p:childTnLst>
                                    <p:anim calcmode="lin" valueType="num">
                                      <p:cBhvr additive="base">
                                        <p:cTn id="24" dur="500"/>
                                        <p:tgtEl>
                                          <p:spTgt spid="2"/>
                                        </p:tgtEl>
                                        <p:attrNameLst>
                                          <p:attrName>ppt_x</p:attrName>
                                        </p:attrNameLst>
                                      </p:cBhvr>
                                      <p:tavLst>
                                        <p:tav tm="0">
                                          <p:val>
                                            <p:strVal val="ppt_x"/>
                                          </p:val>
                                        </p:tav>
                                        <p:tav tm="100000">
                                          <p:val>
                                            <p:strVal val="ppt_x"/>
                                          </p:val>
                                        </p:tav>
                                      </p:tavLst>
                                    </p:anim>
                                    <p:anim calcmode="lin" valueType="num">
                                      <p:cBhvr additive="base">
                                        <p:cTn id="25" dur="500"/>
                                        <p:tgtEl>
                                          <p:spTgt spid="2"/>
                                        </p:tgtEl>
                                        <p:attrNameLst>
                                          <p:attrName>ppt_y</p:attrName>
                                        </p:attrNameLst>
                                      </p:cBhvr>
                                      <p:tavLst>
                                        <p:tav tm="0">
                                          <p:val>
                                            <p:strVal val="ppt_y"/>
                                          </p:val>
                                        </p:tav>
                                        <p:tav tm="100000">
                                          <p:val>
                                            <p:strVal val="1+ppt_h/2"/>
                                          </p:val>
                                        </p:tav>
                                      </p:tavLst>
                                    </p:anim>
                                    <p:set>
                                      <p:cBhvr>
                                        <p:cTn id="26" dur="1" fill="hold">
                                          <p:stCondLst>
                                            <p:cond delay="499"/>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1"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diamond(in)">
                                      <p:cBhvr>
                                        <p:cTn id="31" dur="20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1"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diamond(in)">
                                      <p:cBhvr>
                                        <p:cTn id="36" dur="20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xit" presetSubtype="16" fill="hold" grpId="2" nodeType="clickEffect">
                                  <p:stCondLst>
                                    <p:cond delay="0"/>
                                  </p:stCondLst>
                                  <p:childTnLst>
                                    <p:animEffect transition="out" filter="box(in)">
                                      <p:cBhvr>
                                        <p:cTn id="40" dur="500"/>
                                        <p:tgtEl>
                                          <p:spTgt spid="3">
                                            <p:txEl>
                                              <p:pRg st="0" end="0"/>
                                            </p:txEl>
                                          </p:spTgt>
                                        </p:tgtEl>
                                      </p:cBhvr>
                                    </p:animEffect>
                                    <p:set>
                                      <p:cBhvr>
                                        <p:cTn id="4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 presetClass="exit" presetSubtype="16" fill="hold" grpId="2" nodeType="clickEffect">
                                  <p:stCondLst>
                                    <p:cond delay="0"/>
                                  </p:stCondLst>
                                  <p:childTnLst>
                                    <p:animEffect transition="out" filter="box(in)">
                                      <p:cBhvr>
                                        <p:cTn id="45" dur="500"/>
                                        <p:tgtEl>
                                          <p:spTgt spid="3">
                                            <p:txEl>
                                              <p:pRg st="1" end="1"/>
                                            </p:txEl>
                                          </p:spTgt>
                                        </p:tgtEl>
                                      </p:cBhvr>
                                    </p:animEffect>
                                    <p:set>
                                      <p:cBhvr>
                                        <p:cTn id="4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allAtOnce"/>
      <p:bldP spid="3" grpId="1" build="p"/>
      <p:bldP spid="3"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800" dirty="0">
                <a:latin typeface="Calibri"/>
                <a:ea typeface="Calibri"/>
                <a:cs typeface="Vrinda"/>
              </a:rPr>
              <a:t>https://youtu.be/BhLOzeUwRhU</a:t>
            </a:r>
            <a:endParaRPr lang="en-US" dirty="0"/>
          </a:p>
        </p:txBody>
      </p:sp>
      <p:sp>
        <p:nvSpPr>
          <p:cNvPr id="3" name="Title 2"/>
          <p:cNvSpPr>
            <a:spLocks noGrp="1"/>
          </p:cNvSpPr>
          <p:nvPr>
            <p:ph type="title"/>
          </p:nvPr>
        </p:nvSpPr>
        <p:spPr/>
        <p:txBody>
          <a:bodyPr/>
          <a:lstStyle/>
          <a:p>
            <a:pPr algn="ctr"/>
            <a:r>
              <a:rPr lang="en-US" sz="4000" dirty="0" err="1" smtClean="0">
                <a:solidFill>
                  <a:srgbClr val="464646"/>
                </a:solidFill>
                <a:effectLst/>
                <a:latin typeface="Nikosh" pitchFamily="2" charset="0"/>
                <a:cs typeface="Nikosh" pitchFamily="2" charset="0"/>
              </a:rPr>
              <a:t>এসো</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বন্ধুরা</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আমার</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একটি</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ভিডিও</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ক্লাস</a:t>
            </a:r>
            <a:r>
              <a:rPr lang="en-US" sz="4000" dirty="0" smtClean="0">
                <a:solidFill>
                  <a:srgbClr val="464646"/>
                </a:solidFill>
                <a:effectLst/>
                <a:latin typeface="Nikosh" pitchFamily="2" charset="0"/>
                <a:cs typeface="Nikosh" pitchFamily="2" charset="0"/>
              </a:rPr>
              <a:t> </a:t>
            </a:r>
            <a:r>
              <a:rPr lang="en-US" sz="4000" dirty="0" err="1" smtClean="0">
                <a:solidFill>
                  <a:srgbClr val="464646"/>
                </a:solidFill>
                <a:effectLst/>
                <a:latin typeface="Nikosh" pitchFamily="2" charset="0"/>
                <a:cs typeface="Nikosh" pitchFamily="2" charset="0"/>
              </a:rPr>
              <a:t>দেখ</a:t>
            </a:r>
            <a:endParaRPr lang="en-US" dirty="0"/>
          </a:p>
        </p:txBody>
      </p:sp>
    </p:spTree>
    <p:extLst>
      <p:ext uri="{BB962C8B-B14F-4D97-AF65-F5344CB8AC3E}">
        <p14:creationId xmlns:p14="http://schemas.microsoft.com/office/powerpoint/2010/main" val="370260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172200" cy="1143000"/>
          </a:xfrm>
        </p:spPr>
        <p:txBody>
          <a:bodyPr>
            <a:normAutofit fontScale="90000"/>
          </a:bodyPr>
          <a:lstStyle/>
          <a:p>
            <a:pPr algn="ctr"/>
            <a:r>
              <a:rPr lang="en-US" b="1" dirty="0" err="1" smtClean="0">
                <a:ln w="22225">
                  <a:solidFill>
                    <a:schemeClr val="accent2"/>
                  </a:solidFill>
                  <a:prstDash val="solid"/>
                </a:ln>
                <a:solidFill>
                  <a:schemeClr val="accent2">
                    <a:lumMod val="40000"/>
                    <a:lumOff val="60000"/>
                  </a:schemeClr>
                </a:solidFill>
                <a:latin typeface="Nikosh" pitchFamily="2" charset="0"/>
                <a:cs typeface="Nikosh" pitchFamily="2" charset="0"/>
              </a:rPr>
              <a:t>নিচের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ছ</a:t>
            </a:r>
            <a:r>
              <a:rPr lang="bn-IN"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বি গুলো লক্ষ্য করি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a:t>
            </a:r>
            <a:b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br>
            <a:endParaRPr lang="en-US" dirty="0"/>
          </a:p>
        </p:txBody>
      </p:sp>
      <p:pic>
        <p:nvPicPr>
          <p:cNvPr id="6" name="Content Placeholder 5" descr="Copy of Lord-Chelmsford_17133.jpg"/>
          <p:cNvPicPr>
            <a:picLocks noGrp="1" noChangeAspect="1"/>
          </p:cNvPicPr>
          <p:nvPr>
            <p:ph idx="1"/>
          </p:nvPr>
        </p:nvPicPr>
        <p:blipFill>
          <a:blip r:embed="rId2"/>
          <a:stretch>
            <a:fillRect/>
          </a:stretch>
        </p:blipFill>
        <p:spPr>
          <a:xfrm>
            <a:off x="457200" y="1828800"/>
            <a:ext cx="8001000" cy="4153954"/>
          </a:xfr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248400" cy="1143000"/>
          </a:xfrm>
        </p:spPr>
        <p:txBody>
          <a:bodyPr>
            <a:normAutofit fontScale="90000"/>
          </a:bodyPr>
          <a:lstStyle/>
          <a:p>
            <a:pPr algn="ctr"/>
            <a:r>
              <a:rPr lang="en-US" b="1" dirty="0" err="1" smtClean="0">
                <a:ln w="22225">
                  <a:solidFill>
                    <a:schemeClr val="accent2"/>
                  </a:solidFill>
                  <a:prstDash val="solid"/>
                </a:ln>
                <a:solidFill>
                  <a:schemeClr val="accent2">
                    <a:lumMod val="40000"/>
                    <a:lumOff val="60000"/>
                  </a:schemeClr>
                </a:solidFill>
                <a:latin typeface="Nikosh" pitchFamily="2" charset="0"/>
                <a:cs typeface="Nikosh" pitchFamily="2" charset="0"/>
              </a:rPr>
              <a:t>নিচের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ছ</a:t>
            </a:r>
            <a:r>
              <a:rPr lang="bn-IN"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বি গুলো লক্ষ্য করি</a:t>
            </a:r>
            <a: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t> </a:t>
            </a:r>
            <a:br>
              <a:rPr lang="en-US" b="1" dirty="0" smtClean="0">
                <a:ln w="22225">
                  <a:solidFill>
                    <a:schemeClr val="accent2"/>
                  </a:solidFill>
                  <a:prstDash val="solid"/>
                </a:ln>
                <a:solidFill>
                  <a:schemeClr val="accent2">
                    <a:lumMod val="40000"/>
                    <a:lumOff val="60000"/>
                  </a:schemeClr>
                </a:solidFill>
                <a:latin typeface="Nikosh" pitchFamily="2" charset="0"/>
                <a:cs typeface="Nikosh" pitchFamily="2" charset="0"/>
              </a:rPr>
            </a:br>
            <a:endParaRPr lang="en-US" dirty="0"/>
          </a:p>
        </p:txBody>
      </p:sp>
      <p:sp>
        <p:nvSpPr>
          <p:cNvPr id="9" name="Content Placeholder 8"/>
          <p:cNvSpPr>
            <a:spLocks noGrp="1"/>
          </p:cNvSpPr>
          <p:nvPr>
            <p:ph idx="1"/>
          </p:nvPr>
        </p:nvSpPr>
        <p:spPr/>
        <p:txBody>
          <a:bodyPr/>
          <a:lstStyle/>
          <a:p>
            <a:endParaRPr lang="en-US"/>
          </a:p>
        </p:txBody>
      </p:sp>
      <p:pic>
        <p:nvPicPr>
          <p:cNvPr id="8" name="Content Placeholder 7" descr="Simla_conference abul kalam azad.JPG"/>
          <p:cNvPicPr>
            <a:picLocks noChangeAspect="1"/>
          </p:cNvPicPr>
          <p:nvPr/>
        </p:nvPicPr>
        <p:blipFill>
          <a:blip r:embed="rId2"/>
          <a:stretch>
            <a:fillRect/>
          </a:stretch>
        </p:blipFill>
        <p:spPr>
          <a:xfrm>
            <a:off x="457200" y="1600200"/>
            <a:ext cx="8305800" cy="472440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704088"/>
            <a:ext cx="3352800" cy="1143000"/>
          </a:xfrm>
        </p:spPr>
        <p:txBody>
          <a:bodyPr>
            <a:normAutofit fontScale="90000"/>
          </a:bodyPr>
          <a:lstStyle/>
          <a:p>
            <a:pPr algn="ctr"/>
            <a:r>
              <a:rPr lang="bn-BD" dirty="0" smtClean="0">
                <a:latin typeface="Nikosh" pitchFamily="2" charset="0"/>
                <a:cs typeface="Nikosh" pitchFamily="2" charset="0"/>
              </a:rPr>
              <a:t>   </a:t>
            </a:r>
            <a:r>
              <a:rPr lang="en-US" dirty="0" err="1" smtClean="0">
                <a:latin typeface="Nikosh" pitchFamily="2" charset="0"/>
                <a:cs typeface="Nikosh" pitchFamily="2" charset="0"/>
              </a:rPr>
              <a:t>প্রারম্ভিক</a:t>
            </a:r>
            <a:r>
              <a:rPr lang="en-US" dirty="0" smtClean="0">
                <a:latin typeface="Nikosh" pitchFamily="2" charset="0"/>
                <a:cs typeface="Nikosh" pitchFamily="2" charset="0"/>
              </a:rPr>
              <a:t> </a:t>
            </a:r>
            <a:r>
              <a:rPr lang="en-US" dirty="0" err="1" smtClean="0">
                <a:latin typeface="Nikosh" pitchFamily="2" charset="0"/>
                <a:cs typeface="Nikosh" pitchFamily="2" charset="0"/>
              </a:rPr>
              <a:t>বক্তব্য</a:t>
            </a:r>
            <a:endParaRPr lang="en-US" dirty="0">
              <a:latin typeface="Nikosh" pitchFamily="2" charset="0"/>
              <a:cs typeface="Nikosh" pitchFamily="2" charset="0"/>
            </a:endParaRPr>
          </a:p>
        </p:txBody>
      </p:sp>
      <p:sp>
        <p:nvSpPr>
          <p:cNvPr id="3" name="Content Placeholder 2"/>
          <p:cNvSpPr>
            <a:spLocks noGrp="1"/>
          </p:cNvSpPr>
          <p:nvPr>
            <p:ph idx="1"/>
          </p:nvPr>
        </p:nvSpPr>
        <p:spPr>
          <a:xfrm>
            <a:off x="152400" y="2438400"/>
            <a:ext cx="8839200" cy="3200400"/>
          </a:xfrm>
        </p:spPr>
        <p:txBody>
          <a:bodyPr>
            <a:normAutofit lnSpcReduction="10000"/>
          </a:bodyPr>
          <a:lstStyle/>
          <a:p>
            <a:pPr>
              <a:buNone/>
            </a:pPr>
            <a:r>
              <a:rPr lang="bn-BD" sz="4000" dirty="0">
                <a:latin typeface="Nikosh" pitchFamily="2" charset="0"/>
                <a:cs typeface="Nikosh" pitchFamily="2" charset="0"/>
              </a:rPr>
              <a:t>নাগরিক সমস্যা ও আমাদের করণীয়     </a:t>
            </a:r>
          </a:p>
          <a:p>
            <a:pPr>
              <a:buNone/>
            </a:pPr>
            <a:r>
              <a:rPr lang="bn-BD" sz="4000" dirty="0">
                <a:latin typeface="Nikosh" pitchFamily="2" charset="0"/>
                <a:cs typeface="Nikosh" pitchFamily="2" charset="0"/>
              </a:rPr>
              <a:t>দুর্ণীতি-ধারণা, অর্থ ও সংজ্ঞা, দুর্ণীতির </a:t>
            </a:r>
            <a:r>
              <a:rPr lang="bn-BD" sz="4000" dirty="0" smtClean="0">
                <a:latin typeface="Nikosh" pitchFamily="2" charset="0"/>
                <a:cs typeface="Nikosh" pitchFamily="2" charset="0"/>
              </a:rPr>
              <a:t>অভাব </a:t>
            </a:r>
            <a:r>
              <a:rPr lang="bn-BD" sz="4000" dirty="0">
                <a:latin typeface="Nikosh" pitchFamily="2" charset="0"/>
                <a:cs typeface="Nikosh" pitchFamily="2" charset="0"/>
              </a:rPr>
              <a:t>বা ক্ষতিকর দিক, দুর্ণীতির কারণ,  দুর্ণীতি প্রতিরোধের উপায় বাংলাদেশের দুর্ণীতির চিত্র</a:t>
            </a:r>
            <a:endParaRPr lang="bn-BD" sz="4000" dirty="0" smtClean="0">
              <a:latin typeface="Nikosh" pitchFamily="2" charset="0"/>
              <a:cs typeface="Nikosh" pitchFamily="2" charset="0"/>
            </a:endParaRPr>
          </a:p>
          <a:p>
            <a:pPr>
              <a:buNone/>
            </a:pPr>
            <a:r>
              <a:rPr lang="bn-BD" sz="2000" dirty="0" smtClean="0">
                <a:latin typeface="Nikosh" pitchFamily="2" charset="0"/>
                <a:cs typeface="Nikosh" pitchFamily="2" charset="0"/>
              </a:rPr>
              <a:t> </a:t>
            </a:r>
          </a:p>
          <a:p>
            <a:pPr>
              <a:buNone/>
            </a:pPr>
            <a:r>
              <a:rPr lang="bn-BD" sz="2200" dirty="0" smtClean="0">
                <a:latin typeface="Nikosh" pitchFamily="2" charset="0"/>
                <a:cs typeface="Nikosh" pitchFamily="2" charset="0"/>
              </a:rPr>
              <a:t>  </a:t>
            </a: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1"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in)">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xit" presetSubtype="16" fill="hold" grpId="2" nodeType="clickEffect">
                                  <p:stCondLst>
                                    <p:cond delay="0"/>
                                  </p:stCondLst>
                                  <p:childTnLst>
                                    <p:animEffect transition="out" filter="diamond(in)">
                                      <p:cBhvr>
                                        <p:cTn id="28" dur="2000"/>
                                        <p:tgtEl>
                                          <p:spTgt spid="2"/>
                                        </p:tgtEl>
                                      </p:cBhvr>
                                    </p:animEffect>
                                    <p:set>
                                      <p:cBhvr>
                                        <p:cTn id="29" dur="1" fill="hold">
                                          <p:stCondLst>
                                            <p:cond delay="1999"/>
                                          </p:stCondLst>
                                        </p:cTn>
                                        <p:tgtEl>
                                          <p:spTgt spid="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1"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blinds(horizontal)">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blinds(horizontal)">
                                      <p:cBhvr>
                                        <p:cTn id="39" dur="5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2" nodeType="clickEffect">
                                  <p:stCondLst>
                                    <p:cond delay="0"/>
                                  </p:stCondLst>
                                  <p:childTnLst>
                                    <p:anim calcmode="lin" valueType="num">
                                      <p:cBhvr additive="base">
                                        <p:cTn id="43"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p:tgtEl>
                                          <p:spTgt spid="3">
                                            <p:txEl>
                                              <p:pRg st="2" end="2"/>
                                            </p:txEl>
                                          </p:spTgt>
                                        </p:tgtEl>
                                        <p:attrNameLst>
                                          <p:attrName>ppt_y</p:attrName>
                                        </p:attrNameLst>
                                      </p:cBhvr>
                                      <p:tavLst>
                                        <p:tav tm="0">
                                          <p:val>
                                            <p:strVal val="ppt_y"/>
                                          </p:val>
                                        </p:tav>
                                        <p:tav tm="100000">
                                          <p:val>
                                            <p:strVal val="1+ppt_h/2"/>
                                          </p:val>
                                        </p:tav>
                                      </p:tavLst>
                                    </p:anim>
                                    <p:set>
                                      <p:cBhvr>
                                        <p:cTn id="45"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grpId="2" nodeType="clickEffect">
                                  <p:stCondLst>
                                    <p:cond delay="0"/>
                                  </p:stCondLst>
                                  <p:childTnLst>
                                    <p:anim calcmode="lin" valueType="num">
                                      <p:cBhvr additive="base">
                                        <p:cTn id="49"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0" dur="500"/>
                                        <p:tgtEl>
                                          <p:spTgt spid="3">
                                            <p:txEl>
                                              <p:pRg st="3" end="3"/>
                                            </p:txEl>
                                          </p:spTgt>
                                        </p:tgtEl>
                                        <p:attrNameLst>
                                          <p:attrName>ppt_y</p:attrName>
                                        </p:attrNameLst>
                                      </p:cBhvr>
                                      <p:tavLst>
                                        <p:tav tm="0">
                                          <p:val>
                                            <p:strVal val="ppt_y"/>
                                          </p:val>
                                        </p:tav>
                                        <p:tav tm="100000">
                                          <p:val>
                                            <p:strVal val="1+ppt_h/2"/>
                                          </p:val>
                                        </p:tav>
                                      </p:tavLst>
                                    </p:anim>
                                    <p:set>
                                      <p:cBhvr>
                                        <p:cTn id="51"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allAtOnce"/>
      <p:bldP spid="3" grpId="1" build="p"/>
      <p:bldP spid="3" grpId="2"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704088"/>
            <a:ext cx="3352800" cy="1143000"/>
          </a:xfrm>
        </p:spPr>
        <p:txBody>
          <a:bodyPr/>
          <a:lstStyle/>
          <a:p>
            <a:pPr algn="ctr"/>
            <a:r>
              <a:rPr lang="bn-BD" dirty="0" smtClean="0">
                <a:latin typeface="Nikosh" pitchFamily="2" charset="0"/>
                <a:cs typeface="Nikosh" pitchFamily="2" charset="0"/>
              </a:rPr>
              <a:t>   শিখন ফল </a:t>
            </a:r>
            <a:endParaRPr lang="en-US" dirty="0">
              <a:latin typeface="Nikosh" pitchFamily="2" charset="0"/>
              <a:cs typeface="Nikosh" pitchFamily="2" charset="0"/>
            </a:endParaRPr>
          </a:p>
        </p:txBody>
      </p:sp>
      <p:sp>
        <p:nvSpPr>
          <p:cNvPr id="3" name="Content Placeholder 2"/>
          <p:cNvSpPr>
            <a:spLocks noGrp="1"/>
          </p:cNvSpPr>
          <p:nvPr>
            <p:ph idx="1"/>
          </p:nvPr>
        </p:nvSpPr>
        <p:spPr>
          <a:xfrm>
            <a:off x="152400" y="2057400"/>
            <a:ext cx="8839200" cy="4495800"/>
          </a:xfrm>
        </p:spPr>
        <p:txBody>
          <a:bodyPr>
            <a:normAutofit fontScale="85000" lnSpcReduction="20000"/>
          </a:bodyPr>
          <a:lstStyle/>
          <a:p>
            <a:pPr>
              <a:buNone/>
            </a:pPr>
            <a:r>
              <a:rPr lang="bn-BD" sz="4700" dirty="0" smtClean="0">
                <a:latin typeface="Nikosh" pitchFamily="2" charset="0"/>
                <a:cs typeface="Nikosh" pitchFamily="2" charset="0"/>
              </a:rPr>
              <a:t>১। দুর্নীতির ধারণা, অর্থ, ও সংজ্ঞা সম্পর্কে বলতে পারবে?                 </a:t>
            </a:r>
          </a:p>
          <a:p>
            <a:pPr>
              <a:buNone/>
            </a:pPr>
            <a:r>
              <a:rPr lang="bn-BD" sz="4700" dirty="0" smtClean="0">
                <a:latin typeface="Nikosh" pitchFamily="2" charset="0"/>
                <a:cs typeface="Nikosh" pitchFamily="2" charset="0"/>
              </a:rPr>
              <a:t>২। দুর্নীতির প্রভাব বা ক্ষতিকর দিক ও দুর্নীতির কারণ  সম্পর্কে বলতে পারবে?</a:t>
            </a:r>
          </a:p>
          <a:p>
            <a:pPr>
              <a:buNone/>
            </a:pPr>
            <a:r>
              <a:rPr lang="bn-BD" sz="4700" dirty="0" smtClean="0">
                <a:latin typeface="Nikosh" pitchFamily="2" charset="0"/>
                <a:cs typeface="Nikosh" pitchFamily="2" charset="0"/>
              </a:rPr>
              <a:t>৩। বাংলাদেশের দুর্নীতি প্রতিরোধের উপায় ও দুর্নীতির চিত্র সম্পর্কে বলতে পারবে?</a:t>
            </a:r>
          </a:p>
          <a:p>
            <a:pPr>
              <a:buNone/>
            </a:pPr>
            <a:endParaRPr lang="bn-BD" sz="2600" dirty="0" smtClean="0">
              <a:latin typeface="Nikosh" pitchFamily="2" charset="0"/>
              <a:cs typeface="Nikosh" pitchFamily="2" charset="0"/>
            </a:endParaRPr>
          </a:p>
          <a:p>
            <a:pPr>
              <a:buNone/>
            </a:pPr>
            <a:endParaRPr lang="bn-BD" sz="2000" dirty="0" smtClean="0">
              <a:latin typeface="Nikosh" pitchFamily="2" charset="0"/>
              <a:cs typeface="Nikosh" pitchFamily="2" charset="0"/>
            </a:endParaRPr>
          </a:p>
          <a:p>
            <a:pPr>
              <a:buNone/>
            </a:pPr>
            <a:r>
              <a:rPr lang="bn-BD" sz="2000" dirty="0" smtClean="0">
                <a:latin typeface="Nikosh" pitchFamily="2" charset="0"/>
                <a:cs typeface="Nikosh" pitchFamily="2" charset="0"/>
              </a:rPr>
              <a:t> </a:t>
            </a:r>
          </a:p>
          <a:p>
            <a:pPr>
              <a:buNone/>
            </a:pPr>
            <a:r>
              <a:rPr lang="bn-BD" sz="2200" dirty="0" smtClean="0">
                <a:latin typeface="Nikosh" pitchFamily="2" charset="0"/>
                <a:cs typeface="Nikosh" pitchFamily="2" charset="0"/>
              </a:rPr>
              <a:t>  </a:t>
            </a:r>
          </a:p>
          <a:p>
            <a:pPr>
              <a:buNone/>
            </a:pPr>
            <a:endParaRPr lang="bn-BD"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endParaRPr lang="en-US" dirty="0"/>
          </a:p>
        </p:txBody>
      </p:sp>
    </p:spTree>
    <p:extLst>
      <p:ext uri="{BB962C8B-B14F-4D97-AF65-F5344CB8AC3E}">
        <p14:creationId xmlns:p14="http://schemas.microsoft.com/office/powerpoint/2010/main" val="2264186259"/>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1"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box(in)">
                                      <p:cBhvr>
                                        <p:cTn id="40" dur="5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xit" presetSubtype="16" fill="hold" grpId="2" nodeType="clickEffect">
                                  <p:stCondLst>
                                    <p:cond delay="0"/>
                                  </p:stCondLst>
                                  <p:childTnLst>
                                    <p:animEffect transition="out" filter="diamond(in)">
                                      <p:cBhvr>
                                        <p:cTn id="44" dur="2000"/>
                                        <p:tgtEl>
                                          <p:spTgt spid="2"/>
                                        </p:tgtEl>
                                      </p:cBhvr>
                                    </p:animEffect>
                                    <p:set>
                                      <p:cBhvr>
                                        <p:cTn id="45" dur="1" fill="hold">
                                          <p:stCondLst>
                                            <p:cond delay="1999"/>
                                          </p:stCondLst>
                                        </p:cTn>
                                        <p:tgtEl>
                                          <p:spTgt spid="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1" nodeType="clickEffect">
                                  <p:stCondLst>
                                    <p:cond delay="0"/>
                                  </p:stCondLst>
                                  <p:childTnLst>
                                    <p:set>
                                      <p:cBhvr>
                                        <p:cTn id="49" dur="1" fill="hold">
                                          <p:stCondLst>
                                            <p:cond delay="0"/>
                                          </p:stCondLst>
                                        </p:cTn>
                                        <p:tgtEl>
                                          <p:spTgt spid="3">
                                            <p:txEl>
                                              <p:pRg st="0" end="0"/>
                                            </p:txEl>
                                          </p:spTgt>
                                        </p:tgtEl>
                                        <p:attrNameLst>
                                          <p:attrName>style.visibility</p:attrName>
                                        </p:attrNameLst>
                                      </p:cBhvr>
                                      <p:to>
                                        <p:strVal val="visible"/>
                                      </p:to>
                                    </p:set>
                                    <p:animEffect transition="in" filter="blinds(horizontal)">
                                      <p:cBhvr>
                                        <p:cTn id="50" dur="500"/>
                                        <p:tgtEl>
                                          <p:spTgt spid="3">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1" nodeType="clickEffect">
                                  <p:stCondLst>
                                    <p:cond delay="0"/>
                                  </p:stCondLst>
                                  <p:childTnLst>
                                    <p:set>
                                      <p:cBhvr>
                                        <p:cTn id="54" dur="1" fill="hold">
                                          <p:stCondLst>
                                            <p:cond delay="0"/>
                                          </p:stCondLst>
                                        </p:cTn>
                                        <p:tgtEl>
                                          <p:spTgt spid="3">
                                            <p:txEl>
                                              <p:pRg st="1" end="1"/>
                                            </p:txEl>
                                          </p:spTgt>
                                        </p:tgtEl>
                                        <p:attrNameLst>
                                          <p:attrName>style.visibility</p:attrName>
                                        </p:attrNameLst>
                                      </p:cBhvr>
                                      <p:to>
                                        <p:strVal val="visible"/>
                                      </p:to>
                                    </p:set>
                                    <p:animEffect transition="in" filter="blinds(horizontal)">
                                      <p:cBhvr>
                                        <p:cTn id="55" dur="500"/>
                                        <p:tgtEl>
                                          <p:spTgt spid="3">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1" nodeType="clickEffect">
                                  <p:stCondLst>
                                    <p:cond delay="0"/>
                                  </p:stCondLst>
                                  <p:childTnLst>
                                    <p:set>
                                      <p:cBhvr>
                                        <p:cTn id="59" dur="1" fill="hold">
                                          <p:stCondLst>
                                            <p:cond delay="0"/>
                                          </p:stCondLst>
                                        </p:cTn>
                                        <p:tgtEl>
                                          <p:spTgt spid="3">
                                            <p:txEl>
                                              <p:pRg st="2" end="2"/>
                                            </p:txEl>
                                          </p:spTgt>
                                        </p:tgtEl>
                                        <p:attrNameLst>
                                          <p:attrName>style.visibility</p:attrName>
                                        </p:attrNameLst>
                                      </p:cBhvr>
                                      <p:to>
                                        <p:strVal val="visible"/>
                                      </p:to>
                                    </p:set>
                                    <p:animEffect transition="in" filter="blinds(horizontal)">
                                      <p:cBhvr>
                                        <p:cTn id="60" dur="500"/>
                                        <p:tgtEl>
                                          <p:spTgt spid="3">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1" nodeType="click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blinds(horizontal)">
                                      <p:cBhvr>
                                        <p:cTn id="65" dur="500"/>
                                        <p:tgtEl>
                                          <p:spTgt spid="3">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1" nodeType="clickEffect">
                                  <p:stCondLst>
                                    <p:cond delay="0"/>
                                  </p:stCondLst>
                                  <p:childTnLst>
                                    <p:set>
                                      <p:cBhvr>
                                        <p:cTn id="69" dur="1" fill="hold">
                                          <p:stCondLst>
                                            <p:cond delay="0"/>
                                          </p:stCondLst>
                                        </p:cTn>
                                        <p:tgtEl>
                                          <p:spTgt spid="3">
                                            <p:txEl>
                                              <p:pRg st="6" end="6"/>
                                            </p:txEl>
                                          </p:spTgt>
                                        </p:tgtEl>
                                        <p:attrNameLst>
                                          <p:attrName>style.visibility</p:attrName>
                                        </p:attrNameLst>
                                      </p:cBhvr>
                                      <p:to>
                                        <p:strVal val="visible"/>
                                      </p:to>
                                    </p:set>
                                    <p:animEffect transition="in" filter="blinds(horizontal)">
                                      <p:cBhvr>
                                        <p:cTn id="70" dur="500"/>
                                        <p:tgtEl>
                                          <p:spTgt spid="3">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xit" presetSubtype="4" fill="hold" grpId="2" nodeType="clickEffect">
                                  <p:stCondLst>
                                    <p:cond delay="0"/>
                                  </p:stCondLst>
                                  <p:childTnLst>
                                    <p:anim calcmode="lin" valueType="num">
                                      <p:cBhvr additive="base">
                                        <p:cTn id="74"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5" dur="500"/>
                                        <p:tgtEl>
                                          <p:spTgt spid="3">
                                            <p:txEl>
                                              <p:pRg st="0" end="0"/>
                                            </p:txEl>
                                          </p:spTgt>
                                        </p:tgtEl>
                                        <p:attrNameLst>
                                          <p:attrName>ppt_y</p:attrName>
                                        </p:attrNameLst>
                                      </p:cBhvr>
                                      <p:tavLst>
                                        <p:tav tm="0">
                                          <p:val>
                                            <p:strVal val="ppt_y"/>
                                          </p:val>
                                        </p:tav>
                                        <p:tav tm="100000">
                                          <p:val>
                                            <p:strVal val="1+ppt_h/2"/>
                                          </p:val>
                                        </p:tav>
                                      </p:tavLst>
                                    </p:anim>
                                    <p:set>
                                      <p:cBhvr>
                                        <p:cTn id="7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 presetClass="exit" presetSubtype="4" fill="hold" grpId="2" nodeType="clickEffect">
                                  <p:stCondLst>
                                    <p:cond delay="0"/>
                                  </p:stCondLst>
                                  <p:childTnLst>
                                    <p:anim calcmode="lin" valueType="num">
                                      <p:cBhvr additive="base">
                                        <p:cTn id="8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1" dur="500"/>
                                        <p:tgtEl>
                                          <p:spTgt spid="3">
                                            <p:txEl>
                                              <p:pRg st="1" end="1"/>
                                            </p:txEl>
                                          </p:spTgt>
                                        </p:tgtEl>
                                        <p:attrNameLst>
                                          <p:attrName>ppt_y</p:attrName>
                                        </p:attrNameLst>
                                      </p:cBhvr>
                                      <p:tavLst>
                                        <p:tav tm="0">
                                          <p:val>
                                            <p:strVal val="ppt_y"/>
                                          </p:val>
                                        </p:tav>
                                        <p:tav tm="100000">
                                          <p:val>
                                            <p:strVal val="1+ppt_h/2"/>
                                          </p:val>
                                        </p:tav>
                                      </p:tavLst>
                                    </p:anim>
                                    <p:set>
                                      <p:cBhvr>
                                        <p:cTn id="8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xit" presetSubtype="4" fill="hold" grpId="2" nodeType="clickEffect">
                                  <p:stCondLst>
                                    <p:cond delay="0"/>
                                  </p:stCondLst>
                                  <p:childTnLst>
                                    <p:anim calcmode="lin" valueType="num">
                                      <p:cBhvr additive="base">
                                        <p:cTn id="8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7" dur="500"/>
                                        <p:tgtEl>
                                          <p:spTgt spid="3">
                                            <p:txEl>
                                              <p:pRg st="2" end="2"/>
                                            </p:txEl>
                                          </p:spTgt>
                                        </p:tgtEl>
                                        <p:attrNameLst>
                                          <p:attrName>ppt_y</p:attrName>
                                        </p:attrNameLst>
                                      </p:cBhvr>
                                      <p:tavLst>
                                        <p:tav tm="0">
                                          <p:val>
                                            <p:strVal val="ppt_y"/>
                                          </p:val>
                                        </p:tav>
                                        <p:tav tm="100000">
                                          <p:val>
                                            <p:strVal val="1+ppt_h/2"/>
                                          </p:val>
                                        </p:tav>
                                      </p:tavLst>
                                    </p:anim>
                                    <p:set>
                                      <p:cBhvr>
                                        <p:cTn id="8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 presetClass="exit" presetSubtype="4" fill="hold" grpId="2" nodeType="clickEffect">
                                  <p:stCondLst>
                                    <p:cond delay="0"/>
                                  </p:stCondLst>
                                  <p:childTnLst>
                                    <p:anim calcmode="lin" valueType="num">
                                      <p:cBhvr additive="base">
                                        <p:cTn id="92"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93" dur="500"/>
                                        <p:tgtEl>
                                          <p:spTgt spid="3">
                                            <p:txEl>
                                              <p:pRg st="5" end="5"/>
                                            </p:txEl>
                                          </p:spTgt>
                                        </p:tgtEl>
                                        <p:attrNameLst>
                                          <p:attrName>ppt_y</p:attrName>
                                        </p:attrNameLst>
                                      </p:cBhvr>
                                      <p:tavLst>
                                        <p:tav tm="0">
                                          <p:val>
                                            <p:strVal val="ppt_y"/>
                                          </p:val>
                                        </p:tav>
                                        <p:tav tm="100000">
                                          <p:val>
                                            <p:strVal val="1+ppt_h/2"/>
                                          </p:val>
                                        </p:tav>
                                      </p:tavLst>
                                    </p:anim>
                                    <p:set>
                                      <p:cBhvr>
                                        <p:cTn id="94"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 presetClass="exit" presetSubtype="4" fill="hold" grpId="2" nodeType="clickEffect">
                                  <p:stCondLst>
                                    <p:cond delay="0"/>
                                  </p:stCondLst>
                                  <p:childTnLst>
                                    <p:anim calcmode="lin" valueType="num">
                                      <p:cBhvr additive="base">
                                        <p:cTn id="98"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99" dur="500"/>
                                        <p:tgtEl>
                                          <p:spTgt spid="3">
                                            <p:txEl>
                                              <p:pRg st="6" end="6"/>
                                            </p:txEl>
                                          </p:spTgt>
                                        </p:tgtEl>
                                        <p:attrNameLst>
                                          <p:attrName>ppt_y</p:attrName>
                                        </p:attrNameLst>
                                      </p:cBhvr>
                                      <p:tavLst>
                                        <p:tav tm="0">
                                          <p:val>
                                            <p:strVal val="ppt_y"/>
                                          </p:val>
                                        </p:tav>
                                        <p:tav tm="100000">
                                          <p:val>
                                            <p:strVal val="1+ppt_h/2"/>
                                          </p:val>
                                        </p:tav>
                                      </p:tavLst>
                                    </p:anim>
                                    <p:set>
                                      <p:cBhvr>
                                        <p:cTn id="100"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3" grpId="0" build="allAtOnce"/>
      <p:bldP spid="3" grpId="1" build="p"/>
      <p:bldP spid="3" grpId="2"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154</TotalTime>
  <Words>2084</Words>
  <Application>Microsoft Office PowerPoint</Application>
  <PresentationFormat>On-screen Show (4:3)</PresentationFormat>
  <Paragraphs>180</Paragraphs>
  <Slides>30</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34" baseType="lpstr">
      <vt:lpstr>Theme1</vt:lpstr>
      <vt:lpstr>Concourse</vt:lpstr>
      <vt:lpstr>1_Concourse</vt:lpstr>
      <vt:lpstr>Equation</vt:lpstr>
      <vt:lpstr>        শুভেচ্ছা/ স্বাগতম</vt:lpstr>
      <vt:lpstr>শিক্ষক পরিচিতি</vt:lpstr>
      <vt:lpstr>  পাঠ পরিচিতি</vt:lpstr>
      <vt:lpstr> মুল শিরোনামঃ  নাগরিক সমস্যা ও আমাদের করণীয়     </vt:lpstr>
      <vt:lpstr>এসো বন্ধুরা আমার একটি ভিডিও ক্লাস দেখ</vt:lpstr>
      <vt:lpstr>নিচের  ছবি গুলো লক্ষ্য করি  </vt:lpstr>
      <vt:lpstr>নিচের  ছবি গুলো লক্ষ্য করি  </vt:lpstr>
      <vt:lpstr>   প্রারম্ভিক বক্তব্য</vt:lpstr>
      <vt:lpstr>   শিখন ফল </vt:lpstr>
      <vt:lpstr> শিখন ফলের আলোকে প্রশ্ন  </vt:lpstr>
      <vt:lpstr>একক কাজের প্রশ্ন</vt:lpstr>
      <vt:lpstr>একক কাজের সমাধান</vt:lpstr>
      <vt:lpstr>একক কাজের সমাধান</vt:lpstr>
      <vt:lpstr>জোড়ায় কাজ</vt:lpstr>
      <vt:lpstr>জোড়ায় কাজের প্রশ্ন</vt:lpstr>
      <vt:lpstr>জোড়ায় কাজের সমাধান</vt:lpstr>
      <vt:lpstr>জোড়ায় কাজের সমাধান</vt:lpstr>
      <vt:lpstr>দলীয় কাজ</vt:lpstr>
      <vt:lpstr>দলীয় কাজের প্রশ্ন </vt:lpstr>
      <vt:lpstr>দলীয় কাজের সমাধান </vt:lpstr>
      <vt:lpstr>দলীয় কাজের সমাধান</vt:lpstr>
      <vt:lpstr>দলীয় কাজের সমাধান</vt:lpstr>
      <vt:lpstr>দলীয় কাজের সমাধান</vt:lpstr>
      <vt:lpstr>মুল্যায়ন</vt:lpstr>
      <vt:lpstr>জ্ঞান মুলক,অনুধাবন মুলক, প্রয়োগ মুলক প্রশ্ন      </vt:lpstr>
      <vt:lpstr>জ্ঞান মুলক,অনুধাবন মুলক, প্রয়োগ মুলক প্রশ্ন   </vt:lpstr>
      <vt:lpstr>উচ্চতর দক্ষতা ও বহুপদি সমাপ্তিসুচক বহুনির্বাচনি প্রশ্ন</vt:lpstr>
      <vt:lpstr>     সমাধান</vt:lpstr>
      <vt:lpstr>   বাড়ির কাজ</vt:lpstr>
      <vt:lpstr>ধন্যবাদ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শুভেচ্ছা / স্বাগতম</dc:title>
  <dc:creator>USER</dc:creator>
  <cp:lastModifiedBy>Windows User</cp:lastModifiedBy>
  <cp:revision>39</cp:revision>
  <dcterms:created xsi:type="dcterms:W3CDTF">2006-08-16T00:00:00Z</dcterms:created>
  <dcterms:modified xsi:type="dcterms:W3CDTF">2020-11-03T03:55:13Z</dcterms:modified>
</cp:coreProperties>
</file>