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9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1E4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3" autoAdjust="0"/>
    <p:restoredTop sz="94660"/>
  </p:normalViewPr>
  <p:slideViewPr>
    <p:cSldViewPr>
      <p:cViewPr varScale="1">
        <p:scale>
          <a:sx n="65" d="100"/>
          <a:sy n="6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905000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2536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362200" y="1143000"/>
            <a:ext cx="6172200" cy="5486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মুজিব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রোকনুজ্জামান খান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সবুজ শ্যামল বনভূমি মাঠ নদীতীর বালুচর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সবখানে আছে বঙ্গবন্ধু শেখ মুজিবের ঘর।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সোনার দেশের মাঠে মাঠে ফলে সোনাধান রাশিরাশি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ফসলের হাসি দেখে মনে হয় শেখ মুজিবের হাসি।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শিশুর মধুর হাসিতে যখন ভরে বাঙালির ঘর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মনে হয় যেন শিশু হয়ে হাসে চিরশিশু মুজিবর।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 বাঙালি যতদিন বেঁচে রইব এ বাংলায়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স্বাধীন বাংলা ডাকবেঃ মুজিব আয় ঘরে ফিরে আয়।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459452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321E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থেকে চিহ্নিত</a:t>
            </a:r>
          </a:p>
          <a:p>
            <a:pPr algn="ctr"/>
            <a:r>
              <a:rPr lang="bn-BD" sz="4000" b="1" dirty="0" smtClean="0">
                <a:ln w="11430"/>
                <a:solidFill>
                  <a:srgbClr val="F321E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ও ভুল উচ্চারিত শব্দ  </a:t>
            </a:r>
            <a:r>
              <a:rPr lang="en-US" sz="4000" b="1" dirty="0" smtClean="0">
                <a:ln w="11430"/>
                <a:solidFill>
                  <a:srgbClr val="F321E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F321E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236220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শ্যামল </a:t>
            </a:r>
          </a:p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বাঙালি </a:t>
            </a:r>
          </a:p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</a:p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বনভূমি </a:t>
            </a:r>
          </a:p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 txBox="1">
            <a:spLocks/>
          </p:cNvSpPr>
          <p:nvPr/>
        </p:nvSpPr>
        <p:spPr>
          <a:xfrm>
            <a:off x="306671" y="1694380"/>
            <a:ext cx="1487906" cy="68400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সোনাধান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362200"/>
            <a:ext cx="325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সোনাধানে গোলা ভরেছে।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962400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বাঙালির রয়েছে নিজস্ব সংস্কৃতি।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5882" y="3444533"/>
            <a:ext cx="119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4876800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5503783"/>
            <a:ext cx="434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সুন্দরবন আমাদের দেশের বৃহত্তম বনভূমি।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48200" y="3276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বাংলাভাষী</a:t>
            </a:r>
            <a:endParaRPr lang="bn-BD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4953000"/>
            <a:ext cx="213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 এলাকা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1676400"/>
            <a:ext cx="350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স্বর্ণের মতো বর্ণের ধান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228600"/>
            <a:ext cx="449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ও বাক্য গঠনঃ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4" name="Picture 33" descr="Golden-Rice-in-the-field-710p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1680872"/>
            <a:ext cx="2507512" cy="1057856"/>
          </a:xfrm>
          <a:prstGeom prst="rect">
            <a:avLst/>
          </a:prstGeom>
        </p:spPr>
      </p:pic>
      <p:pic>
        <p:nvPicPr>
          <p:cNvPr id="35" name="Picture 34" descr="10-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4366" y="2971800"/>
            <a:ext cx="2267882" cy="1447800"/>
          </a:xfrm>
          <a:prstGeom prst="rect">
            <a:avLst/>
          </a:prstGeom>
        </p:spPr>
      </p:pic>
      <p:pic>
        <p:nvPicPr>
          <p:cNvPr id="36" name="Picture 35" descr="forest-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905000" y="4752975"/>
            <a:ext cx="2590800" cy="1619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5" grpId="0"/>
      <p:bldP spid="28" grpId="0"/>
      <p:bldP spid="29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58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শব্দার্থ ও বাক্য গঠনঃ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59017"/>
            <a:ext cx="1128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104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725817"/>
            <a:ext cx="381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জ্যোস্না রাতে বালুচর চমৎকার দেখায়।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316617"/>
            <a:ext cx="3429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 দেশ ১৯৭১ সালে স্বাধীন হয়।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06617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পড়ে উৎপন্ন যে চর 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783217"/>
            <a:ext cx="15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lekhon-1551967686-1ab973b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87580"/>
            <a:ext cx="2619375" cy="1743074"/>
          </a:xfrm>
          <a:prstGeom prst="rect">
            <a:avLst/>
          </a:prstGeom>
        </p:spPr>
      </p:pic>
      <p:pic>
        <p:nvPicPr>
          <p:cNvPr id="10" name="Picture 9" descr="freedom-5a8fbafa8278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00" y="4604657"/>
            <a:ext cx="2819400" cy="1611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29" y="1004370"/>
            <a:ext cx="3895971" cy="46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8538" y="191330"/>
            <a:ext cx="3414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১৯২০ সালের ১৭ই মার্চ গোপালগঞ্জ জেলার টুঙ্গিপাড়ায়। </a:t>
            </a:r>
            <a:endParaRPr lang="en-US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4344" y="143887"/>
            <a:ext cx="136287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0339" y="405497"/>
            <a:ext cx="2525050" cy="1092606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ঘটনাঃ</a:t>
            </a:r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cap="none" spc="0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32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069770"/>
            <a:ext cx="4568121" cy="52629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১৯৬৬ সালে ছয় দফার ঘোষণা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সালে বঙ্গবন্ধু উপাধিতে ভূষিত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সালের ২রা মার্চ থেকে অসহযোগ আন্দোলনের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রেসকোর্স 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ময়দানে (বর্তমান সোহরাওয়ার্দি উদ্যান) ৭ই মার্চের ঐতিহাসিক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১৯৭১ সালের ২৫শে মার্চ মধ্যরাতের পর পাকিস্তানি বাহিনীর হাতে গ্রেফতার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গ্রেফতারের পূর্বে ২৬শে মার্চ প্রথম প্রহরে বাংলাদেশের  স্বাধীনতার ঘোষণা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১৯৭২ সালের ১০ই জানুয়ারি পাকিস্তানের কারাগার থেকে স্বদেশ প্রত্যাবর্তন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১৯৭৪ সালে জাতিসংঘ সাধারণ পরিষদে বাংলায় ভাষণ প্রদান।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5620" y="5836694"/>
            <a:ext cx="782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পিতাঃ</a:t>
            </a:r>
            <a:endParaRPr lang="en-US" sz="24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826" y="6317274"/>
            <a:ext cx="7761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মাতাঃ</a:t>
            </a:r>
            <a:endParaRPr lang="en-US" sz="24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843" y="5818711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শেখ লুৎফর রহমান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779" y="6317274"/>
            <a:ext cx="3297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সাহেরা খাতুন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91200"/>
            <a:ext cx="868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শ্যামল বনভূমি মাঠ</a:t>
            </a:r>
            <a:endParaRPr lang="en-US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88" y="621324"/>
            <a:ext cx="4191000" cy="51171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621324"/>
            <a:ext cx="4164012" cy="5105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791200"/>
            <a:ext cx="4221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নদীতীর বালুচর 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" y="533401"/>
            <a:ext cx="3733800" cy="5181599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525888"/>
            <a:ext cx="4000500" cy="51815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12359"/>
            <a:ext cx="710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সবখানে আছে বঙ্গবন্ধু শেখ মুজিবের ঘর।</a:t>
            </a:r>
            <a:endParaRPr lang="bn-BD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3886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457201"/>
            <a:ext cx="3733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867400"/>
            <a:ext cx="8061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সোনার দেশের মাঠে মাঠে ফলে সোনাধান রাশিরাশি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3886200" cy="48006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871" y="633046"/>
            <a:ext cx="4099775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61" y="604136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ফসলের হাসি দেখে মনে হয় শেখ মুজিবের হাসি।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35724"/>
            <a:ext cx="3657600" cy="5410200"/>
          </a:xfrm>
          <a:prstGeom prst="rect">
            <a:avLst/>
          </a:prstGeom>
        </p:spPr>
      </p:pic>
      <p:pic>
        <p:nvPicPr>
          <p:cNvPr id="5" name="Content Placeholder 4" descr="Win s Saris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6861" y="335724"/>
            <a:ext cx="441960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57200"/>
            <a:ext cx="3974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3810000" cy="3170099"/>
          </a:xfrm>
          <a:prstGeom prst="rect">
            <a:avLst/>
          </a:prstGeom>
          <a:solidFill>
            <a:schemeClr val="accent1"/>
          </a:solidFill>
          <a:ln w="76200" cmpd="thinThick">
            <a:solidFill>
              <a:srgbClr val="F321E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মোসাঃফরিদা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বুড়িচং-কুমিল্লা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0514_13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19200"/>
            <a:ext cx="4572000" cy="5562600"/>
          </a:xfrm>
          <a:prstGeom prst="rect">
            <a:avLst/>
          </a:prstGeom>
          <a:ln w="76200" cmpd="tri">
            <a:solidFill>
              <a:srgbClr val="F321E4"/>
            </a:solidFill>
          </a:ln>
        </p:spPr>
      </p:pic>
      <p:pic>
        <p:nvPicPr>
          <p:cNvPr id="8" name="Picture 7" descr="160386746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1108" y="690708"/>
            <a:ext cx="3057815" cy="2133600"/>
          </a:xfrm>
          <a:prstGeom prst="rect">
            <a:avLst/>
          </a:prstGeom>
          <a:ln w="76200" cmpd="tri">
            <a:solidFill>
              <a:srgbClr val="FF0000"/>
            </a:solidFill>
            <a:prstDash val="sysDot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538" y="6096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 মধুর হাসিতে যখন ভরে বাঙালির ঘর</a:t>
            </a:r>
          </a:p>
          <a:p>
            <a:pPr algn="ctr"/>
            <a:r>
              <a:rPr lang="bn-BD" sz="36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4229100" cy="54474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138" y="468933"/>
            <a:ext cx="3886200" cy="5447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943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মনে হয় যেন শিশু হয়ে হাসে চিরশিশু মুজিবর।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4038600" cy="54102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7200"/>
            <a:ext cx="4267200" cy="5379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19800"/>
            <a:ext cx="709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 বাঙালি যতদিন বেঁচে রইব এ বাংলায়</a:t>
            </a:r>
          </a:p>
          <a:p>
            <a:endParaRPr lang="en-US" sz="3600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68" y="304800"/>
            <a:ext cx="3780631" cy="5587167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04800"/>
            <a:ext cx="3810000" cy="55871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33400"/>
            <a:ext cx="4572000" cy="5867400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533400"/>
            <a:ext cx="3881438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4343400" cy="5943600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57200"/>
            <a:ext cx="4114799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321"/>
            <a:ext cx="4191000" cy="6019679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80999"/>
            <a:ext cx="4419600" cy="6096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7389"/>
            <a:ext cx="4267199" cy="6119611"/>
          </a:xfrm>
          <a:prstGeom prst="rect">
            <a:avLst/>
          </a:prstGeom>
        </p:spPr>
      </p:pic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57389"/>
            <a:ext cx="4114800" cy="61196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4495800" cy="632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04800"/>
            <a:ext cx="3878013" cy="632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9600"/>
            <a:ext cx="3962400" cy="5867400"/>
          </a:xfrm>
          <a:prstGeom prst="rect">
            <a:avLst/>
          </a:prstGeom>
          <a:solidFill>
            <a:srgbClr val="FF3399"/>
          </a:solidFill>
          <a:ln w="76200">
            <a:solidFill>
              <a:schemeClr val="tx1"/>
            </a:solidFill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657" y="609600"/>
            <a:ext cx="4016375" cy="58674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533402"/>
            <a:ext cx="3806825" cy="5943598"/>
          </a:xfrm>
          <a:prstGeom prst="rect">
            <a:avLst/>
          </a:prstGeom>
        </p:spPr>
      </p:pic>
      <p:pic>
        <p:nvPicPr>
          <p:cNvPr id="4" name="Content Placeholder 21" descr="Rabindranath_Tagore_-_A_Poet_like_no_Oth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533400"/>
            <a:ext cx="3962400" cy="59435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"/>
            <a:ext cx="32928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aru-part-Clas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30085"/>
            <a:ext cx="4191001" cy="538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7432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 প্রথম পত্র</a:t>
            </a:r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 মুজিব (কবিতা)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4267200" cy="63246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04800"/>
            <a:ext cx="3962400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"/>
            <a:ext cx="4114800" cy="60960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4267200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533400"/>
            <a:ext cx="3810000" cy="5943600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95300"/>
            <a:ext cx="4343400" cy="6019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0"/>
            <a:ext cx="4344131" cy="6172200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559" y="381000"/>
            <a:ext cx="3927538" cy="617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4191000" cy="5638800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665" y="304800"/>
            <a:ext cx="4114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679" y="6096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স্বাধীন বাংলা ডাকবেঃ মুজিব আয় ঘরে ফিরে আয়।</a:t>
            </a:r>
          </a:p>
          <a:p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# বাংলাদেশের স্বাধীনতা সংগ্রামে শেখ মুজি</a:t>
            </a:r>
            <a:r>
              <a:rPr lang="en-US" sz="44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র রহমানের ভূমিকা আলোচনা কর।</a:t>
            </a:r>
            <a:endParaRPr lang="en-US" sz="44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(মৌখিক)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# বাংলাদেশের স্বাধীনতার ঘোষণা দেন কে?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# রোকনুজ্জামান খান শিশু কিশোরদের নিয়ে কোন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সংগঠন করেছিলেন?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# বাঙালি জাতির মনে স্বাধীনতার স্বপ্ন জাগিয়েছিলেন কে?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# বঙ্গবন্ধুকে কত তারিখে সপরিবারে হত্যা করা হয়?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174267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609600" y="2743200"/>
            <a:ext cx="8305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শেখ মুজিবর রহমান সম্পর্কে যা জান লিখে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আনবে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381000"/>
            <a:ext cx="8331200" cy="6248400"/>
          </a:xfrm>
          <a:prstGeom prst="rect">
            <a:avLst/>
          </a:prstGeom>
          <a:ln w="2286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57400" y="3200400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4281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 </a:t>
            </a:r>
            <a:endParaRPr lang="bn-BD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রোকনুজ্জামান খান দাদা ভাইয়ের পরিচিতি উল্লেখ         </a:t>
            </a:r>
          </a:p>
          <a:p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কবিতাটি শুদ্ধ উচ্চারণে আবৃত্তি </a:t>
            </a: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ও বাক্য গঠন করতে </a:t>
            </a: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2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শেখ মুজিবুর রহমানের পরিচিতি উল্লেখ করতে </a:t>
            </a: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বাংলাদেশের অদ্ভ্যুদয়ে শেখ মুজিবুর রহমানের অবদান </a:t>
            </a:r>
          </a:p>
          <a:p>
            <a:r>
              <a:rPr lang="bn-BD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ব্যাখ্যা করতে পারবে। </a:t>
            </a:r>
          </a:p>
          <a:p>
            <a:endParaRPr lang="bn-BD" sz="28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4297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লক্ষ্য কর</a:t>
            </a:r>
            <a:endParaRPr lang="en-US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26334"/>
            <a:ext cx="3716804" cy="525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371600"/>
            <a:ext cx="3886200" cy="533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584" y="389382"/>
            <a:ext cx="6976215" cy="646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600200"/>
            <a:ext cx="19976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endParaRPr lang="en-US" sz="8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971800"/>
            <a:ext cx="44710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6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879" y="1293298"/>
            <a:ext cx="1603324" cy="8217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বই</a:t>
            </a: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cap="none" spc="0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3" y="2221549"/>
            <a:ext cx="2743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‘হাট্টীমা টিম’,          ‘খোকন খোকন ডাক পাড়ি’,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964" y="159987"/>
            <a:ext cx="136287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842" y="207726"/>
            <a:ext cx="682429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১৯২৫ সালের ৯ এপ্রিল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ফরিদপুর জেলার পাংশা উপজেলায়। </a:t>
            </a:r>
            <a:endParaRPr lang="en-US" sz="28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325" y="667762"/>
            <a:ext cx="315959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১৯৯৯ সালের ৩রা ডিসেম্বর,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759" y="608766"/>
            <a:ext cx="974947" cy="64633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36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0629" y="3047476"/>
            <a:ext cx="978153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অনুবাদঃ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6571" y="4434404"/>
            <a:ext cx="3297096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‘আমার প্রথম লেখা’, ‘ঝিকিমিকি(গল্প সংকলন)’, ‘বার্ষিক কচি ও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’     ‘ছোটদের আবৃত্তি’ ইত্যাদি।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61" y="4005971"/>
            <a:ext cx="1423788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সম্পাদিত গ্রন্থ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686" y="1820412"/>
            <a:ext cx="756938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ছড়াঃ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315" y="3536846"/>
            <a:ext cx="24336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‘আজব হলেও গুজব নয়’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0800" y="1219200"/>
            <a:ext cx="1811714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পরিচিতিঃ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4663" y="980173"/>
            <a:ext cx="1664238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অবদানঃ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211" y="1493693"/>
            <a:ext cx="32766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১৯৫৬ সালের ৫ই অক্টোবর ঐতিহ্যবাহী জাতীয় শিশু-কিশোর সংগঠন ‘কচিকাঁচার মেলা’ গঠন।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44663" y="2737445"/>
            <a:ext cx="1673855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পুরস্কারঃ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3211" y="3199110"/>
            <a:ext cx="31242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‘বাংলা একাডেমী সাহিত্য পুরস্কার’,(১৯৬৮) ‘বাংলাদেশ শিশু একাডেমী পুরস্কার’,(১৯৯৪) ‘একুশে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পদক’,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‘পল হ্যারিস ফেলো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’,‘জসীমউদ্দীন স্বর্ণ পদক’,(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১৯৯৮)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‘স্বাধীনতা পুরস্কার-২০০০’,(মরনোত্তর) ।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600200"/>
            <a:ext cx="3657599" cy="39441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3114208" y="5574482"/>
            <a:ext cx="849913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পেশাঃ 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51668" y="5587776"/>
            <a:ext cx="3200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5087" y="5990678"/>
            <a:ext cx="74519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‘শিশু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সওগাত’,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‘দৈনিক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মিল্লাত’,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‘সাপ্তাহিক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পূর্বদেশ’,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‘পাকিস্থান ফিচার </a:t>
            </a:r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সিন্ডিকেট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’, ‘দৈনিক ইত্তেফাক’, 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2628" y="5990678"/>
            <a:ext cx="1329210" cy="46166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কর্মক্ষেত্রঃ   </a:t>
            </a:r>
            <a:endParaRPr lang="en-US" sz="24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5532" y="1171136"/>
            <a:ext cx="1447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দাদা ভ্যাই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8456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362200" y="1143000"/>
            <a:ext cx="6172200" cy="5486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মুজিব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রোকনুজ্জামান খান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সবুজ শ্যামল বনভূমি মাঠ নদীতীর বালুচর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সবখানে আছে বঙ্গবন্ধু শেখ মুজিবের ঘর।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সোনার দেশের মাঠে মাঠে ফলে সোনাধান রাশিরাশি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ফসলের হাসি দেখে মনে হয় শেখ মুজিবের হাসি।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শিশুর মধুর হাসিতে যখন ভরে বাঙালির ঘর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মনে হয় যেন শিশু হয়ে হাসে চিরশিশু মুজিবর।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 বাঙালি যতদিন বেঁচে রইব এ বাংলায়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স্বাধীন বাংলা ডাকবেঃ মুজিব আয় ঘরে ফিরে আয়।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666</Words>
  <Application>Microsoft Office PowerPoint</Application>
  <PresentationFormat>On-screen Show (4:3)</PresentationFormat>
  <Paragraphs>173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Rasel</cp:lastModifiedBy>
  <cp:revision>30</cp:revision>
  <dcterms:created xsi:type="dcterms:W3CDTF">2006-08-16T00:00:00Z</dcterms:created>
  <dcterms:modified xsi:type="dcterms:W3CDTF">2020-11-03T13:04:51Z</dcterms:modified>
</cp:coreProperties>
</file>